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359" r:id="rId2"/>
    <p:sldId id="325" r:id="rId3"/>
    <p:sldId id="261" r:id="rId4"/>
    <p:sldId id="353" r:id="rId5"/>
    <p:sldId id="322" r:id="rId6"/>
    <p:sldId id="309" r:id="rId7"/>
    <p:sldId id="271" r:id="rId8"/>
    <p:sldId id="264" r:id="rId9"/>
    <p:sldId id="266" r:id="rId10"/>
    <p:sldId id="274" r:id="rId11"/>
    <p:sldId id="275" r:id="rId12"/>
    <p:sldId id="276" r:id="rId13"/>
    <p:sldId id="277" r:id="rId14"/>
    <p:sldId id="300" r:id="rId15"/>
    <p:sldId id="284" r:id="rId16"/>
    <p:sldId id="273" r:id="rId17"/>
    <p:sldId id="304" r:id="rId18"/>
    <p:sldId id="365" r:id="rId19"/>
    <p:sldId id="311" r:id="rId20"/>
    <p:sldId id="324" r:id="rId21"/>
    <p:sldId id="292" r:id="rId22"/>
    <p:sldId id="334" r:id="rId23"/>
    <p:sldId id="333" r:id="rId24"/>
    <p:sldId id="358" r:id="rId25"/>
    <p:sldId id="301" r:id="rId26"/>
    <p:sldId id="354" r:id="rId27"/>
    <p:sldId id="291" r:id="rId28"/>
    <p:sldId id="267" r:id="rId29"/>
    <p:sldId id="286" r:id="rId30"/>
    <p:sldId id="319" r:id="rId31"/>
    <p:sldId id="367" r:id="rId32"/>
    <p:sldId id="346" r:id="rId33"/>
    <p:sldId id="355" r:id="rId34"/>
    <p:sldId id="356" r:id="rId35"/>
    <p:sldId id="357" r:id="rId36"/>
    <p:sldId id="340" r:id="rId37"/>
  </p:sldIdLst>
  <p:sldSz cx="9144000" cy="6858000" type="screen4x3"/>
  <p:notesSz cx="6858000" cy="99456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전 경서" initials="전경" lastIdx="1" clrIdx="0">
    <p:extLst>
      <p:ext uri="{19B8F6BF-5375-455C-9EA6-DF929625EA0E}">
        <p15:presenceInfo xmlns="" xmlns:p15="http://schemas.microsoft.com/office/powerpoint/2012/main" userId="00883e2e158735d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  <a:srgbClr val="FFFF00"/>
    <a:srgbClr val="CC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93" autoAdjust="0"/>
    <p:restoredTop sz="94660"/>
  </p:normalViewPr>
  <p:slideViewPr>
    <p:cSldViewPr>
      <p:cViewPr varScale="1">
        <p:scale>
          <a:sx n="85" d="100"/>
          <a:sy n="85" d="100"/>
        </p:scale>
        <p:origin x="-18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1150" cy="496878"/>
          </a:xfrm>
          <a:prstGeom prst="rect">
            <a:avLst/>
          </a:prstGeom>
        </p:spPr>
        <p:txBody>
          <a:bodyPr vert="horz" lIns="93514" tIns="46757" rIns="93514" bIns="4675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227" y="1"/>
            <a:ext cx="2971150" cy="496878"/>
          </a:xfrm>
          <a:prstGeom prst="rect">
            <a:avLst/>
          </a:prstGeom>
        </p:spPr>
        <p:txBody>
          <a:bodyPr vert="horz" lIns="93514" tIns="46757" rIns="93514" bIns="46757" rtlCol="0"/>
          <a:lstStyle>
            <a:lvl1pPr algn="r">
              <a:defRPr sz="1200"/>
            </a:lvl1pPr>
          </a:lstStyle>
          <a:p>
            <a:fld id="{BD916020-5E60-445F-ADDE-7B872426AB3D}" type="datetimeFigureOut">
              <a:rPr lang="ko-KR" altLang="en-US" smtClean="0"/>
              <a:pPr/>
              <a:t>2020-12-14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514" tIns="46757" rIns="93514" bIns="4675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152" y="4723594"/>
            <a:ext cx="5487698" cy="4476776"/>
          </a:xfrm>
          <a:prstGeom prst="rect">
            <a:avLst/>
          </a:prstGeom>
        </p:spPr>
        <p:txBody>
          <a:bodyPr vert="horz" lIns="93514" tIns="46757" rIns="93514" bIns="46757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447186"/>
            <a:ext cx="2971150" cy="496878"/>
          </a:xfrm>
          <a:prstGeom prst="rect">
            <a:avLst/>
          </a:prstGeom>
        </p:spPr>
        <p:txBody>
          <a:bodyPr vert="horz" lIns="93514" tIns="46757" rIns="93514" bIns="4675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227" y="9447186"/>
            <a:ext cx="2971150" cy="496878"/>
          </a:xfrm>
          <a:prstGeom prst="rect">
            <a:avLst/>
          </a:prstGeom>
        </p:spPr>
        <p:txBody>
          <a:bodyPr vert="horz" lIns="93514" tIns="46757" rIns="93514" bIns="46757" rtlCol="0" anchor="b"/>
          <a:lstStyle>
            <a:lvl1pPr algn="r">
              <a:defRPr sz="1200"/>
            </a:lvl1pPr>
          </a:lstStyle>
          <a:p>
            <a:fld id="{4249E375-66F7-498F-9658-DE6E5072FBB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151035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832E0-EFC2-4DD3-A508-81C538274775}" type="datetime1">
              <a:rPr lang="ko-KR" altLang="en-US" smtClean="0"/>
              <a:pPr/>
              <a:t>2020-12-14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C9997-E30F-4C7C-8220-74647B169A3E}" type="datetime1">
              <a:rPr lang="ko-KR" altLang="en-US" smtClean="0"/>
              <a:pPr/>
              <a:t>2020-12-14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43E1-362C-4090-8D54-92A82612ACC5}" type="datetime1">
              <a:rPr lang="ko-KR" altLang="en-US" smtClean="0"/>
              <a:pPr/>
              <a:t>2020-12-14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1BDE5-D1B8-4F9E-B5DA-C8471D5777FD}" type="datetime1">
              <a:rPr lang="ko-KR" altLang="en-US" smtClean="0"/>
              <a:pPr/>
              <a:t>2020-12-14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59103-9E24-4010-AA97-0C6BA672B0FD}" type="datetime1">
              <a:rPr lang="ko-KR" altLang="en-US" smtClean="0"/>
              <a:pPr/>
              <a:t>2020-12-14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B5F11-8FC8-417D-97B8-370FF0D9C31D}" type="datetime1">
              <a:rPr lang="ko-KR" altLang="en-US" smtClean="0"/>
              <a:pPr/>
              <a:t>2020-12-14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2387-46CB-49DE-800D-E7E9F3CF91BA}" type="datetime1">
              <a:rPr lang="ko-KR" altLang="en-US" smtClean="0"/>
              <a:pPr/>
              <a:t>2020-12-14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49BC5-FBB8-4218-80F6-6CB01F5FE18A}" type="datetime1">
              <a:rPr lang="ko-KR" altLang="en-US" smtClean="0"/>
              <a:pPr/>
              <a:t>2020-12-14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8589C-5DD0-4BD7-8E77-9D58A2F44963}" type="datetime1">
              <a:rPr lang="ko-KR" altLang="en-US" smtClean="0"/>
              <a:pPr/>
              <a:t>2020-12-14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B34D0-B53C-45A3-9D71-41F2B9FCCEBC}" type="datetime1">
              <a:rPr lang="ko-KR" altLang="en-US" smtClean="0"/>
              <a:pPr/>
              <a:t>2020-12-14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366B6-6D95-4D51-B07A-9FEEE89C9283}" type="datetime1">
              <a:rPr lang="ko-KR" altLang="en-US" smtClean="0"/>
              <a:pPr/>
              <a:t>2020-12-14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949F4-7DB6-4A3A-BC63-8F3F3F87A21F}" type="datetime1">
              <a:rPr lang="ko-KR" altLang="en-US" smtClean="0"/>
              <a:pPr/>
              <a:t>2020-12-14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854A8-06E1-4B59-85A1-4C20BC89215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XdGHtgCzxzU?feature=oembed" TargetMode="External"/><Relationship Id="rId6" Type="http://schemas.openxmlformats.org/officeDocument/2006/relationships/hyperlink" Target="https://www.youtube.com/watch?v=XdGHtgCzxzU" TargetMode="Externa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YGgSJ0vhwo" TargetMode="External"/><Relationship Id="rId7" Type="http://schemas.openxmlformats.org/officeDocument/2006/relationships/image" Target="../media/image39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iYGgSJ0vhwo?feature=oembed" TargetMode="Externa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hyperlink" Target="https://www.youtube.com/watch?v=XdGHtgCzxzU" TargetMode="External"/><Relationship Id="rId7" Type="http://schemas.openxmlformats.org/officeDocument/2006/relationships/image" Target="../media/image4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8xQfdwBV_I?feature=oembed" TargetMode="Externa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hyperlink" Target="https://www.youtube.com/watch?v=b8xQfdwBV_I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hyperlink" Target="https://www.youtube.com/watch?v=_i4oUuItcP0" TargetMode="External"/><Relationship Id="rId2" Type="http://schemas.openxmlformats.org/officeDocument/2006/relationships/video" Target="https://www.youtube.com/embed/_i4oUuItcP0?feature=oembed" TargetMode="External"/><Relationship Id="rId1" Type="http://schemas.openxmlformats.org/officeDocument/2006/relationships/video" Target="https://www.youtube.com/embed/tw1cP7XOQMw?feature=oembed" TargetMode="External"/><Relationship Id="rId6" Type="http://schemas.openxmlformats.org/officeDocument/2006/relationships/hyperlink" Target="https://www.youtube.com/watch?v=tw1cP7XOQMw" TargetMode="Externa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5.jpeg"/><Relationship Id="rId4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MsSeBZiYaoY" TargetMode="External"/><Relationship Id="rId13" Type="http://schemas.openxmlformats.org/officeDocument/2006/relationships/hyperlink" Target="https://www.youtube.com/watch?v=NvcH2lcpaCE&amp;t=68s" TargetMode="External"/><Relationship Id="rId3" Type="http://schemas.openxmlformats.org/officeDocument/2006/relationships/video" Target="https://www.youtube.com/embed/bfwihwj0xAg?feature=oembed" TargetMode="External"/><Relationship Id="rId7" Type="http://schemas.openxmlformats.org/officeDocument/2006/relationships/image" Target="../media/image62.jpeg"/><Relationship Id="rId12" Type="http://schemas.openxmlformats.org/officeDocument/2006/relationships/image" Target="../media/image65.jpeg"/><Relationship Id="rId2" Type="http://schemas.openxmlformats.org/officeDocument/2006/relationships/video" Target="https://www.youtube.com/embed/MsSeBZiYaoY?feature=oembed" TargetMode="External"/><Relationship Id="rId1" Type="http://schemas.openxmlformats.org/officeDocument/2006/relationships/video" Target="https://www.youtube.com/embed/RW6EkXET-sg?start=36&amp;feature=oembed" TargetMode="External"/><Relationship Id="rId6" Type="http://schemas.openxmlformats.org/officeDocument/2006/relationships/hyperlink" Target="https://www.youtube.com/watch?v=RW6EkXET-sg&amp;t=36s" TargetMode="External"/><Relationship Id="rId11" Type="http://schemas.openxmlformats.org/officeDocument/2006/relationships/hyperlink" Target="https://www.youtube.com/watch?v=bfwihwj0xAg" TargetMode="Externa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64.jpeg"/><Relationship Id="rId4" Type="http://schemas.openxmlformats.org/officeDocument/2006/relationships/video" Target="https://www.youtube.com/embed/NvcH2lcpaCE?start=68&amp;feature=oembed" TargetMode="External"/><Relationship Id="rId9" Type="http://schemas.openxmlformats.org/officeDocument/2006/relationships/image" Target="../media/image63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video" Target="https://www.youtube.com/embed/kZVxB_aJfJE?feature=oembed" TargetMode="External"/><Relationship Id="rId13" Type="http://schemas.openxmlformats.org/officeDocument/2006/relationships/image" Target="../media/image68.jpeg"/><Relationship Id="rId18" Type="http://schemas.openxmlformats.org/officeDocument/2006/relationships/image" Target="../media/image73.jpeg"/><Relationship Id="rId26" Type="http://schemas.openxmlformats.org/officeDocument/2006/relationships/hyperlink" Target="https://youtu.be/aeC0JihTsOE" TargetMode="External"/><Relationship Id="rId3" Type="http://schemas.openxmlformats.org/officeDocument/2006/relationships/video" Target="https://www.youtube.com/embed/3FsD0TWnQ1Q?start=2&amp;feature=oembed" TargetMode="External"/><Relationship Id="rId21" Type="http://schemas.openxmlformats.org/officeDocument/2006/relationships/hyperlink" Target="https://youtu.be/E5uU2EXxr2E" TargetMode="External"/><Relationship Id="rId7" Type="http://schemas.openxmlformats.org/officeDocument/2006/relationships/video" Target="https://www.youtube.com/embed/aeC0JihTsOE?feature=oembed" TargetMode="External"/><Relationship Id="rId12" Type="http://schemas.openxmlformats.org/officeDocument/2006/relationships/image" Target="../media/image67.jpeg"/><Relationship Id="rId17" Type="http://schemas.openxmlformats.org/officeDocument/2006/relationships/image" Target="../media/image72.jpeg"/><Relationship Id="rId25" Type="http://schemas.openxmlformats.org/officeDocument/2006/relationships/hyperlink" Target="https://youtu.be/JdTq7djd2eQ" TargetMode="External"/><Relationship Id="rId2" Type="http://schemas.openxmlformats.org/officeDocument/2006/relationships/video" Target="https://www.youtube.com/embed/E5uU2EXxr2E?feature=oembed" TargetMode="External"/><Relationship Id="rId16" Type="http://schemas.openxmlformats.org/officeDocument/2006/relationships/image" Target="../media/image71.jpeg"/><Relationship Id="rId20" Type="http://schemas.openxmlformats.org/officeDocument/2006/relationships/hyperlink" Target="https://youtu.be/DWifJls_O3k" TargetMode="External"/><Relationship Id="rId1" Type="http://schemas.openxmlformats.org/officeDocument/2006/relationships/video" Target="https://www.youtube.com/embed/DWifJls_O3k?feature=oembed" TargetMode="External"/><Relationship Id="rId6" Type="http://schemas.openxmlformats.org/officeDocument/2006/relationships/video" Target="https://www.youtube.com/embed/JdTq7djd2eQ?feature=oembed" TargetMode="External"/><Relationship Id="rId11" Type="http://schemas.openxmlformats.org/officeDocument/2006/relationships/image" Target="../media/image66.jpeg"/><Relationship Id="rId24" Type="http://schemas.openxmlformats.org/officeDocument/2006/relationships/hyperlink" Target="https://youtu.be/V_yY3Q3DUwA" TargetMode="External"/><Relationship Id="rId5" Type="http://schemas.openxmlformats.org/officeDocument/2006/relationships/video" Target="https://www.youtube.com/embed/V_yY3Q3DUwA?feature=oembed" TargetMode="External"/><Relationship Id="rId15" Type="http://schemas.openxmlformats.org/officeDocument/2006/relationships/image" Target="../media/image70.jpeg"/><Relationship Id="rId23" Type="http://schemas.openxmlformats.org/officeDocument/2006/relationships/hyperlink" Target="https://youtu.be/cfg31P4ZvGI" TargetMode="External"/><Relationship Id="rId28" Type="http://schemas.openxmlformats.org/officeDocument/2006/relationships/hyperlink" Target="https://youtu.be/yylCAcF1n7k" TargetMode="External"/><Relationship Id="rId10" Type="http://schemas.openxmlformats.org/officeDocument/2006/relationships/slideLayout" Target="../slideLayouts/slideLayout7.xml"/><Relationship Id="rId19" Type="http://schemas.openxmlformats.org/officeDocument/2006/relationships/image" Target="../media/image74.jpeg"/><Relationship Id="rId4" Type="http://schemas.openxmlformats.org/officeDocument/2006/relationships/video" Target="https://www.youtube.com/embed/cfg31P4ZvGI?feature=oembed" TargetMode="External"/><Relationship Id="rId9" Type="http://schemas.openxmlformats.org/officeDocument/2006/relationships/video" Target="https://www.youtube.com/embed/yylCAcF1n7k?feature=oembed" TargetMode="External"/><Relationship Id="rId14" Type="http://schemas.openxmlformats.org/officeDocument/2006/relationships/image" Target="../media/image69.jpeg"/><Relationship Id="rId22" Type="http://schemas.openxmlformats.org/officeDocument/2006/relationships/hyperlink" Target="https://youtu.be/3FsD0TWnQ1Q" TargetMode="External"/><Relationship Id="rId27" Type="http://schemas.openxmlformats.org/officeDocument/2006/relationships/hyperlink" Target="https://youtu.be/kZVxB_aJfJE" TargetMode="Externa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video" Target="https://www.youtube.com/embed/PUDlve3c_v8?feature=oembed" TargetMode="External"/><Relationship Id="rId13" Type="http://schemas.openxmlformats.org/officeDocument/2006/relationships/image" Target="../media/image77.jpeg"/><Relationship Id="rId18" Type="http://schemas.openxmlformats.org/officeDocument/2006/relationships/image" Target="../media/image82.jpeg"/><Relationship Id="rId26" Type="http://schemas.openxmlformats.org/officeDocument/2006/relationships/hyperlink" Target="https://youtu.be/2Yp6uw4NANk" TargetMode="External"/><Relationship Id="rId3" Type="http://schemas.openxmlformats.org/officeDocument/2006/relationships/video" Target="https://www.youtube.com/embed/KoY8pIoV2Gs?feature=oembed" TargetMode="External"/><Relationship Id="rId21" Type="http://schemas.openxmlformats.org/officeDocument/2006/relationships/hyperlink" Target="https://youtu.be/UiIUPUWdrvI" TargetMode="External"/><Relationship Id="rId7" Type="http://schemas.openxmlformats.org/officeDocument/2006/relationships/video" Target="https://www.youtube.com/embed/2Yp6uw4NANk?feature=oembed" TargetMode="External"/><Relationship Id="rId12" Type="http://schemas.openxmlformats.org/officeDocument/2006/relationships/image" Target="../media/image76.jpeg"/><Relationship Id="rId17" Type="http://schemas.openxmlformats.org/officeDocument/2006/relationships/image" Target="../media/image81.jpeg"/><Relationship Id="rId25" Type="http://schemas.openxmlformats.org/officeDocument/2006/relationships/hyperlink" Target="https://youtu.be/77dwREJKxBY" TargetMode="External"/><Relationship Id="rId2" Type="http://schemas.openxmlformats.org/officeDocument/2006/relationships/video" Target="https://www.youtube.com/embed/UiIUPUWdrvI?feature=oembed" TargetMode="External"/><Relationship Id="rId16" Type="http://schemas.openxmlformats.org/officeDocument/2006/relationships/image" Target="../media/image80.jpeg"/><Relationship Id="rId20" Type="http://schemas.openxmlformats.org/officeDocument/2006/relationships/hyperlink" Target="https://youtu.be/aCPtSFCWscE" TargetMode="External"/><Relationship Id="rId1" Type="http://schemas.openxmlformats.org/officeDocument/2006/relationships/video" Target="https://www.youtube.com/embed/aCPtSFCWscE?feature=oembed" TargetMode="External"/><Relationship Id="rId6" Type="http://schemas.openxmlformats.org/officeDocument/2006/relationships/video" Target="https://www.youtube.com/embed/77dwREJKxBY?feature=oembed" TargetMode="External"/><Relationship Id="rId11" Type="http://schemas.openxmlformats.org/officeDocument/2006/relationships/image" Target="../media/image75.jpeg"/><Relationship Id="rId24" Type="http://schemas.openxmlformats.org/officeDocument/2006/relationships/hyperlink" Target="https://youtu.be/eqmJaiYg5ts" TargetMode="External"/><Relationship Id="rId5" Type="http://schemas.openxmlformats.org/officeDocument/2006/relationships/video" Target="https://www.youtube.com/embed/eqmJaiYg5ts?feature=oembed" TargetMode="External"/><Relationship Id="rId15" Type="http://schemas.openxmlformats.org/officeDocument/2006/relationships/image" Target="../media/image79.jpeg"/><Relationship Id="rId23" Type="http://schemas.openxmlformats.org/officeDocument/2006/relationships/hyperlink" Target="https://youtu.be/-zBruo8svAg" TargetMode="External"/><Relationship Id="rId28" Type="http://schemas.openxmlformats.org/officeDocument/2006/relationships/hyperlink" Target="https://youtu.be/aeC0JihTsOE" TargetMode="External"/><Relationship Id="rId10" Type="http://schemas.openxmlformats.org/officeDocument/2006/relationships/slideLayout" Target="../slideLayouts/slideLayout7.xml"/><Relationship Id="rId19" Type="http://schemas.openxmlformats.org/officeDocument/2006/relationships/image" Target="../media/image72.jpeg"/><Relationship Id="rId4" Type="http://schemas.openxmlformats.org/officeDocument/2006/relationships/video" Target="https://www.youtube.com/embed/-zBruo8svAg?feature=oembed" TargetMode="External"/><Relationship Id="rId9" Type="http://schemas.openxmlformats.org/officeDocument/2006/relationships/video" Target="https://www.youtube.com/embed/aeC0JihTsOE?start=28&amp;feature=oembed" TargetMode="External"/><Relationship Id="rId14" Type="http://schemas.openxmlformats.org/officeDocument/2006/relationships/image" Target="../media/image78.jpeg"/><Relationship Id="rId22" Type="http://schemas.openxmlformats.org/officeDocument/2006/relationships/hyperlink" Target="https://youtu.be/KoY8pIoV2Gs" TargetMode="External"/><Relationship Id="rId27" Type="http://schemas.openxmlformats.org/officeDocument/2006/relationships/hyperlink" Target="https://youtu.be/PUDlve3c_v8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eg"/><Relationship Id="rId13" Type="http://schemas.openxmlformats.org/officeDocument/2006/relationships/hyperlink" Target="https://youtu.be/uOI9BpLEKTg" TargetMode="External"/><Relationship Id="rId3" Type="http://schemas.openxmlformats.org/officeDocument/2006/relationships/video" Target="https://www.youtube.com/embed/0AGxJUxAVHw?feature=oembed" TargetMode="External"/><Relationship Id="rId7" Type="http://schemas.openxmlformats.org/officeDocument/2006/relationships/image" Target="../media/image84.jpeg"/><Relationship Id="rId12" Type="http://schemas.openxmlformats.org/officeDocument/2006/relationships/hyperlink" Target="https://youtu.be/0AGxJUxAVHw" TargetMode="External"/><Relationship Id="rId2" Type="http://schemas.openxmlformats.org/officeDocument/2006/relationships/video" Target="https://www.youtube.com/embed/nwYNZvSGslk?feature=oembed" TargetMode="External"/><Relationship Id="rId1" Type="http://schemas.openxmlformats.org/officeDocument/2006/relationships/video" Target="https://www.youtube.com/embed/zaDF_fB_xeY?feature=oembed" TargetMode="External"/><Relationship Id="rId6" Type="http://schemas.openxmlformats.org/officeDocument/2006/relationships/image" Target="../media/image83.jpeg"/><Relationship Id="rId11" Type="http://schemas.openxmlformats.org/officeDocument/2006/relationships/hyperlink" Target="https://youtu.be/nwYNZvSGslk" TargetMode="External"/><Relationship Id="rId5" Type="http://schemas.openxmlformats.org/officeDocument/2006/relationships/slideLayout" Target="../slideLayouts/slideLayout7.xml"/><Relationship Id="rId10" Type="http://schemas.openxmlformats.org/officeDocument/2006/relationships/hyperlink" Target="https://youtu.be/zaDF_fB_xeY" TargetMode="External"/><Relationship Id="rId4" Type="http://schemas.openxmlformats.org/officeDocument/2006/relationships/video" Target="https://www.youtube.com/embed/uOI9BpLEKTg?feature=oembed" TargetMode="External"/><Relationship Id="rId9" Type="http://schemas.openxmlformats.org/officeDocument/2006/relationships/image" Target="../media/image8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8xQfdwBV_I&amp;t=2s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b8xQfdwBV_I?start=2&amp;feature=oembed" TargetMode="External"/><Relationship Id="rId4" Type="http://schemas.openxmlformats.org/officeDocument/2006/relationships/image" Target="../media/image4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1331640" y="476672"/>
            <a:ext cx="5544616" cy="648072"/>
          </a:xfrm>
        </p:spPr>
        <p:txBody>
          <a:bodyPr>
            <a:normAutofit/>
          </a:bodyPr>
          <a:lstStyle/>
          <a:p>
            <a:pPr algn="l" fontAlgn="base">
              <a:lnSpc>
                <a:spcPct val="150000"/>
              </a:lnSpc>
            </a:pPr>
            <a:r>
              <a:rPr lang="ko-KR" altLang="en-US" sz="1000" dirty="0">
                <a:latin typeface="+mj-ea"/>
              </a:rPr>
              <a:t>대한민국 구기 스포츠종목</a:t>
            </a:r>
            <a:r>
              <a:rPr lang="en-US" altLang="ko-KR" sz="1000" dirty="0">
                <a:latin typeface="HY헤드라인M" pitchFamily="18" charset="-127"/>
                <a:ea typeface="HY헤드라인M" pitchFamily="18" charset="-127"/>
              </a:rPr>
              <a:t/>
            </a:r>
            <a:br>
              <a:rPr lang="en-US" altLang="ko-KR" sz="1000" dirty="0">
                <a:latin typeface="HY헤드라인M" pitchFamily="18" charset="-127"/>
                <a:ea typeface="HY헤드라인M" pitchFamily="18" charset="-127"/>
              </a:rPr>
            </a:br>
            <a:r>
              <a:rPr lang="en-US" altLang="ko-KR" sz="1000" dirty="0">
                <a:latin typeface="HY헤드라인M" pitchFamily="18" charset="-127"/>
                <a:ea typeface="HY헤드라인M" pitchFamily="18" charset="-127"/>
              </a:rPr>
              <a:t>www.7330.or.kr </a:t>
            </a:r>
            <a:r>
              <a:rPr lang="en-US" altLang="ko-KR" sz="1000" dirty="0"/>
              <a:t>[</a:t>
            </a:r>
            <a:r>
              <a:rPr lang="ko-KR" altLang="en-US" sz="1000" dirty="0"/>
              <a:t>어디서나 쉽게 재미있게 건강하게 운동하자</a:t>
            </a:r>
            <a:r>
              <a:rPr lang="en-US" altLang="ko-KR" sz="1000" dirty="0"/>
              <a:t>]</a:t>
            </a:r>
            <a:endParaRPr lang="ko-KR" altLang="en-US" sz="100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3" name="그림 12" descr="킥테니스심벌1로고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5589240"/>
            <a:ext cx="544037" cy="50405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347864" y="5589240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base"/>
            <a:r>
              <a:rPr lang="ko-KR" altLang="en-US" sz="1400" dirty="0">
                <a:latin typeface="HY울릉도B" pitchFamily="18" charset="-127"/>
                <a:ea typeface="HY울릉도B" pitchFamily="18" charset="-127"/>
              </a:rPr>
              <a:t>사단법인 </a:t>
            </a:r>
            <a:r>
              <a:rPr lang="ko-KR" altLang="en-US" sz="1400" dirty="0" err="1">
                <a:latin typeface="HY울릉도B" pitchFamily="18" charset="-127"/>
                <a:ea typeface="HY울릉도B" pitchFamily="18" charset="-127"/>
              </a:rPr>
              <a:t>대한킥테니스협회</a:t>
            </a:r>
            <a:endParaRPr lang="en-US" altLang="ko-KR" sz="1400" dirty="0">
              <a:latin typeface="HY울릉도B" pitchFamily="18" charset="-127"/>
              <a:ea typeface="HY울릉도B" pitchFamily="18" charset="-127"/>
            </a:endParaRPr>
          </a:p>
          <a:p>
            <a:pPr algn="dist" fontAlgn="base"/>
            <a:r>
              <a:rPr lang="en-US" altLang="ko-KR" sz="1400" dirty="0">
                <a:latin typeface="HY울릉도B" pitchFamily="18" charset="-127"/>
                <a:ea typeface="HY울릉도B" pitchFamily="18" charset="-127"/>
              </a:rPr>
              <a:t>Korea KICKtennis Association</a:t>
            </a:r>
            <a:endParaRPr lang="ko-KR" altLang="en-US" sz="1400" dirty="0">
              <a:latin typeface="HY울릉도B" pitchFamily="18" charset="-127"/>
              <a:ea typeface="HY울릉도B" pitchFamily="18" charset="-127"/>
            </a:endParaRPr>
          </a:p>
        </p:txBody>
      </p:sp>
      <p:pic>
        <p:nvPicPr>
          <p:cNvPr id="57346" name="Picture 2" descr="태극기 한국 - Pixabay의 무료 벡터 그래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20688"/>
            <a:ext cx="540060" cy="36004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315837" y="2780928"/>
            <a:ext cx="252028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ko-KR" altLang="en-US" sz="3200" dirty="0">
                <a:latin typeface="HY견명조" pitchFamily="18" charset="-127"/>
                <a:ea typeface="HY견명조" pitchFamily="18" charset="-127"/>
              </a:rPr>
              <a:t>킥테니스</a:t>
            </a:r>
            <a:endParaRPr lang="en-US" altLang="ko-KR" sz="3200" dirty="0">
              <a:latin typeface="HY견명조" pitchFamily="18" charset="-127"/>
              <a:ea typeface="HY견명조" pitchFamily="18" charset="-127"/>
            </a:endParaRPr>
          </a:p>
          <a:p>
            <a:pPr algn="ctr"/>
            <a:r>
              <a:rPr lang="en-US" altLang="ko-KR" sz="2400" dirty="0">
                <a:latin typeface="HY견명조" pitchFamily="18" charset="-127"/>
                <a:ea typeface="HY견명조" pitchFamily="18" charset="-127"/>
              </a:rPr>
              <a:t>(KICK tennis)</a:t>
            </a:r>
            <a:endParaRPr lang="ko-KR" altLang="en-US" sz="2400" dirty="0">
              <a:latin typeface="HY견명조" pitchFamily="18" charset="-127"/>
              <a:ea typeface="HY견명조" pitchFamily="18" charset="-127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008112"/>
          </a:xfrm>
        </p:spPr>
        <p:txBody>
          <a:bodyPr>
            <a:normAutofit fontScale="90000"/>
          </a:bodyPr>
          <a:lstStyle/>
          <a:p>
            <a:pPr algn="l" fontAlgn="base">
              <a:lnSpc>
                <a:spcPct val="200000"/>
              </a:lnSpc>
            </a:pPr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sz="1300" dirty="0">
                <a:latin typeface="+mn-ea"/>
                <a:ea typeface="+mn-ea"/>
              </a:rPr>
              <a:t> </a:t>
            </a:r>
            <a:r>
              <a:rPr lang="en-US" altLang="ko-KR" sz="1300" dirty="0" smtClean="0">
                <a:latin typeface="+mn-ea"/>
                <a:ea typeface="+mn-ea"/>
              </a:rPr>
              <a:t>(1)</a:t>
            </a:r>
            <a:r>
              <a:rPr lang="ko-KR" altLang="en-US" sz="1300" dirty="0" smtClean="0">
                <a:latin typeface="+mn-ea"/>
                <a:ea typeface="+mn-ea"/>
              </a:rPr>
              <a:t> </a:t>
            </a:r>
            <a:r>
              <a:rPr lang="ko-KR" altLang="en-US" sz="1300" dirty="0" err="1">
                <a:latin typeface="+mn-ea"/>
                <a:ea typeface="+mn-ea"/>
              </a:rPr>
              <a:t>킥테니스</a:t>
            </a:r>
            <a:r>
              <a:rPr lang="ko-KR" altLang="en-US" sz="1300" dirty="0">
                <a:latin typeface="+mn-ea"/>
                <a:ea typeface="+mn-ea"/>
              </a:rPr>
              <a:t> 네트 조립방법</a:t>
            </a:r>
            <a:r>
              <a:rPr lang="ko-KR" altLang="en-US" sz="1100" dirty="0"/>
              <a:t/>
            </a:r>
            <a:br>
              <a:rPr lang="ko-KR" altLang="en-US" sz="1100" dirty="0"/>
            </a:br>
            <a:r>
              <a:rPr lang="ko-KR" altLang="en-US" sz="1100" dirty="0"/>
              <a:t>   </a:t>
            </a:r>
            <a:r>
              <a:rPr lang="ko-KR" altLang="en-US" sz="1200" dirty="0" smtClean="0"/>
              <a:t>①</a:t>
            </a:r>
            <a:r>
              <a:rPr lang="en-US" altLang="ko-KR" sz="1300" dirty="0" smtClean="0">
                <a:latin typeface="+mn-ea"/>
                <a:ea typeface="+mn-ea"/>
              </a:rPr>
              <a:t> </a:t>
            </a:r>
            <a:r>
              <a:rPr lang="ko-KR" altLang="en-US" sz="1300" dirty="0">
                <a:latin typeface="+mn-ea"/>
                <a:ea typeface="+mn-ea"/>
              </a:rPr>
              <a:t>네트구성</a:t>
            </a:r>
            <a:r>
              <a:rPr lang="ko-KR" altLang="en-US" sz="1100" dirty="0"/>
              <a:t/>
            </a:r>
            <a:br>
              <a:rPr lang="ko-KR" altLang="en-US" sz="1100" dirty="0"/>
            </a:br>
            <a:r>
              <a:rPr lang="ko-KR" altLang="en-US" sz="1100" dirty="0"/>
              <a:t>       </a:t>
            </a:r>
            <a:r>
              <a:rPr lang="ko-KR" altLang="en-US" sz="1300" dirty="0"/>
              <a:t>네트 망</a:t>
            </a:r>
            <a:r>
              <a:rPr lang="en-US" altLang="ko-KR" sz="1300" dirty="0"/>
              <a:t>, </a:t>
            </a:r>
            <a:r>
              <a:rPr lang="ko-KR" altLang="en-US" sz="1300" dirty="0" err="1"/>
              <a:t>지주대</a:t>
            </a:r>
            <a:r>
              <a:rPr lang="en-US" altLang="ko-KR" sz="1300" dirty="0"/>
              <a:t>, </a:t>
            </a:r>
            <a:r>
              <a:rPr lang="ko-KR" altLang="en-US" sz="1300" dirty="0" smtClean="0"/>
              <a:t>휴대용 </a:t>
            </a:r>
            <a:r>
              <a:rPr lang="ko-KR" altLang="en-US" sz="1300" dirty="0"/>
              <a:t>가방</a:t>
            </a:r>
            <a:r>
              <a:rPr lang="en-US" altLang="ko-KR" sz="1300" dirty="0"/>
              <a:t>, </a:t>
            </a:r>
            <a:r>
              <a:rPr lang="ko-KR" altLang="en-US" sz="1300" dirty="0"/>
              <a:t>전용고리</a:t>
            </a:r>
            <a:r>
              <a:rPr lang="en-US" altLang="ko-KR" sz="1300" dirty="0"/>
              <a:t>, </a:t>
            </a:r>
            <a:r>
              <a:rPr lang="ko-KR" altLang="en-US" sz="1300" dirty="0" smtClean="0"/>
              <a:t>모래주머니</a:t>
            </a:r>
            <a:r>
              <a:rPr lang="en-US" altLang="ko-KR" sz="1300" dirty="0" smtClean="0"/>
              <a:t>/</a:t>
            </a:r>
            <a:r>
              <a:rPr lang="ko-KR" altLang="en-US" sz="1300" dirty="0" err="1" smtClean="0"/>
              <a:t>생수병</a:t>
            </a:r>
            <a:r>
              <a:rPr lang="ko-KR" altLang="en-US" sz="1300" dirty="0" smtClean="0"/>
              <a:t> </a:t>
            </a:r>
            <a:r>
              <a:rPr lang="en-US" altLang="ko-KR" sz="1300" dirty="0" smtClean="0"/>
              <a:t>2</a:t>
            </a:r>
            <a:r>
              <a:rPr lang="ko-KR" altLang="en-US" sz="1300" dirty="0" smtClean="0"/>
              <a:t>리터</a:t>
            </a:r>
            <a:r>
              <a:rPr lang="en-US" altLang="ko-KR" sz="1300" dirty="0" smtClean="0"/>
              <a:t>.</a:t>
            </a:r>
            <a:r>
              <a:rPr lang="ko-KR" altLang="en-US" sz="1100" dirty="0" smtClean="0"/>
              <a:t/>
            </a:r>
            <a:br>
              <a:rPr lang="ko-KR" altLang="en-US" sz="1100" dirty="0" smtClean="0"/>
            </a:br>
            <a:r>
              <a:rPr lang="ko-KR" altLang="en-US" sz="1100" dirty="0" smtClean="0"/>
              <a:t/>
            </a:r>
            <a:br>
              <a:rPr lang="ko-KR" altLang="en-US" sz="1100" dirty="0" smtClean="0"/>
            </a:br>
            <a:r>
              <a:rPr lang="ko-KR" altLang="en-US" sz="1200" dirty="0" smtClean="0"/>
              <a:t/>
            </a:r>
            <a:br>
              <a:rPr lang="ko-KR" altLang="en-US" sz="1200" dirty="0" smtClean="0"/>
            </a:br>
            <a:r>
              <a:rPr lang="ko-KR" altLang="en-US" sz="1300" dirty="0" smtClean="0"/>
              <a:t/>
            </a:r>
            <a:br>
              <a:rPr lang="ko-KR" altLang="en-US" sz="1300" dirty="0" smtClean="0"/>
            </a:br>
            <a:endParaRPr lang="ko-KR" altLang="en-US" sz="1300" dirty="0"/>
          </a:p>
        </p:txBody>
      </p:sp>
      <p:pic>
        <p:nvPicPr>
          <p:cNvPr id="11" name="그림 10" descr="제품구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556792"/>
            <a:ext cx="2448272" cy="1836204"/>
          </a:xfrm>
          <a:prstGeom prst="rect">
            <a:avLst/>
          </a:prstGeom>
        </p:spPr>
      </p:pic>
      <p:pic>
        <p:nvPicPr>
          <p:cNvPr id="12" name="그림 11" descr="지주대연결 바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4365104"/>
            <a:ext cx="2699792" cy="2024844"/>
          </a:xfrm>
          <a:prstGeom prst="rect">
            <a:avLst/>
          </a:prstGeom>
        </p:spPr>
      </p:pic>
      <p:pic>
        <p:nvPicPr>
          <p:cNvPr id="13" name="그림 12" descr="지주대연결잘못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365104"/>
            <a:ext cx="2699792" cy="202484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23528" y="3356992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200" dirty="0"/>
              <a:t>   </a:t>
            </a:r>
            <a:r>
              <a:rPr lang="ko-KR" altLang="en-US" sz="1200" dirty="0" smtClean="0"/>
              <a:t>②</a:t>
            </a:r>
            <a:r>
              <a:rPr lang="en-US" altLang="ko-KR" sz="1200" dirty="0" smtClean="0"/>
              <a:t> </a:t>
            </a:r>
            <a:r>
              <a:rPr lang="ko-KR" altLang="en-US" sz="1200" dirty="0" err="1"/>
              <a:t>지주대를</a:t>
            </a:r>
            <a:r>
              <a:rPr lang="ko-KR" altLang="en-US" sz="1200" dirty="0"/>
              <a:t> 연결한다</a:t>
            </a:r>
            <a:r>
              <a:rPr lang="en-US" altLang="ko-KR" sz="1200" dirty="0"/>
              <a:t>. </a:t>
            </a:r>
          </a:p>
          <a:p>
            <a:pPr fontAlgn="base">
              <a:lnSpc>
                <a:spcPct val="150000"/>
              </a:lnSpc>
            </a:pPr>
            <a:r>
              <a:rPr lang="en-US" altLang="ko-KR" sz="1200" dirty="0"/>
              <a:t>      * </a:t>
            </a:r>
            <a:r>
              <a:rPr lang="ko-KR" altLang="en-US" sz="1200" dirty="0"/>
              <a:t>주의사항</a:t>
            </a:r>
            <a:r>
              <a:rPr lang="en-US" altLang="ko-KR" sz="1200" dirty="0"/>
              <a:t>: </a:t>
            </a:r>
            <a:r>
              <a:rPr lang="ko-KR" altLang="en-US" sz="1200" dirty="0" err="1"/>
              <a:t>지주대</a:t>
            </a:r>
            <a:r>
              <a:rPr lang="ko-KR" altLang="en-US" sz="1200" dirty="0"/>
              <a:t> 연결 부위에는 틈이 없어야 한다</a:t>
            </a:r>
            <a:r>
              <a:rPr lang="en-US" altLang="ko-KR" sz="1200" dirty="0"/>
              <a:t>.</a:t>
            </a:r>
            <a:endParaRPr lang="ko-KR" altLang="en-US" sz="1200" dirty="0"/>
          </a:p>
          <a:p>
            <a:pPr fontAlgn="base">
              <a:lnSpc>
                <a:spcPct val="150000"/>
              </a:lnSpc>
            </a:pPr>
            <a:r>
              <a:rPr lang="ko-KR" altLang="en-US" sz="1200" dirty="0"/>
              <a:t>        꽉 끼우지 않으면 네트 망 연결 안됨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sp>
        <p:nvSpPr>
          <p:cNvPr id="24" name="타원 23"/>
          <p:cNvSpPr/>
          <p:nvPr/>
        </p:nvSpPr>
        <p:spPr>
          <a:xfrm>
            <a:off x="3419872" y="5013176"/>
            <a:ext cx="576064" cy="576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tx1"/>
                </a:solidFill>
              </a:rPr>
              <a:t>X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8028384" y="5013176"/>
            <a:ext cx="576064" cy="576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tx1"/>
                </a:solidFill>
              </a:rPr>
              <a:t>O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왼쪽/오른쪽/위쪽 화살표 8"/>
          <p:cNvSpPr/>
          <p:nvPr/>
        </p:nvSpPr>
        <p:spPr>
          <a:xfrm>
            <a:off x="1763688" y="4725144"/>
            <a:ext cx="504056" cy="288032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>
            <a:off x="1763688" y="4437112"/>
            <a:ext cx="504056" cy="28803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틈</a:t>
            </a:r>
          </a:p>
        </p:txBody>
      </p:sp>
      <p:sp>
        <p:nvSpPr>
          <p:cNvPr id="14" name="타원 13"/>
          <p:cNvSpPr/>
          <p:nvPr/>
        </p:nvSpPr>
        <p:spPr>
          <a:xfrm>
            <a:off x="6156176" y="5085184"/>
            <a:ext cx="648072" cy="64807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10</a:t>
            </a:fld>
            <a:endParaRPr lang="ko-KR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504056"/>
          </a:xfrm>
        </p:spPr>
        <p:txBody>
          <a:bodyPr>
            <a:normAutofit/>
          </a:bodyPr>
          <a:lstStyle/>
          <a:p>
            <a:pPr algn="l" fontAlgn="base">
              <a:lnSpc>
                <a:spcPct val="150000"/>
              </a:lnSpc>
            </a:pPr>
            <a:r>
              <a:rPr lang="ko-KR" altLang="en-US" sz="1200" dirty="0" smtClean="0"/>
              <a:t>③</a:t>
            </a:r>
            <a:r>
              <a:rPr lang="en-US" altLang="ko-KR" sz="1200" dirty="0" smtClean="0">
                <a:latin typeface="+mn-ea"/>
                <a:ea typeface="+mn-ea"/>
              </a:rPr>
              <a:t> </a:t>
            </a:r>
            <a:r>
              <a:rPr lang="ko-KR" altLang="en-US" sz="1200" dirty="0">
                <a:latin typeface="+mn-ea"/>
                <a:ea typeface="+mn-ea"/>
              </a:rPr>
              <a:t>지주대 </a:t>
            </a:r>
            <a:r>
              <a:rPr lang="ko-KR" altLang="en-US" sz="1200" dirty="0" err="1">
                <a:latin typeface="+mn-ea"/>
                <a:ea typeface="+mn-ea"/>
              </a:rPr>
              <a:t>정리틀</a:t>
            </a:r>
            <a:r>
              <a:rPr lang="en-US" altLang="ko-KR" sz="1200" dirty="0">
                <a:latin typeface="+mn-ea"/>
                <a:ea typeface="+mn-ea"/>
              </a:rPr>
              <a:t>(</a:t>
            </a:r>
            <a:r>
              <a:rPr lang="ko-KR" altLang="en-US" sz="1200" dirty="0">
                <a:latin typeface="+mn-ea"/>
                <a:ea typeface="+mn-ea"/>
              </a:rPr>
              <a:t>꽃이</a:t>
            </a:r>
            <a:r>
              <a:rPr lang="en-US" altLang="ko-KR" sz="1200" dirty="0">
                <a:latin typeface="+mn-ea"/>
                <a:ea typeface="+mn-ea"/>
              </a:rPr>
              <a:t>)</a:t>
            </a:r>
            <a:r>
              <a:rPr lang="ko-KR" altLang="en-US" sz="1200" dirty="0">
                <a:latin typeface="+mn-ea"/>
                <a:ea typeface="+mn-ea"/>
              </a:rPr>
              <a:t>을 바깥쪽으로 붙인다</a:t>
            </a:r>
            <a:r>
              <a:rPr lang="en-US" altLang="ko-KR" sz="1200" dirty="0">
                <a:latin typeface="+mn-ea"/>
                <a:ea typeface="+mn-ea"/>
              </a:rPr>
              <a:t>.</a:t>
            </a:r>
            <a:endParaRPr lang="ko-KR" altLang="en-US" sz="1200" dirty="0">
              <a:latin typeface="+mn-ea"/>
              <a:ea typeface="+mn-e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1520" y="3212976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ko-KR" altLang="en-US" sz="1200" dirty="0" smtClean="0"/>
              <a:t> ④</a:t>
            </a:r>
            <a:r>
              <a:rPr lang="en-US" altLang="ko-KR" sz="1200" dirty="0" smtClean="0"/>
              <a:t> </a:t>
            </a:r>
            <a:r>
              <a:rPr lang="ko-KR" altLang="en-US" sz="1200" dirty="0"/>
              <a:t>포스트 </a:t>
            </a:r>
            <a:r>
              <a:rPr lang="ko-KR" altLang="en-US" sz="1200" dirty="0" err="1"/>
              <a:t>지주대는</a:t>
            </a:r>
            <a:r>
              <a:rPr lang="ko-KR" altLang="en-US" sz="1200" dirty="0"/>
              <a:t> 프레임에 끝까지 밀어 넣는다</a:t>
            </a:r>
            <a:r>
              <a:rPr lang="en-US" altLang="ko-KR" sz="1200" dirty="0"/>
              <a:t>.</a:t>
            </a:r>
          </a:p>
          <a:p>
            <a:pPr fontAlgn="base">
              <a:lnSpc>
                <a:spcPct val="200000"/>
              </a:lnSpc>
            </a:pPr>
            <a:r>
              <a:rPr lang="ko-KR" altLang="en-US" sz="1200" dirty="0"/>
              <a:t> </a:t>
            </a:r>
            <a:r>
              <a:rPr lang="ko-KR" altLang="en-US" sz="1200" dirty="0" smtClean="0"/>
              <a:t>   </a:t>
            </a:r>
            <a:r>
              <a:rPr lang="ko-KR" altLang="en-US" sz="1200" dirty="0"/>
              <a:t>꽉 끼우지 않으면 네트의 팽팽함 때문에 </a:t>
            </a:r>
            <a:r>
              <a:rPr lang="ko-KR" altLang="en-US" sz="1200" dirty="0" smtClean="0"/>
              <a:t>프레임이 쉽게 갈라짐</a:t>
            </a:r>
            <a:r>
              <a:rPr lang="en-US" altLang="ko-KR" sz="1200" dirty="0"/>
              <a:t>. </a:t>
            </a:r>
            <a:endParaRPr lang="ko-KR" altLang="en-US" sz="1200" dirty="0"/>
          </a:p>
        </p:txBody>
      </p:sp>
      <p:pic>
        <p:nvPicPr>
          <p:cNvPr id="26" name="그림 25" descr="지주대연결후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908720"/>
            <a:ext cx="2699792" cy="2024844"/>
          </a:xfrm>
          <a:prstGeom prst="rect">
            <a:avLst/>
          </a:prstGeom>
        </p:spPr>
      </p:pic>
      <p:pic>
        <p:nvPicPr>
          <p:cNvPr id="27" name="그림 26" descr="지주대연결틀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908720"/>
            <a:ext cx="2699792" cy="2024844"/>
          </a:xfrm>
          <a:prstGeom prst="rect">
            <a:avLst/>
          </a:prstGeom>
        </p:spPr>
      </p:pic>
      <p:sp>
        <p:nvSpPr>
          <p:cNvPr id="28" name="오른쪽 화살표 27"/>
          <p:cNvSpPr/>
          <p:nvPr/>
        </p:nvSpPr>
        <p:spPr>
          <a:xfrm>
            <a:off x="3563888" y="1628800"/>
            <a:ext cx="720080" cy="72008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1" name="그림 30" descr="포스트지주대전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4149080"/>
            <a:ext cx="2627784" cy="1970838"/>
          </a:xfrm>
          <a:prstGeom prst="rect">
            <a:avLst/>
          </a:prstGeom>
        </p:spPr>
      </p:pic>
      <p:pic>
        <p:nvPicPr>
          <p:cNvPr id="32" name="그림 31" descr="포스트지주대후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4149080"/>
            <a:ext cx="2627784" cy="1970838"/>
          </a:xfrm>
          <a:prstGeom prst="rect">
            <a:avLst/>
          </a:prstGeom>
        </p:spPr>
      </p:pic>
      <p:sp>
        <p:nvSpPr>
          <p:cNvPr id="33" name="오른쪽 화살표 32"/>
          <p:cNvSpPr/>
          <p:nvPr/>
        </p:nvSpPr>
        <p:spPr>
          <a:xfrm>
            <a:off x="3491880" y="4797152"/>
            <a:ext cx="720080" cy="72008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타원 33"/>
          <p:cNvSpPr/>
          <p:nvPr/>
        </p:nvSpPr>
        <p:spPr>
          <a:xfrm>
            <a:off x="5652120" y="1844824"/>
            <a:ext cx="648072" cy="64807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2195736" y="4725144"/>
            <a:ext cx="648072" cy="64807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아래쪽 화살표 11"/>
          <p:cNvSpPr/>
          <p:nvPr/>
        </p:nvSpPr>
        <p:spPr>
          <a:xfrm>
            <a:off x="1691680" y="1556792"/>
            <a:ext cx="144016" cy="64807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6588224" y="5013176"/>
            <a:ext cx="11521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6516216" y="5229200"/>
            <a:ext cx="122413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모서리가 둥근 직사각형 19"/>
          <p:cNvSpPr/>
          <p:nvPr/>
        </p:nvSpPr>
        <p:spPr>
          <a:xfrm>
            <a:off x="7236296" y="4941168"/>
            <a:ext cx="1728192" cy="36004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err="1">
                <a:solidFill>
                  <a:schemeClr val="tx1"/>
                </a:solidFill>
                <a:latin typeface="+mn-ea"/>
              </a:rPr>
              <a:t>지주대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 들어가는 깊이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11</a:t>
            </a:fld>
            <a:endParaRPr lang="ko-KR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504056"/>
          </a:xfrm>
        </p:spPr>
        <p:txBody>
          <a:bodyPr>
            <a:normAutofit/>
          </a:bodyPr>
          <a:lstStyle/>
          <a:p>
            <a:pPr algn="l" fontAlgn="base">
              <a:lnSpc>
                <a:spcPct val="150000"/>
              </a:lnSpc>
            </a:pPr>
            <a:r>
              <a:rPr lang="ko-KR" altLang="en-US" sz="1200" dirty="0" smtClean="0"/>
              <a:t>⑤</a:t>
            </a:r>
            <a:r>
              <a:rPr lang="en-US" altLang="ko-KR" sz="1200" dirty="0" smtClean="0">
                <a:latin typeface="+mn-ea"/>
                <a:ea typeface="+mn-ea"/>
              </a:rPr>
              <a:t> </a:t>
            </a:r>
            <a:r>
              <a:rPr lang="ko-KR" altLang="en-US" sz="1200" dirty="0">
                <a:latin typeface="+mn-ea"/>
                <a:ea typeface="+mn-ea"/>
              </a:rPr>
              <a:t>네트 망을 포스트 </a:t>
            </a:r>
            <a:r>
              <a:rPr lang="ko-KR" altLang="en-US" sz="1200" dirty="0" err="1">
                <a:latin typeface="+mn-ea"/>
                <a:ea typeface="+mn-ea"/>
              </a:rPr>
              <a:t>지주대</a:t>
            </a:r>
            <a:r>
              <a:rPr lang="ko-KR" altLang="en-US" sz="1200" dirty="0">
                <a:latin typeface="+mn-ea"/>
                <a:ea typeface="+mn-ea"/>
              </a:rPr>
              <a:t> 양쪽에 끼운다</a:t>
            </a:r>
            <a:r>
              <a:rPr lang="en-US" altLang="ko-KR" sz="1200" dirty="0">
                <a:latin typeface="+mn-ea"/>
                <a:ea typeface="+mn-ea"/>
              </a:rPr>
              <a:t>.</a:t>
            </a:r>
            <a:endParaRPr lang="ko-KR" altLang="en-US" sz="1200" dirty="0">
              <a:latin typeface="+mn-ea"/>
              <a:ea typeface="+mn-e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1520" y="3356992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200" dirty="0" smtClean="0"/>
              <a:t>⑥</a:t>
            </a:r>
            <a:r>
              <a:rPr lang="en-US" altLang="ko-KR" sz="1200" dirty="0" smtClean="0"/>
              <a:t> </a:t>
            </a:r>
            <a:r>
              <a:rPr lang="ko-KR" altLang="en-US" sz="1200" dirty="0" err="1"/>
              <a:t>지지봉이</a:t>
            </a:r>
            <a:r>
              <a:rPr lang="ko-KR" altLang="en-US" sz="1200" dirty="0"/>
              <a:t> 밀어줘서 네트가 뜬다</a:t>
            </a:r>
            <a:r>
              <a:rPr lang="en-US" altLang="ko-KR" sz="1200" dirty="0"/>
              <a:t>. </a:t>
            </a:r>
            <a:endParaRPr lang="ko-KR" altLang="en-US" sz="1200" dirty="0"/>
          </a:p>
        </p:txBody>
      </p:sp>
      <p:sp>
        <p:nvSpPr>
          <p:cNvPr id="28" name="오른쪽 화살표 27"/>
          <p:cNvSpPr/>
          <p:nvPr/>
        </p:nvSpPr>
        <p:spPr>
          <a:xfrm>
            <a:off x="3707904" y="1772816"/>
            <a:ext cx="720080" cy="72008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 descr="네트망전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124744"/>
            <a:ext cx="2784309" cy="2088232"/>
          </a:xfrm>
          <a:prstGeom prst="rect">
            <a:avLst/>
          </a:prstGeom>
        </p:spPr>
      </p:pic>
      <p:pic>
        <p:nvPicPr>
          <p:cNvPr id="12" name="그림 11" descr="지주대연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052736"/>
            <a:ext cx="2784309" cy="2088232"/>
          </a:xfrm>
          <a:prstGeom prst="rect">
            <a:avLst/>
          </a:prstGeom>
        </p:spPr>
      </p:pic>
      <p:pic>
        <p:nvPicPr>
          <p:cNvPr id="13" name="그림 12" descr="네트망후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005064"/>
            <a:ext cx="2915816" cy="2186862"/>
          </a:xfrm>
          <a:prstGeom prst="rect">
            <a:avLst/>
          </a:prstGeom>
        </p:spPr>
      </p:pic>
      <p:sp>
        <p:nvSpPr>
          <p:cNvPr id="8" name="타원 7"/>
          <p:cNvSpPr/>
          <p:nvPr/>
        </p:nvSpPr>
        <p:spPr>
          <a:xfrm>
            <a:off x="2627784" y="4437112"/>
            <a:ext cx="648072" cy="64807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3707904" y="4581128"/>
            <a:ext cx="936104" cy="28803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올라감</a:t>
            </a:r>
          </a:p>
        </p:txBody>
      </p:sp>
      <p:sp>
        <p:nvSpPr>
          <p:cNvPr id="10" name="오른쪽 화살표 9"/>
          <p:cNvSpPr/>
          <p:nvPr/>
        </p:nvSpPr>
        <p:spPr>
          <a:xfrm flipH="1">
            <a:off x="3347864" y="4653136"/>
            <a:ext cx="216024" cy="144016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12</a:t>
            </a:fld>
            <a:endParaRPr lang="ko-KR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504056"/>
          </a:xfrm>
        </p:spPr>
        <p:txBody>
          <a:bodyPr>
            <a:noAutofit/>
          </a:bodyPr>
          <a:lstStyle/>
          <a:p>
            <a:pPr algn="l" fontAlgn="base">
              <a:lnSpc>
                <a:spcPct val="150000"/>
              </a:lnSpc>
            </a:pPr>
            <a:r>
              <a:rPr lang="ko-KR" altLang="en-US" sz="1200" dirty="0" smtClean="0"/>
              <a:t>⑦</a:t>
            </a:r>
            <a:r>
              <a:rPr lang="en-US" altLang="ko-KR" sz="1200" dirty="0" smtClean="0">
                <a:latin typeface="+mn-ea"/>
                <a:ea typeface="+mn-ea"/>
              </a:rPr>
              <a:t> </a:t>
            </a:r>
            <a:r>
              <a:rPr lang="ko-KR" altLang="en-US" sz="1200" dirty="0" smtClean="0">
                <a:latin typeface="+mn-ea"/>
                <a:ea typeface="+mn-ea"/>
              </a:rPr>
              <a:t>모래주머니</a:t>
            </a:r>
            <a:r>
              <a:rPr lang="en-US" altLang="ko-KR" sz="1200" dirty="0" smtClean="0">
                <a:latin typeface="+mn-ea"/>
                <a:ea typeface="+mn-ea"/>
              </a:rPr>
              <a:t>(</a:t>
            </a:r>
            <a:r>
              <a:rPr lang="ko-KR" altLang="en-US" sz="1200" dirty="0" err="1" smtClean="0">
                <a:latin typeface="+mn-ea"/>
                <a:ea typeface="+mn-ea"/>
              </a:rPr>
              <a:t>생수병</a:t>
            </a:r>
            <a:r>
              <a:rPr lang="ko-KR" altLang="en-US" sz="1200" dirty="0" smtClean="0">
                <a:latin typeface="+mn-ea"/>
                <a:ea typeface="+mn-ea"/>
              </a:rPr>
              <a:t> </a:t>
            </a:r>
            <a:r>
              <a:rPr lang="en-US" altLang="ko-KR" sz="1200" dirty="0" smtClean="0">
                <a:latin typeface="+mn-ea"/>
                <a:ea typeface="+mn-ea"/>
              </a:rPr>
              <a:t>2</a:t>
            </a:r>
            <a:r>
              <a:rPr lang="ko-KR" altLang="en-US" sz="1200" dirty="0" smtClean="0">
                <a:latin typeface="+mn-ea"/>
                <a:ea typeface="+mn-ea"/>
              </a:rPr>
              <a:t>리터 대체 가능</a:t>
            </a:r>
            <a:r>
              <a:rPr lang="en-US" altLang="ko-KR" sz="1200" dirty="0" smtClean="0">
                <a:latin typeface="+mn-ea"/>
                <a:ea typeface="+mn-ea"/>
              </a:rPr>
              <a:t>)</a:t>
            </a:r>
            <a:r>
              <a:rPr lang="ko-KR" altLang="en-US" sz="1200" dirty="0" smtClean="0">
                <a:latin typeface="+mn-ea"/>
                <a:ea typeface="+mn-ea"/>
              </a:rPr>
              <a:t>가 </a:t>
            </a:r>
            <a:r>
              <a:rPr lang="ko-KR" altLang="en-US" sz="1200" dirty="0">
                <a:latin typeface="+mn-ea"/>
                <a:ea typeface="+mn-ea"/>
              </a:rPr>
              <a:t>연결된 전용고리를 포스트 지주대 끝부분에 끼우면 </a:t>
            </a:r>
            <a:r>
              <a:rPr lang="ko-KR" altLang="en-US" sz="1200" dirty="0" err="1">
                <a:latin typeface="+mn-ea"/>
                <a:ea typeface="+mn-ea"/>
              </a:rPr>
              <a:t>지지봉</a:t>
            </a:r>
            <a:r>
              <a:rPr lang="ko-KR" altLang="en-US" sz="1200" dirty="0">
                <a:latin typeface="+mn-ea"/>
                <a:ea typeface="+mn-ea"/>
              </a:rPr>
              <a:t> 밀어내는 힘과 </a:t>
            </a:r>
            <a:r>
              <a:rPr lang="en-US" altLang="ko-KR" sz="1200" dirty="0" smtClean="0">
                <a:latin typeface="+mn-ea"/>
                <a:ea typeface="+mn-ea"/>
              </a:rPr>
              <a:t/>
            </a:r>
            <a:br>
              <a:rPr lang="en-US" altLang="ko-KR" sz="1200" dirty="0" smtClean="0">
                <a:latin typeface="+mn-ea"/>
                <a:ea typeface="+mn-ea"/>
              </a:rPr>
            </a:br>
            <a:r>
              <a:rPr lang="en-US" altLang="ko-KR" sz="1200" dirty="0" smtClean="0">
                <a:latin typeface="+mn-ea"/>
                <a:ea typeface="+mn-ea"/>
              </a:rPr>
              <a:t>     </a:t>
            </a:r>
            <a:r>
              <a:rPr lang="ko-KR" altLang="en-US" sz="1200" dirty="0" smtClean="0">
                <a:latin typeface="+mn-ea"/>
                <a:ea typeface="+mn-ea"/>
              </a:rPr>
              <a:t>무게가</a:t>
            </a:r>
            <a:r>
              <a:rPr lang="en-US" altLang="ko-KR" sz="1200" dirty="0" smtClean="0">
                <a:latin typeface="+mn-ea"/>
                <a:ea typeface="+mn-ea"/>
              </a:rPr>
              <a:t> </a:t>
            </a:r>
            <a:r>
              <a:rPr lang="ko-KR" altLang="en-US" sz="1200" dirty="0" smtClean="0">
                <a:latin typeface="+mn-ea"/>
                <a:ea typeface="+mn-ea"/>
              </a:rPr>
              <a:t>상쇄되어 </a:t>
            </a:r>
            <a:r>
              <a:rPr lang="ko-KR" altLang="en-US" sz="1200" dirty="0">
                <a:latin typeface="+mn-ea"/>
                <a:ea typeface="+mn-ea"/>
              </a:rPr>
              <a:t>네트가 </a:t>
            </a:r>
            <a:r>
              <a:rPr lang="ko-KR" altLang="en-US" sz="1200" dirty="0" smtClean="0">
                <a:latin typeface="+mn-ea"/>
                <a:ea typeface="+mn-ea"/>
              </a:rPr>
              <a:t>팽팽하게 </a:t>
            </a:r>
            <a:r>
              <a:rPr lang="ko-KR" altLang="en-US" sz="1200" dirty="0">
                <a:latin typeface="+mn-ea"/>
                <a:ea typeface="+mn-ea"/>
              </a:rPr>
              <a:t>된다</a:t>
            </a:r>
            <a:r>
              <a:rPr lang="en-US" altLang="ko-KR" sz="1200" dirty="0">
                <a:latin typeface="+mn-ea"/>
                <a:ea typeface="+mn-ea"/>
              </a:rPr>
              <a:t>.</a:t>
            </a:r>
            <a:endParaRPr lang="ko-KR" altLang="en-US" sz="1200" dirty="0">
              <a:latin typeface="+mn-ea"/>
              <a:ea typeface="+mn-e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1520" y="3429000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200" dirty="0" smtClean="0"/>
              <a:t>⑧</a:t>
            </a:r>
            <a:r>
              <a:rPr lang="en-US" altLang="ko-KR" sz="1200" dirty="0" smtClean="0"/>
              <a:t> </a:t>
            </a:r>
            <a:r>
              <a:rPr lang="ko-KR" altLang="en-US" sz="1200" dirty="0"/>
              <a:t>네트 높이를 </a:t>
            </a:r>
            <a:r>
              <a:rPr lang="en-US" altLang="ko-KR" sz="1200" dirty="0"/>
              <a:t>64.72cm(</a:t>
            </a:r>
            <a:r>
              <a:rPr lang="ko-KR" altLang="en-US" sz="1200" dirty="0"/>
              <a:t>서브라인 </a:t>
            </a:r>
            <a:r>
              <a:rPr lang="en-US" altLang="ko-KR" sz="1200" dirty="0"/>
              <a:t>400cm *</a:t>
            </a:r>
            <a:r>
              <a:rPr lang="ko-KR" altLang="en-US" sz="1200" dirty="0"/>
              <a:t> </a:t>
            </a:r>
            <a:r>
              <a:rPr lang="en-US" altLang="ko-KR" sz="1200" dirty="0"/>
              <a:t>16.18%=64.72cm)</a:t>
            </a:r>
            <a:r>
              <a:rPr lang="ko-KR" altLang="en-US" sz="1200" dirty="0"/>
              <a:t>로 맞춘다</a:t>
            </a:r>
            <a:r>
              <a:rPr lang="en-US" altLang="ko-KR" sz="1200" dirty="0"/>
              <a:t>. </a:t>
            </a:r>
            <a:endParaRPr lang="ko-KR" altLang="en-US" sz="1200" dirty="0"/>
          </a:p>
        </p:txBody>
      </p:sp>
      <p:sp>
        <p:nvSpPr>
          <p:cNvPr id="28" name="오른쪽 화살표 27"/>
          <p:cNvSpPr/>
          <p:nvPr/>
        </p:nvSpPr>
        <p:spPr>
          <a:xfrm>
            <a:off x="3563888" y="1916832"/>
            <a:ext cx="720080" cy="72008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오른쪽 화살표 32"/>
          <p:cNvSpPr/>
          <p:nvPr/>
        </p:nvSpPr>
        <p:spPr>
          <a:xfrm>
            <a:off x="4427984" y="4797152"/>
            <a:ext cx="720080" cy="72008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타원 33"/>
          <p:cNvSpPr/>
          <p:nvPr/>
        </p:nvSpPr>
        <p:spPr>
          <a:xfrm>
            <a:off x="6084168" y="4653136"/>
            <a:ext cx="648072" cy="64807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 descr="네트높이조정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5466839" y="4190345"/>
            <a:ext cx="2634377" cy="1975783"/>
          </a:xfrm>
          <a:prstGeom prst="rect">
            <a:avLst/>
          </a:prstGeom>
        </p:spPr>
      </p:pic>
      <p:pic>
        <p:nvPicPr>
          <p:cNvPr id="13" name="그림 12" descr="생수변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196752"/>
            <a:ext cx="2880320" cy="2160240"/>
          </a:xfrm>
          <a:prstGeom prst="rect">
            <a:avLst/>
          </a:prstGeom>
        </p:spPr>
      </p:pic>
      <p:pic>
        <p:nvPicPr>
          <p:cNvPr id="14" name="그림 13" descr="생수병후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124744"/>
            <a:ext cx="2808312" cy="2106234"/>
          </a:xfrm>
          <a:prstGeom prst="rect">
            <a:avLst/>
          </a:prstGeom>
        </p:spPr>
      </p:pic>
      <p:pic>
        <p:nvPicPr>
          <p:cNvPr id="15" name="그림 14" descr="네트완성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3933056"/>
            <a:ext cx="3240360" cy="2430270"/>
          </a:xfrm>
          <a:prstGeom prst="rect">
            <a:avLst/>
          </a:prstGeom>
        </p:spPr>
      </p:pic>
      <p:sp>
        <p:nvSpPr>
          <p:cNvPr id="16" name="왼쪽/오른쪽/위쪽 화살표 15"/>
          <p:cNvSpPr/>
          <p:nvPr/>
        </p:nvSpPr>
        <p:spPr>
          <a:xfrm rot="5400000">
            <a:off x="7020272" y="5445224"/>
            <a:ext cx="1368152" cy="360040"/>
          </a:xfrm>
          <a:prstGeom prst="leftRight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7956376" y="5445224"/>
            <a:ext cx="792088" cy="36004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64.72cm</a:t>
            </a:r>
            <a:endParaRPr lang="ko-KR" altLang="en-US" sz="11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13</a:t>
            </a:fld>
            <a:endParaRPr lang="ko-KR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9064" y="4797152"/>
            <a:ext cx="7885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ko-KR" altLang="en-US" sz="1200" dirty="0"/>
              <a:t>킥테니스공 공기주입기는 전체 길이가 </a:t>
            </a:r>
            <a:r>
              <a:rPr lang="en-US" altLang="ko-KR" sz="1200" dirty="0"/>
              <a:t>7.7cm, </a:t>
            </a:r>
            <a:r>
              <a:rPr lang="ko-KR" altLang="en-US" sz="1200" dirty="0" smtClean="0"/>
              <a:t>침 길이 </a:t>
            </a:r>
            <a:r>
              <a:rPr lang="en-US" altLang="ko-KR" sz="1200" dirty="0"/>
              <a:t>1.7cm, </a:t>
            </a:r>
            <a:r>
              <a:rPr lang="ko-KR" altLang="en-US" sz="1200" dirty="0"/>
              <a:t>고무통 지름 </a:t>
            </a:r>
            <a:r>
              <a:rPr lang="en-US" altLang="ko-KR" sz="1200" dirty="0"/>
              <a:t>3.7cm, </a:t>
            </a:r>
            <a:r>
              <a:rPr lang="ko-KR" altLang="en-US" sz="1200" dirty="0" smtClean="0"/>
              <a:t>무게는 </a:t>
            </a:r>
            <a:r>
              <a:rPr lang="en-US" altLang="ko-KR" sz="1200" dirty="0" smtClean="0"/>
              <a:t>12g</a:t>
            </a:r>
            <a:r>
              <a:rPr lang="en-US" altLang="ko-KR" sz="1200" dirty="0"/>
              <a:t>, </a:t>
            </a:r>
            <a:r>
              <a:rPr lang="ko-KR" altLang="en-US" sz="1200" dirty="0" smtClean="0"/>
              <a:t>허용오차 </a:t>
            </a:r>
            <a:r>
              <a:rPr lang="en-US" altLang="ko-KR" sz="1200" dirty="0" smtClean="0"/>
              <a:t>±1g</a:t>
            </a:r>
            <a:r>
              <a:rPr lang="ko-KR" altLang="en-US" sz="1200" dirty="0" smtClean="0"/>
              <a:t>이다</a:t>
            </a:r>
            <a:r>
              <a:rPr lang="en-US" altLang="ko-KR" sz="1200" dirty="0"/>
              <a:t>. </a:t>
            </a:r>
            <a:endParaRPr lang="en-US" altLang="ko-KR" sz="1200" dirty="0" smtClean="0"/>
          </a:p>
          <a:p>
            <a:pPr fontAlgn="base">
              <a:lnSpc>
                <a:spcPct val="200000"/>
              </a:lnSpc>
            </a:pPr>
            <a:r>
              <a:rPr lang="ko-KR" altLang="en-US" sz="1200" dirty="0" smtClean="0"/>
              <a:t>보관 시 </a:t>
            </a:r>
            <a:r>
              <a:rPr lang="ko-KR" altLang="en-US" sz="1200" dirty="0"/>
              <a:t>주의 사항은 </a:t>
            </a:r>
            <a:r>
              <a:rPr lang="ko-KR" altLang="en-US" sz="1200" dirty="0" smtClean="0"/>
              <a:t>침 </a:t>
            </a:r>
            <a:r>
              <a:rPr lang="ko-KR" altLang="en-US" sz="1200" dirty="0"/>
              <a:t>케이스 안쪽에 미량의 액체가 </a:t>
            </a:r>
            <a:r>
              <a:rPr lang="ko-KR" altLang="en-US" sz="1200" dirty="0" smtClean="0"/>
              <a:t>있어서 공기 주입 시 </a:t>
            </a:r>
            <a:r>
              <a:rPr lang="ko-KR" altLang="en-US" sz="1200" dirty="0"/>
              <a:t>부드럽게 삽입 되도록 도와주므로 </a:t>
            </a:r>
            <a:r>
              <a:rPr lang="ko-KR" altLang="en-US" sz="1200" dirty="0" smtClean="0"/>
              <a:t>침 </a:t>
            </a:r>
            <a:r>
              <a:rPr lang="ko-KR" altLang="en-US" sz="1200" dirty="0"/>
              <a:t>케이스에 넣어서 보관하여야 한다</a:t>
            </a:r>
            <a:r>
              <a:rPr lang="en-US" altLang="ko-KR" sz="1200" dirty="0"/>
              <a:t>. </a:t>
            </a:r>
            <a:endParaRPr lang="ko-KR" altLang="en-US" dirty="0"/>
          </a:p>
        </p:txBody>
      </p:sp>
      <p:pic>
        <p:nvPicPr>
          <p:cNvPr id="5" name="그림 4" descr="KakaoTalk_20200902_104943766.jpg"/>
          <p:cNvPicPr>
            <a:picLocks noChangeAspect="1"/>
          </p:cNvPicPr>
          <p:nvPr/>
        </p:nvPicPr>
        <p:blipFill>
          <a:blip r:embed="rId2" cstate="print"/>
          <a:srcRect t="12311" b="10305"/>
          <a:stretch>
            <a:fillRect/>
          </a:stretch>
        </p:blipFill>
        <p:spPr>
          <a:xfrm>
            <a:off x="755576" y="1196752"/>
            <a:ext cx="7278792" cy="31683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389296"/>
            <a:ext cx="3744416" cy="402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en-US" altLang="ko-KR" sz="1200" b="1" dirty="0">
                <a:latin typeface="+mn-ea"/>
              </a:rPr>
              <a:t>4) </a:t>
            </a:r>
            <a:r>
              <a:rPr lang="ko-KR" altLang="en-US" sz="1200" b="1" dirty="0" err="1">
                <a:latin typeface="+mn-ea"/>
              </a:rPr>
              <a:t>킥테니스공</a:t>
            </a:r>
            <a:r>
              <a:rPr lang="ko-KR" altLang="en-US" sz="1200" b="1" dirty="0">
                <a:latin typeface="+mn-ea"/>
              </a:rPr>
              <a:t> 공기</a:t>
            </a:r>
            <a:r>
              <a:rPr lang="en-US" altLang="ko-KR" sz="1200" b="1" dirty="0">
                <a:latin typeface="+mn-ea"/>
              </a:rPr>
              <a:t> </a:t>
            </a:r>
            <a:r>
              <a:rPr lang="ko-KR" altLang="en-US" sz="1200" b="1" dirty="0" err="1">
                <a:latin typeface="+mn-ea"/>
              </a:rPr>
              <a:t>주입기</a:t>
            </a:r>
            <a:endParaRPr lang="ko-KR" altLang="en-US" sz="1200" b="1" dirty="0">
              <a:latin typeface="+mn-ea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14</a:t>
            </a:fld>
            <a:endParaRPr lang="ko-KR" altLang="en-US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827584" y="3501008"/>
            <a:ext cx="1187624" cy="36004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smtClean="0">
                <a:solidFill>
                  <a:schemeClr val="tx1"/>
                </a:solidFill>
                <a:latin typeface="+mn-ea"/>
              </a:rPr>
              <a:t>침 케이스</a:t>
            </a:r>
            <a:endParaRPr lang="ko-KR" altLang="en-US" sz="11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오른쪽 화살표 7"/>
          <p:cNvSpPr/>
          <p:nvPr/>
        </p:nvSpPr>
        <p:spPr>
          <a:xfrm>
            <a:off x="2123728" y="3573016"/>
            <a:ext cx="144016" cy="21602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344920" y="404664"/>
            <a:ext cx="842493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en-US" altLang="ko-KR" sz="1300" dirty="0">
                <a:latin typeface="HY헤드라인M" pitchFamily="18" charset="-127"/>
                <a:ea typeface="HY헤드라인M" pitchFamily="18" charset="-127"/>
              </a:rPr>
              <a:t>  5. </a:t>
            </a:r>
            <a:r>
              <a:rPr lang="ko-KR" altLang="en-US" sz="1300" dirty="0" smtClean="0">
                <a:latin typeface="HY헤드라인M" pitchFamily="18" charset="-127"/>
                <a:ea typeface="HY헤드라인M" pitchFamily="18" charset="-127"/>
              </a:rPr>
              <a:t>라켓 잡는</a:t>
            </a:r>
            <a:r>
              <a:rPr lang="en-US" altLang="ko-KR" sz="13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300" dirty="0" smtClean="0">
                <a:latin typeface="HY헤드라인M" pitchFamily="18" charset="-127"/>
                <a:ea typeface="HY헤드라인M" pitchFamily="18" charset="-127"/>
              </a:rPr>
              <a:t>법</a:t>
            </a:r>
            <a:endParaRPr lang="ko-KR" altLang="en-US" sz="1300" dirty="0"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ko-KR" altLang="en-US" sz="1200" dirty="0"/>
              <a:t>        개인 신체조건과 특성에 따라 가장 편하고 효율적인 자기만의 라켓 잡는 방법을 찾는 것이 중요하다</a:t>
            </a:r>
            <a:r>
              <a:rPr lang="en-US" altLang="ko-KR" sz="1200" dirty="0"/>
              <a:t>.</a:t>
            </a:r>
            <a:endParaRPr lang="ko-KR" altLang="en-US" sz="1200" dirty="0"/>
          </a:p>
          <a:p>
            <a:pPr marL="228600" indent="-228600" fontAlgn="base">
              <a:lnSpc>
                <a:spcPct val="200000"/>
              </a:lnSpc>
            </a:pPr>
            <a:r>
              <a:rPr lang="en-US" altLang="ko-KR" sz="1200" b="1" dirty="0">
                <a:latin typeface="+mn-ea"/>
              </a:rPr>
              <a:t>    1) </a:t>
            </a:r>
            <a:r>
              <a:rPr lang="ko-KR" altLang="en-US" sz="1200" b="1" dirty="0">
                <a:latin typeface="+mn-ea"/>
              </a:rPr>
              <a:t>지면과 가로로 잡는 </a:t>
            </a:r>
            <a:r>
              <a:rPr lang="ko-KR" altLang="en-US" sz="1200" b="1" dirty="0" smtClean="0">
                <a:latin typeface="+mn-ea"/>
              </a:rPr>
              <a:t>방법</a:t>
            </a:r>
            <a:endParaRPr lang="en-US" altLang="ko-KR" sz="1200" b="1" dirty="0">
              <a:latin typeface="+mn-ea"/>
            </a:endParaRPr>
          </a:p>
          <a:p>
            <a:pPr marL="685800" lvl="1" indent="-228600" fontAlgn="base">
              <a:lnSpc>
                <a:spcPct val="200000"/>
              </a:lnSpc>
            </a:pPr>
            <a:r>
              <a:rPr lang="ko-KR" altLang="en-US" sz="1200" dirty="0"/>
              <a:t>라켓 면이 지면과 평행을 이루도록 라켓을 잡는 방법</a:t>
            </a:r>
            <a:r>
              <a:rPr lang="en-US" altLang="ko-KR" sz="1200" dirty="0"/>
              <a:t>.</a:t>
            </a:r>
          </a:p>
          <a:p>
            <a:pPr lvl="1" fontAlgn="base">
              <a:lnSpc>
                <a:spcPct val="200000"/>
              </a:lnSpc>
            </a:pPr>
            <a:r>
              <a:rPr lang="ko-KR" altLang="en-US" sz="1200" dirty="0" smtClean="0"/>
              <a:t>라켓을 </a:t>
            </a:r>
            <a:r>
              <a:rPr lang="ko-KR" altLang="en-US" sz="1200" dirty="0"/>
              <a:t>땅에 놓은 채 그대로 잡는 방법으로 손을 비틀지 않고 자연스럽게 라켓을 잡아야</a:t>
            </a:r>
            <a:r>
              <a:rPr lang="en-US" altLang="ko-KR" sz="1200" dirty="0"/>
              <a:t>,</a:t>
            </a:r>
            <a:r>
              <a:rPr lang="ko-KR" altLang="en-US" sz="1200" dirty="0"/>
              <a:t> 날아오는 공을 라켓 </a:t>
            </a:r>
            <a:r>
              <a:rPr lang="ko-KR" altLang="en-US" sz="1200" dirty="0" smtClean="0"/>
              <a:t>넓은 </a:t>
            </a:r>
            <a:r>
              <a:rPr lang="ko-KR" altLang="en-US" sz="1200" dirty="0"/>
              <a:t>면으로 받기 쉽고</a:t>
            </a:r>
            <a:r>
              <a:rPr lang="en-US" altLang="ko-KR" sz="1200" dirty="0"/>
              <a:t>,</a:t>
            </a:r>
            <a:r>
              <a:rPr lang="ko-KR" altLang="en-US" sz="1200" dirty="0"/>
              <a:t> 가장 안정감 있게 공을 리시브 할 수 있다</a:t>
            </a:r>
            <a:r>
              <a:rPr lang="en-US" altLang="ko-KR" sz="1200" dirty="0"/>
              <a:t>. </a:t>
            </a:r>
            <a:r>
              <a:rPr lang="ko-KR" altLang="en-US" sz="1200" dirty="0"/>
              <a:t>짧거나 </a:t>
            </a:r>
            <a:r>
              <a:rPr lang="ko-KR" altLang="en-US" sz="1200" dirty="0" smtClean="0"/>
              <a:t>길게</a:t>
            </a:r>
            <a:r>
              <a:rPr lang="en-US" altLang="ko-KR" sz="1200" dirty="0"/>
              <a:t>, </a:t>
            </a:r>
            <a:r>
              <a:rPr lang="ko-KR" altLang="en-US" sz="1200" dirty="0"/>
              <a:t>좌 우 위 어떤 방향에서 </a:t>
            </a:r>
            <a:r>
              <a:rPr lang="ko-KR" altLang="en-US" sz="1200" dirty="0" smtClean="0"/>
              <a:t>오든지 </a:t>
            </a:r>
            <a:r>
              <a:rPr lang="ko-KR" altLang="en-US" sz="1200" dirty="0"/>
              <a:t>공을 리시브 하기에 좋은 </a:t>
            </a:r>
            <a:r>
              <a:rPr lang="ko-KR" altLang="en-US" sz="1200" dirty="0" err="1"/>
              <a:t>그립법이다</a:t>
            </a:r>
            <a:r>
              <a:rPr lang="en-US" altLang="ko-KR" sz="1200" dirty="0"/>
              <a:t>. </a:t>
            </a:r>
            <a:r>
              <a:rPr lang="ko-KR" altLang="en-US" sz="1200" dirty="0"/>
              <a:t>가로 잡는 법은 다양한 구질에 대해서 대처가 가능한 장점을 가지고 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pic>
        <p:nvPicPr>
          <p:cNvPr id="6" name="그림 5" descr="가로잡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647564" y="3897052"/>
            <a:ext cx="2592287" cy="1944216"/>
          </a:xfrm>
          <a:prstGeom prst="rect">
            <a:avLst/>
          </a:prstGeom>
        </p:spPr>
      </p:pic>
      <p:pic>
        <p:nvPicPr>
          <p:cNvPr id="11" name="그림 10" descr="가로잡기하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976156" y="3897052"/>
            <a:ext cx="2592288" cy="1944216"/>
          </a:xfrm>
          <a:prstGeom prst="rect">
            <a:avLst/>
          </a:prstGeom>
        </p:spPr>
      </p:pic>
      <p:pic>
        <p:nvPicPr>
          <p:cNvPr id="12" name="그림 11" descr="가로잡기중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3311860" y="3897052"/>
            <a:ext cx="2592289" cy="1944217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15</a:t>
            </a:fld>
            <a:endParaRPr lang="ko-KR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4572000" y="332656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fontAlgn="base">
              <a:lnSpc>
                <a:spcPct val="200000"/>
              </a:lnSpc>
            </a:pPr>
            <a:r>
              <a:rPr lang="en-US" altLang="ko-KR" sz="1200" b="1" dirty="0">
                <a:latin typeface="+mn-ea"/>
              </a:rPr>
              <a:t> 2) </a:t>
            </a:r>
            <a:r>
              <a:rPr lang="ko-KR" altLang="en-US" sz="1200" b="1" dirty="0">
                <a:latin typeface="+mn-ea"/>
              </a:rPr>
              <a:t>지면과 세로로 잡는 </a:t>
            </a:r>
            <a:r>
              <a:rPr lang="ko-KR" altLang="en-US" sz="1200" b="1" dirty="0" smtClean="0">
                <a:latin typeface="+mn-ea"/>
              </a:rPr>
              <a:t>방법</a:t>
            </a:r>
            <a:endParaRPr lang="en-US" altLang="ko-KR" sz="1200" b="1" dirty="0">
              <a:latin typeface="+mn-ea"/>
            </a:endParaRPr>
          </a:p>
          <a:p>
            <a:pPr marL="228600" indent="-228600" fontAlgn="base">
              <a:lnSpc>
                <a:spcPct val="200000"/>
              </a:lnSpc>
            </a:pPr>
            <a:r>
              <a:rPr lang="en-US" altLang="ko-KR" sz="1200" dirty="0"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ko-KR" altLang="en-US" sz="1200" dirty="0"/>
              <a:t>라켓 면과 지면을 </a:t>
            </a:r>
            <a:r>
              <a:rPr lang="en-US" altLang="ko-KR" sz="1200" dirty="0"/>
              <a:t>90</a:t>
            </a:r>
            <a:r>
              <a:rPr lang="ko-KR" altLang="en-US" sz="1200" dirty="0"/>
              <a:t>도 </a:t>
            </a:r>
            <a:r>
              <a:rPr lang="ko-KR" altLang="en-US" sz="1200" dirty="0" smtClean="0"/>
              <a:t>각도로 </a:t>
            </a:r>
            <a:r>
              <a:rPr lang="ko-KR" altLang="en-US" sz="1200" dirty="0"/>
              <a:t>잡는 방법</a:t>
            </a:r>
            <a:r>
              <a:rPr lang="en-US" altLang="ko-KR" sz="1200" dirty="0"/>
              <a:t>. </a:t>
            </a:r>
          </a:p>
          <a:p>
            <a:pPr marL="228600" indent="-228600" fontAlgn="base">
              <a:lnSpc>
                <a:spcPct val="200000"/>
              </a:lnSpc>
            </a:pPr>
            <a:r>
              <a:rPr lang="en-US" altLang="ko-KR" sz="1200" dirty="0" smtClean="0"/>
              <a:t>     </a:t>
            </a:r>
            <a:r>
              <a:rPr lang="ko-KR" altLang="en-US" sz="1200" dirty="0"/>
              <a:t>라켓을 땅에 </a:t>
            </a:r>
            <a:r>
              <a:rPr lang="en-US" altLang="ko-KR" sz="1200" dirty="0" smtClean="0"/>
              <a:t>90°</a:t>
            </a:r>
            <a:r>
              <a:rPr lang="ko-KR" altLang="en-US" sz="1200" dirty="0" smtClean="0"/>
              <a:t> 직각으로 </a:t>
            </a:r>
            <a:r>
              <a:rPr lang="ko-KR" altLang="en-US" sz="1200" dirty="0"/>
              <a:t>세워서 잡는 방법으로 악수 하듯이 잡는다</a:t>
            </a:r>
            <a:r>
              <a:rPr lang="en-US" altLang="ko-KR" sz="1200" dirty="0"/>
              <a:t>. </a:t>
            </a:r>
            <a:r>
              <a:rPr lang="ko-KR" altLang="en-US" sz="1200" dirty="0" smtClean="0"/>
              <a:t>팔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어깨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손목에 힘을 빼고 엄지손가락과 검지손가락이 </a:t>
            </a:r>
            <a:r>
              <a:rPr lang="ko-KR" altLang="en-US" sz="1200" dirty="0"/>
              <a:t>자연스럽게 만나도록</a:t>
            </a:r>
            <a:r>
              <a:rPr lang="en-US" altLang="ko-KR" sz="1200" dirty="0"/>
              <a:t> </a:t>
            </a:r>
            <a:r>
              <a:rPr lang="ko-KR" altLang="en-US" sz="1200" dirty="0" smtClean="0"/>
              <a:t>한다</a:t>
            </a:r>
            <a:r>
              <a:rPr lang="en-US" altLang="ko-KR" sz="1200" dirty="0" smtClean="0"/>
              <a:t>. </a:t>
            </a:r>
            <a:endParaRPr lang="en-US" altLang="ko-KR" sz="120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8" name="그림 27" descr="잡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548680"/>
            <a:ext cx="3131840" cy="2348880"/>
          </a:xfrm>
          <a:prstGeom prst="rect">
            <a:avLst/>
          </a:prstGeom>
        </p:spPr>
      </p:pic>
      <p:pic>
        <p:nvPicPr>
          <p:cNvPr id="6" name="그림 5" descr="세로잡기.jpg"/>
          <p:cNvPicPr>
            <a:picLocks noChangeAspect="1"/>
          </p:cNvPicPr>
          <p:nvPr/>
        </p:nvPicPr>
        <p:blipFill>
          <a:blip r:embed="rId3" cstate="print"/>
          <a:srcRect r="18023"/>
          <a:stretch>
            <a:fillRect/>
          </a:stretch>
        </p:blipFill>
        <p:spPr>
          <a:xfrm rot="5400000">
            <a:off x="395537" y="3140968"/>
            <a:ext cx="3384375" cy="3096344"/>
          </a:xfrm>
          <a:prstGeom prst="rect">
            <a:avLst/>
          </a:prstGeom>
        </p:spPr>
      </p:pic>
      <p:pic>
        <p:nvPicPr>
          <p:cNvPr id="8" name="그림 7" descr="세로잡기하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702578" y="3226414"/>
            <a:ext cx="3563888" cy="2672916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16</a:t>
            </a:fld>
            <a:endParaRPr lang="ko-KR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345104"/>
            <a:ext cx="288032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en-US" altLang="ko-KR" sz="1300" dirty="0">
                <a:latin typeface="HY헤드라인M" pitchFamily="18" charset="-127"/>
                <a:ea typeface="HY헤드라인M" pitchFamily="18" charset="-127"/>
              </a:rPr>
              <a:t>6. </a:t>
            </a:r>
            <a:r>
              <a:rPr lang="ko-KR" altLang="en-US" sz="1300" dirty="0" smtClean="0">
                <a:latin typeface="HY헤드라인M" pitchFamily="18" charset="-127"/>
                <a:ea typeface="HY헤드라인M" pitchFamily="18" charset="-127"/>
              </a:rPr>
              <a:t>경기방법</a:t>
            </a:r>
            <a:endParaRPr lang="ko-KR" altLang="en-US" sz="1300" dirty="0">
              <a:latin typeface="HY헤드라인M" pitchFamily="18" charset="-127"/>
              <a:ea typeface="HY헤드라인M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1200" b="1" dirty="0">
                <a:latin typeface="+mn-ea"/>
              </a:rPr>
              <a:t>   1) </a:t>
            </a:r>
            <a:r>
              <a:rPr lang="ko-KR" altLang="en-US" sz="1200" b="1" dirty="0" smtClean="0">
                <a:latin typeface="+mn-ea"/>
              </a:rPr>
              <a:t>장소</a:t>
            </a:r>
            <a:endParaRPr lang="ko-KR" altLang="en-US" sz="1200" b="1" dirty="0">
              <a:latin typeface="+mn-ea"/>
            </a:endParaRPr>
          </a:p>
          <a:p>
            <a:pPr lvl="1" fontAlgn="base">
              <a:lnSpc>
                <a:spcPct val="200000"/>
              </a:lnSpc>
            </a:pPr>
            <a:r>
              <a:rPr lang="ko-KR" altLang="en-US" sz="1200" dirty="0"/>
              <a:t>탄성포장재</a:t>
            </a:r>
            <a:r>
              <a:rPr lang="en-US" altLang="ko-KR" sz="1200" dirty="0"/>
              <a:t>, </a:t>
            </a:r>
            <a:r>
              <a:rPr lang="ko-KR" altLang="en-US" sz="1200" dirty="0"/>
              <a:t>마루바닥</a:t>
            </a:r>
            <a:r>
              <a:rPr lang="en-US" altLang="ko-KR" sz="1200" dirty="0"/>
              <a:t>, </a:t>
            </a:r>
            <a:r>
              <a:rPr lang="ko-KR" altLang="en-US" sz="1200" dirty="0"/>
              <a:t>아스팔트</a:t>
            </a:r>
            <a:r>
              <a:rPr lang="en-US" altLang="ko-KR" sz="1200" dirty="0"/>
              <a:t>, </a:t>
            </a:r>
            <a:r>
              <a:rPr lang="ko-KR" altLang="en-US" sz="1200" dirty="0"/>
              <a:t>콘크리트 등 </a:t>
            </a:r>
            <a:r>
              <a:rPr lang="ko-KR" altLang="en-US" sz="1200" dirty="0" smtClean="0"/>
              <a:t>볼이 바운드할 </a:t>
            </a:r>
            <a:r>
              <a:rPr lang="ko-KR" altLang="en-US" sz="1200" dirty="0"/>
              <a:t>수 있는 </a:t>
            </a:r>
            <a:r>
              <a:rPr lang="ko-KR" altLang="en-US" sz="1200" dirty="0" smtClean="0"/>
              <a:t>평면이면 가능하다</a:t>
            </a:r>
            <a:r>
              <a:rPr lang="en-US" altLang="ko-KR" sz="1200" dirty="0" smtClean="0"/>
              <a:t>.</a:t>
            </a:r>
            <a:endParaRPr lang="ko-KR" altLang="en-US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48680"/>
            <a:ext cx="3960440" cy="5867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17</a:t>
            </a:fld>
            <a:endParaRPr lang="ko-KR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18</a:t>
            </a:fld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692696"/>
            <a:ext cx="5976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+mn-ea"/>
              </a:rPr>
              <a:t>2) </a:t>
            </a:r>
            <a:r>
              <a:rPr lang="ko-KR" altLang="en-US" sz="1200" b="1" dirty="0" smtClean="0">
                <a:latin typeface="+mn-ea"/>
              </a:rPr>
              <a:t>심판 수신호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043608" y="1340768"/>
          <a:ext cx="6984776" cy="4316491"/>
        </p:xfrm>
        <a:graphic>
          <a:graphicData uri="http://schemas.openxmlformats.org/drawingml/2006/table">
            <a:tbl>
              <a:tblPr/>
              <a:tblGrid>
                <a:gridCol w="1709041"/>
                <a:gridCol w="5275735"/>
              </a:tblGrid>
              <a:tr h="3600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전달 내용</a:t>
                      </a: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수신호</a:t>
                      </a: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07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양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팀 간의 인사</a:t>
                      </a: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양팔을 벌려 지면과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수평으로 펼쳤다가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손끝을 얼굴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앞에서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만나도록 한다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07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서브시작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서브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할 팀을 손으로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가리켰다가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상대팀으로 뻗는다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01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볼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아웃</a:t>
                      </a: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10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양 손바닥을 위로 한 채 지면과 수평으로 앞으로 두 팔을 폈다가 굽힌다</a:t>
                      </a:r>
                      <a:r>
                        <a:rPr lang="en-US" altLang="ko-KR" sz="1200" kern="10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01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kern="0" spc="0" baseline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볼 인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손으로 바닥을 가리킨다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07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작전타임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양손을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T(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티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자로 만들고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요청팀을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가리킨다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07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득점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및 소유권</a:t>
                      </a: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kern="0" spc="0" dirty="0" err="1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득점팀이나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소유권을 획득한 팀에게 손을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뻗는다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07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2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터치</a:t>
                      </a: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검지와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중지로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V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자를 만들어 손을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든다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7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네트터치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네트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옆을 가볍게 두드린다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2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바디터치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몸을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가볍게 두드린다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07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경고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경고는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노랑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퇴장은 빨간 카드를 든다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2142" marR="42142" marT="11651" marB="1165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5536" y="3140968"/>
            <a:ext cx="83529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200" b="1" dirty="0" smtClean="0">
                <a:latin typeface="+mn-ea"/>
              </a:rPr>
              <a:t>4) </a:t>
            </a:r>
            <a:r>
              <a:rPr lang="ko-KR" altLang="en-US" sz="1200" b="1" dirty="0">
                <a:latin typeface="+mn-ea"/>
              </a:rPr>
              <a:t>실점</a:t>
            </a:r>
          </a:p>
          <a:p>
            <a:pPr lvl="1" fontAlgn="base">
              <a:lnSpc>
                <a:spcPct val="150000"/>
              </a:lnSpc>
            </a:pPr>
            <a:r>
              <a:rPr lang="en-US" altLang="ko-KR" sz="1200" dirty="0" smtClean="0"/>
              <a:t>(1) </a:t>
            </a:r>
            <a:r>
              <a:rPr lang="ko-KR" altLang="en-US" sz="1200" dirty="0" smtClean="0"/>
              <a:t>공이 서브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득점 선을 </a:t>
            </a:r>
            <a:r>
              <a:rPr lang="ko-KR" altLang="en-US" sz="1200" dirty="0"/>
              <a:t>벗어나는 경우</a:t>
            </a:r>
            <a:r>
              <a:rPr lang="en-US" altLang="ko-KR" sz="1200" dirty="0"/>
              <a:t>.</a:t>
            </a:r>
            <a:endParaRPr lang="ko-KR" altLang="en-US" sz="1200" dirty="0"/>
          </a:p>
          <a:p>
            <a:pPr lvl="1" fontAlgn="base">
              <a:lnSpc>
                <a:spcPct val="150000"/>
              </a:lnSpc>
            </a:pPr>
            <a:r>
              <a:rPr lang="en-US" altLang="ko-KR" sz="1200" dirty="0" smtClean="0"/>
              <a:t>(2) </a:t>
            </a:r>
            <a:r>
              <a:rPr lang="ko-KR" altLang="en-US" sz="1200" dirty="0" smtClean="0"/>
              <a:t>공이 </a:t>
            </a:r>
            <a:r>
              <a:rPr lang="ko-KR" altLang="en-US" sz="1200" dirty="0"/>
              <a:t>라켓 타구면</a:t>
            </a:r>
            <a:r>
              <a:rPr lang="en-US" altLang="ko-KR" sz="1200" dirty="0"/>
              <a:t>, </a:t>
            </a:r>
            <a:r>
              <a:rPr lang="ko-KR" altLang="en-US" sz="1200" dirty="0"/>
              <a:t>발</a:t>
            </a:r>
            <a:r>
              <a:rPr lang="en-US" altLang="ko-KR" sz="1200" dirty="0"/>
              <a:t>, </a:t>
            </a:r>
            <a:r>
              <a:rPr lang="ko-KR" altLang="en-US" sz="1200" dirty="0"/>
              <a:t>코트에 </a:t>
            </a:r>
            <a:r>
              <a:rPr lang="en-US" altLang="ko-KR" sz="1200" dirty="0"/>
              <a:t>2</a:t>
            </a:r>
            <a:r>
              <a:rPr lang="ko-KR" altLang="en-US" sz="1200" dirty="0"/>
              <a:t>번 이상 터치한 경우</a:t>
            </a:r>
            <a:r>
              <a:rPr lang="en-US" altLang="ko-KR" sz="1200" dirty="0"/>
              <a:t>.</a:t>
            </a:r>
            <a:endParaRPr lang="ko-KR" altLang="en-US" sz="1200" dirty="0"/>
          </a:p>
          <a:p>
            <a:pPr lvl="1" fontAlgn="base">
              <a:lnSpc>
                <a:spcPct val="150000"/>
              </a:lnSpc>
            </a:pPr>
            <a:r>
              <a:rPr lang="en-US" altLang="ko-KR" sz="1200" dirty="0" smtClean="0"/>
              <a:t>(3) </a:t>
            </a:r>
            <a:r>
              <a:rPr lang="ko-KR" altLang="en-US" sz="1200" dirty="0" smtClean="0"/>
              <a:t>서브한 </a:t>
            </a:r>
            <a:r>
              <a:rPr lang="ko-KR" altLang="en-US" sz="1200" dirty="0"/>
              <a:t>공이 네트를 넘어가지 않은 경우</a:t>
            </a:r>
            <a:r>
              <a:rPr lang="en-US" altLang="ko-KR" sz="1200" dirty="0" smtClean="0"/>
              <a:t>.</a:t>
            </a:r>
            <a:endParaRPr lang="ko-KR" altLang="en-US" sz="1200" dirty="0"/>
          </a:p>
          <a:p>
            <a:pPr lvl="1" fontAlgn="base">
              <a:lnSpc>
                <a:spcPct val="150000"/>
              </a:lnSpc>
            </a:pPr>
            <a:r>
              <a:rPr lang="en-US" altLang="ko-KR" sz="1200" dirty="0" smtClean="0"/>
              <a:t>(4)</a:t>
            </a:r>
            <a:r>
              <a:rPr lang="ko-KR" altLang="en-US" sz="1200" dirty="0" smtClean="0"/>
              <a:t> </a:t>
            </a:r>
            <a:r>
              <a:rPr lang="ko-KR" altLang="en-US" sz="1200" dirty="0"/>
              <a:t>수비 시 공을 </a:t>
            </a:r>
            <a:r>
              <a:rPr lang="en-US" altLang="ko-KR" sz="1200" dirty="0"/>
              <a:t>4</a:t>
            </a:r>
            <a:r>
              <a:rPr lang="ko-KR" altLang="en-US" sz="1200" dirty="0"/>
              <a:t>터치</a:t>
            </a:r>
            <a:r>
              <a:rPr lang="en-US" altLang="ko-KR" sz="1200" dirty="0"/>
              <a:t>(</a:t>
            </a:r>
            <a:r>
              <a:rPr lang="ko-KR" altLang="en-US" sz="1200" dirty="0"/>
              <a:t>⓵바닥</a:t>
            </a:r>
            <a:r>
              <a:rPr lang="en-US" altLang="ko-KR" sz="1200" dirty="0"/>
              <a:t> </a:t>
            </a:r>
            <a:r>
              <a:rPr lang="ko-KR" altLang="en-US" sz="1200" dirty="0"/>
              <a:t>⓶라켓</a:t>
            </a:r>
            <a:r>
              <a:rPr lang="en-US" altLang="ko-KR" sz="1200" dirty="0"/>
              <a:t> </a:t>
            </a:r>
            <a:r>
              <a:rPr lang="ko-KR" altLang="en-US" sz="1200" dirty="0"/>
              <a:t>⓷바닥 ⓸발</a:t>
            </a:r>
            <a:r>
              <a:rPr lang="en-US" altLang="ko-KR" sz="1200" dirty="0"/>
              <a:t>)</a:t>
            </a:r>
            <a:r>
              <a:rPr lang="ko-KR" altLang="en-US" sz="1200" dirty="0"/>
              <a:t>안에 상대방으로 넘기지 못할 경우</a:t>
            </a:r>
            <a:r>
              <a:rPr lang="en-US" altLang="ko-KR" sz="1200" dirty="0"/>
              <a:t>.</a:t>
            </a:r>
            <a:endParaRPr lang="ko-KR" altLang="en-US" sz="1200" dirty="0"/>
          </a:p>
          <a:p>
            <a:pPr lvl="1" fontAlgn="base">
              <a:lnSpc>
                <a:spcPct val="150000"/>
              </a:lnSpc>
            </a:pPr>
            <a:r>
              <a:rPr lang="ko-KR" altLang="en-US" sz="1200" dirty="0"/>
              <a:t>   </a:t>
            </a:r>
            <a:r>
              <a:rPr lang="ko-KR" altLang="en-US" sz="1200" dirty="0" smtClean="0"/>
              <a:t> 단</a:t>
            </a:r>
            <a:r>
              <a:rPr lang="en-US" altLang="ko-KR" sz="1200" dirty="0"/>
              <a:t>. 4</a:t>
            </a:r>
            <a:r>
              <a:rPr lang="ko-KR" altLang="en-US" sz="1200" dirty="0"/>
              <a:t>터치 안에 발로 넣는 것은 가능함</a:t>
            </a:r>
            <a:r>
              <a:rPr lang="en-US" altLang="ko-KR" sz="1200" dirty="0"/>
              <a:t>.</a:t>
            </a:r>
          </a:p>
          <a:p>
            <a:pPr lvl="1" fontAlgn="base">
              <a:lnSpc>
                <a:spcPct val="150000"/>
              </a:lnSpc>
            </a:pPr>
            <a:r>
              <a:rPr lang="en-US" altLang="ko-KR" sz="1200" dirty="0" smtClean="0"/>
              <a:t>(5) </a:t>
            </a:r>
            <a:r>
              <a:rPr lang="ko-KR" altLang="en-US" sz="1200" dirty="0"/>
              <a:t>공격 터치</a:t>
            </a:r>
            <a:r>
              <a:rPr lang="en-US" altLang="ko-KR" sz="1200" dirty="0"/>
              <a:t>(</a:t>
            </a:r>
            <a:r>
              <a:rPr lang="ko-KR" altLang="en-US" sz="1200" dirty="0"/>
              <a:t>발</a:t>
            </a:r>
            <a:r>
              <a:rPr lang="en-US" altLang="ko-KR" sz="1200" dirty="0"/>
              <a:t>) </a:t>
            </a:r>
            <a:r>
              <a:rPr lang="ko-KR" altLang="en-US" sz="1200" dirty="0"/>
              <a:t>없이 공이 상대방으로 넘어 가는 경우</a:t>
            </a:r>
            <a:r>
              <a:rPr lang="en-US" altLang="ko-KR" sz="1200" dirty="0"/>
              <a:t>.</a:t>
            </a:r>
            <a:endParaRPr lang="ko-KR" altLang="en-US" sz="1200" dirty="0"/>
          </a:p>
          <a:p>
            <a:pPr lvl="1" fontAlgn="base">
              <a:lnSpc>
                <a:spcPct val="150000"/>
              </a:lnSpc>
            </a:pPr>
            <a:r>
              <a:rPr lang="en-US" altLang="ko-KR" sz="1200" dirty="0" smtClean="0"/>
              <a:t>(6) </a:t>
            </a:r>
            <a:r>
              <a:rPr lang="ko-KR" altLang="en-US" sz="1200" dirty="0"/>
              <a:t>서브 리시브 시 신체가 서브</a:t>
            </a:r>
            <a:r>
              <a:rPr lang="en-US" altLang="ko-KR" sz="1200" dirty="0"/>
              <a:t>, </a:t>
            </a:r>
            <a:r>
              <a:rPr lang="ko-KR" altLang="en-US" sz="1200" dirty="0" smtClean="0"/>
              <a:t>득점 선에 </a:t>
            </a:r>
            <a:r>
              <a:rPr lang="ko-KR" altLang="en-US" sz="1200" dirty="0"/>
              <a:t>닿거나 들어갔을 경우</a:t>
            </a:r>
            <a:r>
              <a:rPr lang="en-US" altLang="ko-KR" sz="1200" dirty="0"/>
              <a:t>.</a:t>
            </a:r>
            <a:r>
              <a:rPr lang="ko-KR" altLang="en-US" sz="1200" dirty="0"/>
              <a:t> </a:t>
            </a:r>
          </a:p>
          <a:p>
            <a:pPr lvl="1" fontAlgn="base">
              <a:lnSpc>
                <a:spcPct val="150000"/>
              </a:lnSpc>
            </a:pPr>
            <a:r>
              <a:rPr lang="en-US" altLang="ko-KR" sz="1200" dirty="0" smtClean="0"/>
              <a:t>(7) </a:t>
            </a:r>
            <a:r>
              <a:rPr lang="ko-KR" altLang="en-US" sz="1200" dirty="0"/>
              <a:t>공이 발과 라켓의 타구면 이외의 신체</a:t>
            </a:r>
            <a:r>
              <a:rPr lang="en-US" altLang="ko-KR" sz="1200" dirty="0"/>
              <a:t>, </a:t>
            </a:r>
            <a:r>
              <a:rPr lang="ko-KR" altLang="en-US" sz="1200" dirty="0"/>
              <a:t>의복 등에 닿는 경우</a:t>
            </a:r>
            <a:r>
              <a:rPr lang="en-US" altLang="ko-KR" sz="1200" dirty="0"/>
              <a:t>.</a:t>
            </a:r>
            <a:r>
              <a:rPr lang="ko-KR" altLang="en-US" sz="1200" dirty="0"/>
              <a:t> </a:t>
            </a:r>
          </a:p>
          <a:p>
            <a:pPr lvl="1" fontAlgn="base">
              <a:lnSpc>
                <a:spcPct val="150000"/>
              </a:lnSpc>
            </a:pPr>
            <a:r>
              <a:rPr lang="en-US" altLang="ko-KR" sz="1200" dirty="0" smtClean="0"/>
              <a:t>(8) </a:t>
            </a:r>
            <a:r>
              <a:rPr lang="ko-KR" altLang="en-US" sz="1200" dirty="0"/>
              <a:t>선수의 신체</a:t>
            </a:r>
            <a:r>
              <a:rPr lang="en-US" altLang="ko-KR" sz="1200" dirty="0"/>
              <a:t>, </a:t>
            </a:r>
            <a:r>
              <a:rPr lang="ko-KR" altLang="en-US" sz="1200" dirty="0"/>
              <a:t>옷</a:t>
            </a:r>
            <a:r>
              <a:rPr lang="en-US" altLang="ko-KR" sz="1200" dirty="0"/>
              <a:t>, </a:t>
            </a:r>
            <a:r>
              <a:rPr lang="ko-KR" altLang="en-US" sz="1200" dirty="0"/>
              <a:t>라켓 등 공 이외의 부분이 네트에 </a:t>
            </a:r>
            <a:r>
              <a:rPr lang="ko-KR" altLang="en-US" sz="1200" dirty="0" smtClean="0"/>
              <a:t>닿거나 넘는 </a:t>
            </a:r>
            <a:r>
              <a:rPr lang="ko-KR" altLang="en-US" sz="1200" dirty="0"/>
              <a:t>경우</a:t>
            </a:r>
            <a:r>
              <a:rPr lang="en-US" altLang="ko-KR" sz="1200" dirty="0"/>
              <a:t>.</a:t>
            </a:r>
            <a:endParaRPr lang="ko-KR" altLang="en-US" sz="1200" dirty="0"/>
          </a:p>
          <a:p>
            <a:pPr lvl="1" fontAlgn="base">
              <a:lnSpc>
                <a:spcPct val="150000"/>
              </a:lnSpc>
            </a:pPr>
            <a:r>
              <a:rPr lang="en-US" altLang="ko-KR" sz="1200" dirty="0" smtClean="0"/>
              <a:t>(9) </a:t>
            </a:r>
            <a:r>
              <a:rPr lang="ko-KR" altLang="en-US" sz="1200" dirty="0"/>
              <a:t>공이 실내 천장에 </a:t>
            </a:r>
            <a:r>
              <a:rPr lang="ko-KR" altLang="en-US" sz="1200" dirty="0" smtClean="0"/>
              <a:t>맞는 </a:t>
            </a:r>
            <a:r>
              <a:rPr lang="ko-KR" altLang="en-US" sz="1200" dirty="0"/>
              <a:t>경우</a:t>
            </a:r>
            <a:r>
              <a:rPr lang="en-US" altLang="ko-KR" sz="1200" dirty="0"/>
              <a:t>.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19</a:t>
            </a:fld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620688"/>
            <a:ext cx="7920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/>
            <a:r>
              <a:rPr lang="ko-KR" altLang="en-US" sz="1200" dirty="0" smtClean="0"/>
              <a:t> </a:t>
            </a:r>
            <a:endParaRPr lang="en-US" altLang="ko-KR" sz="12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95536" y="620688"/>
            <a:ext cx="792088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b="1" dirty="0" smtClean="0"/>
              <a:t>3) </a:t>
            </a:r>
            <a:r>
              <a:rPr lang="ko-KR" altLang="en-US" sz="1200" b="1" dirty="0" smtClean="0"/>
              <a:t>단계별 연습방법</a:t>
            </a:r>
            <a:endParaRPr lang="en-US" altLang="ko-KR" sz="1200" b="1" dirty="0" smtClean="0"/>
          </a:p>
          <a:p>
            <a:pPr marL="685800" lvl="1" indent="-228600">
              <a:lnSpc>
                <a:spcPct val="150000"/>
              </a:lnSpc>
            </a:pPr>
            <a:r>
              <a:rPr lang="en-US" altLang="ko-KR" sz="1200" dirty="0" smtClean="0">
                <a:latin typeface="+mn-ea"/>
              </a:rPr>
              <a:t>(1) </a:t>
            </a:r>
            <a:r>
              <a:rPr lang="ko-KR" altLang="en-US" sz="1200" dirty="0" smtClean="0">
                <a:latin typeface="+mn-ea"/>
              </a:rPr>
              <a:t>라켓</a:t>
            </a:r>
            <a:r>
              <a:rPr lang="en-US" altLang="ko-KR" sz="1200" dirty="0" smtClean="0">
                <a:latin typeface="+mn-ea"/>
              </a:rPr>
              <a:t> </a:t>
            </a:r>
            <a:r>
              <a:rPr lang="ko-KR" altLang="en-US" sz="1200" dirty="0" smtClean="0">
                <a:latin typeface="+mn-ea"/>
              </a:rPr>
              <a:t>가로로 잡는 법</a:t>
            </a:r>
            <a:r>
              <a:rPr lang="en-US" altLang="ko-KR" sz="1200" dirty="0" smtClean="0">
                <a:latin typeface="+mn-ea"/>
              </a:rPr>
              <a:t>,</a:t>
            </a:r>
            <a:r>
              <a:rPr lang="ko-KR" altLang="en-US" sz="1200" dirty="0" smtClean="0">
                <a:latin typeface="+mn-ea"/>
              </a:rPr>
              <a:t> 세로로 잡는 방법 중 편한 방법을 택하여 라켓을 잡는다</a:t>
            </a:r>
            <a:r>
              <a:rPr lang="en-US" altLang="ko-KR" sz="1200" dirty="0" smtClean="0">
                <a:latin typeface="+mn-ea"/>
              </a:rPr>
              <a:t>.</a:t>
            </a:r>
          </a:p>
          <a:p>
            <a:pPr marL="685800" lvl="1" indent="-228600">
              <a:lnSpc>
                <a:spcPct val="150000"/>
              </a:lnSpc>
            </a:pPr>
            <a:r>
              <a:rPr lang="en-US" altLang="ko-KR" sz="1200" dirty="0" smtClean="0">
                <a:latin typeface="+mn-ea"/>
              </a:rPr>
              <a:t>(2) </a:t>
            </a:r>
            <a:r>
              <a:rPr lang="ko-KR" altLang="en-US" sz="1200" dirty="0" smtClean="0">
                <a:latin typeface="+mn-ea"/>
              </a:rPr>
              <a:t>라켓 오른쪽 면으로 </a:t>
            </a:r>
            <a:r>
              <a:rPr lang="ko-KR" altLang="en-US" sz="1200" dirty="0" err="1" smtClean="0">
                <a:latin typeface="+mn-ea"/>
              </a:rPr>
              <a:t>킥테니스</a:t>
            </a:r>
            <a:r>
              <a:rPr lang="ko-KR" altLang="en-US" sz="1200" dirty="0" smtClean="0">
                <a:latin typeface="+mn-ea"/>
              </a:rPr>
              <a:t> 공을 공중으로 </a:t>
            </a:r>
            <a:r>
              <a:rPr lang="en-US" altLang="ko-KR" sz="1200" dirty="0" smtClean="0">
                <a:latin typeface="+mn-ea"/>
              </a:rPr>
              <a:t>1</a:t>
            </a:r>
            <a:r>
              <a:rPr lang="ko-KR" altLang="en-US" sz="1200" dirty="0" smtClean="0">
                <a:latin typeface="+mn-ea"/>
              </a:rPr>
              <a:t>개에서 </a:t>
            </a:r>
            <a:r>
              <a:rPr lang="en-US" altLang="ko-KR" sz="1200" dirty="0" smtClean="0">
                <a:latin typeface="+mn-ea"/>
              </a:rPr>
              <a:t>50</a:t>
            </a:r>
            <a:r>
              <a:rPr lang="ko-KR" altLang="en-US" sz="1200" dirty="0" smtClean="0">
                <a:latin typeface="+mn-ea"/>
              </a:rPr>
              <a:t>개 치는 연습을 한다</a:t>
            </a:r>
            <a:r>
              <a:rPr lang="en-US" altLang="ko-KR" sz="1200" dirty="0" smtClean="0">
                <a:latin typeface="+mn-ea"/>
              </a:rPr>
              <a:t>.</a:t>
            </a:r>
          </a:p>
          <a:p>
            <a:pPr marL="685800" lvl="1" indent="-228600">
              <a:lnSpc>
                <a:spcPct val="150000"/>
              </a:lnSpc>
            </a:pPr>
            <a:r>
              <a:rPr lang="en-US" altLang="ko-KR" sz="1200" dirty="0" smtClean="0">
                <a:latin typeface="+mn-ea"/>
              </a:rPr>
              <a:t>(3) </a:t>
            </a:r>
            <a:r>
              <a:rPr lang="ko-KR" altLang="en-US" sz="1200" dirty="0" smtClean="0">
                <a:latin typeface="+mn-ea"/>
              </a:rPr>
              <a:t>라켓 왼쪽 면으로 </a:t>
            </a:r>
            <a:r>
              <a:rPr lang="ko-KR" altLang="en-US" sz="1200" dirty="0" err="1" smtClean="0">
                <a:latin typeface="+mn-ea"/>
              </a:rPr>
              <a:t>킥테니스</a:t>
            </a:r>
            <a:r>
              <a:rPr lang="ko-KR" altLang="en-US" sz="1200" dirty="0" smtClean="0">
                <a:latin typeface="+mn-ea"/>
              </a:rPr>
              <a:t> 공을 공중으로 </a:t>
            </a:r>
            <a:r>
              <a:rPr lang="en-US" altLang="ko-KR" sz="1200" dirty="0" smtClean="0">
                <a:latin typeface="+mn-ea"/>
              </a:rPr>
              <a:t>1</a:t>
            </a:r>
            <a:r>
              <a:rPr lang="ko-KR" altLang="en-US" sz="1200" dirty="0" smtClean="0">
                <a:latin typeface="+mn-ea"/>
              </a:rPr>
              <a:t>개에서 </a:t>
            </a:r>
            <a:r>
              <a:rPr lang="en-US" altLang="ko-KR" sz="1200" dirty="0" smtClean="0">
                <a:latin typeface="+mn-ea"/>
              </a:rPr>
              <a:t>50</a:t>
            </a:r>
            <a:r>
              <a:rPr lang="ko-KR" altLang="en-US" sz="1200" dirty="0" smtClean="0">
                <a:latin typeface="+mn-ea"/>
              </a:rPr>
              <a:t>개 치는 연습을 한다</a:t>
            </a:r>
            <a:r>
              <a:rPr lang="en-US" altLang="ko-KR" sz="1200" dirty="0" smtClean="0">
                <a:latin typeface="+mn-ea"/>
              </a:rPr>
              <a:t>.</a:t>
            </a:r>
          </a:p>
          <a:p>
            <a:pPr marL="685800" lvl="1" indent="-228600">
              <a:lnSpc>
                <a:spcPct val="150000"/>
              </a:lnSpc>
            </a:pPr>
            <a:r>
              <a:rPr lang="en-US" altLang="ko-KR" sz="1200" dirty="0" smtClean="0">
                <a:latin typeface="+mn-ea"/>
              </a:rPr>
              <a:t>(4) </a:t>
            </a:r>
            <a:r>
              <a:rPr lang="ko-KR" altLang="en-US" sz="1200" dirty="0" smtClean="0">
                <a:latin typeface="+mn-ea"/>
              </a:rPr>
              <a:t>라켓 면을 번갈아 바꾸면서 치는 연습을 </a:t>
            </a:r>
            <a:r>
              <a:rPr lang="en-US" altLang="ko-KR" sz="1200" dirty="0" smtClean="0">
                <a:latin typeface="+mn-ea"/>
              </a:rPr>
              <a:t>1</a:t>
            </a:r>
            <a:r>
              <a:rPr lang="ko-KR" altLang="en-US" sz="1200" dirty="0" smtClean="0">
                <a:latin typeface="+mn-ea"/>
              </a:rPr>
              <a:t>개에서 </a:t>
            </a:r>
            <a:r>
              <a:rPr lang="en-US" altLang="ko-KR" sz="1200" dirty="0" smtClean="0">
                <a:latin typeface="+mn-ea"/>
              </a:rPr>
              <a:t>50</a:t>
            </a:r>
            <a:r>
              <a:rPr lang="ko-KR" altLang="en-US" sz="1200" dirty="0" smtClean="0">
                <a:latin typeface="+mn-ea"/>
              </a:rPr>
              <a:t>개 한다</a:t>
            </a:r>
            <a:r>
              <a:rPr lang="en-US" altLang="ko-KR" sz="1200" dirty="0" smtClean="0">
                <a:latin typeface="+mn-ea"/>
              </a:rPr>
              <a:t>.</a:t>
            </a:r>
          </a:p>
          <a:p>
            <a:pPr marL="685800" lvl="1" indent="-228600">
              <a:lnSpc>
                <a:spcPct val="150000"/>
              </a:lnSpc>
            </a:pPr>
            <a:r>
              <a:rPr lang="en-US" altLang="ko-KR" sz="1200" dirty="0" smtClean="0">
                <a:latin typeface="+mn-ea"/>
              </a:rPr>
              <a:t>(5) </a:t>
            </a:r>
            <a:r>
              <a:rPr lang="ko-KR" altLang="en-US" sz="1200" dirty="0" smtClean="0">
                <a:latin typeface="+mn-ea"/>
              </a:rPr>
              <a:t>라켓 면과 발을 번갈아 바꾸면서 치는 연습을 </a:t>
            </a:r>
            <a:r>
              <a:rPr lang="en-US" altLang="ko-KR" sz="1200" dirty="0" smtClean="0">
                <a:latin typeface="+mn-ea"/>
              </a:rPr>
              <a:t>1</a:t>
            </a:r>
            <a:r>
              <a:rPr lang="ko-KR" altLang="en-US" sz="1200" dirty="0" smtClean="0">
                <a:latin typeface="+mn-ea"/>
              </a:rPr>
              <a:t>개에서 </a:t>
            </a:r>
            <a:r>
              <a:rPr lang="en-US" altLang="ko-KR" sz="1200" dirty="0" smtClean="0">
                <a:latin typeface="+mn-ea"/>
              </a:rPr>
              <a:t>50</a:t>
            </a:r>
            <a:r>
              <a:rPr lang="ko-KR" altLang="en-US" sz="1200" dirty="0" smtClean="0">
                <a:latin typeface="+mn-ea"/>
              </a:rPr>
              <a:t>개 한다</a:t>
            </a:r>
            <a:r>
              <a:rPr lang="en-US" altLang="ko-KR" sz="1200" dirty="0" smtClean="0">
                <a:latin typeface="+mn-ea"/>
              </a:rPr>
              <a:t>.</a:t>
            </a:r>
          </a:p>
          <a:p>
            <a:pPr marL="685800" lvl="1" indent="-228600">
              <a:lnSpc>
                <a:spcPct val="150000"/>
              </a:lnSpc>
            </a:pPr>
            <a:r>
              <a:rPr lang="en-US" altLang="ko-KR" sz="1200" dirty="0" smtClean="0">
                <a:latin typeface="+mn-ea"/>
              </a:rPr>
              <a:t>(6) </a:t>
            </a:r>
            <a:r>
              <a:rPr lang="ko-KR" altLang="en-US" sz="1200" dirty="0" smtClean="0">
                <a:latin typeface="+mn-ea"/>
              </a:rPr>
              <a:t>자신을 기준으로 </a:t>
            </a:r>
            <a:r>
              <a:rPr lang="ko-KR" altLang="en-US" sz="1200" dirty="0" smtClean="0">
                <a:latin typeface="+mn-ea"/>
              </a:rPr>
              <a:t>연속</a:t>
            </a:r>
            <a:r>
              <a:rPr lang="en-US" altLang="ko-KR" sz="1200" dirty="0" smtClean="0">
                <a:latin typeface="+mn-ea"/>
              </a:rPr>
              <a:t>(</a:t>
            </a:r>
            <a:r>
              <a:rPr lang="ko-KR" altLang="en-US" sz="1200" dirty="0" smtClean="0">
                <a:latin typeface="+mn-ea"/>
              </a:rPr>
              <a:t>배려</a:t>
            </a:r>
            <a:r>
              <a:rPr lang="en-US" altLang="ko-KR" sz="1200" dirty="0" smtClean="0">
                <a:latin typeface="+mn-ea"/>
              </a:rPr>
              <a:t>)</a:t>
            </a:r>
            <a:r>
              <a:rPr lang="ko-KR" altLang="en-US" sz="1200" dirty="0" smtClean="0">
                <a:latin typeface="+mn-ea"/>
              </a:rPr>
              <a:t> </a:t>
            </a:r>
            <a:r>
              <a:rPr lang="ko-KR" altLang="en-US" sz="1200" dirty="0" smtClean="0">
                <a:latin typeface="+mn-ea"/>
              </a:rPr>
              <a:t>랠리를 </a:t>
            </a:r>
            <a:r>
              <a:rPr lang="en-US" altLang="ko-KR" sz="1200" dirty="0" smtClean="0">
                <a:latin typeface="+mn-ea"/>
              </a:rPr>
              <a:t>11</a:t>
            </a:r>
            <a:r>
              <a:rPr lang="ko-KR" altLang="en-US" sz="1200" dirty="0" smtClean="0">
                <a:latin typeface="+mn-ea"/>
              </a:rPr>
              <a:t>번 성공하도록 한다</a:t>
            </a:r>
            <a:r>
              <a:rPr lang="en-US" altLang="ko-KR" sz="1200" dirty="0" smtClean="0">
                <a:latin typeface="+mn-ea"/>
              </a:rPr>
              <a:t>.</a:t>
            </a:r>
          </a:p>
          <a:p>
            <a:pPr marL="685800" lvl="1" indent="-228600">
              <a:lnSpc>
                <a:spcPct val="150000"/>
              </a:lnSpc>
            </a:pPr>
            <a:r>
              <a:rPr lang="en-US" altLang="ko-KR" sz="1200" dirty="0" smtClean="0">
                <a:latin typeface="+mn-ea"/>
              </a:rPr>
              <a:t> * </a:t>
            </a:r>
            <a:r>
              <a:rPr lang="ko-KR" altLang="en-US" sz="1200" dirty="0" smtClean="0">
                <a:latin typeface="+mn-ea"/>
              </a:rPr>
              <a:t>서브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리시브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공격 시 </a:t>
            </a:r>
            <a:r>
              <a:rPr lang="ko-KR" altLang="en-US" sz="1200" dirty="0" err="1" smtClean="0">
                <a:latin typeface="+mn-ea"/>
              </a:rPr>
              <a:t>킥테니스</a:t>
            </a:r>
            <a:r>
              <a:rPr lang="ko-KR" altLang="en-US" sz="1200" dirty="0" smtClean="0">
                <a:latin typeface="+mn-ea"/>
              </a:rPr>
              <a:t> 공을 끝까지 보고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공의 중심을 맞힌다</a:t>
            </a:r>
            <a:r>
              <a:rPr lang="en-US" altLang="ko-KR" sz="1200" dirty="0" smtClean="0">
                <a:latin typeface="+mn-ea"/>
              </a:rPr>
              <a:t>.</a:t>
            </a:r>
          </a:p>
          <a:p>
            <a:pPr marL="228600" indent="-228600"/>
            <a:r>
              <a:rPr lang="ko-KR" altLang="en-US" sz="1200" dirty="0" smtClean="0"/>
              <a:t> </a:t>
            </a:r>
            <a:endParaRPr lang="en-US" altLang="ko-KR" sz="12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3887"/>
            <a:ext cx="7992888" cy="5209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250000"/>
              </a:lnSpc>
            </a:pPr>
            <a:r>
              <a:rPr lang="en-US" altLang="ko-KR" sz="1300" b="1" dirty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[ </a:t>
            </a:r>
            <a:r>
              <a:rPr lang="ko-KR" altLang="en-US" sz="1300" b="1" dirty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차 례 </a:t>
            </a:r>
            <a:r>
              <a:rPr lang="en-US" altLang="ko-KR" sz="1300" b="1" dirty="0">
                <a:solidFill>
                  <a:prstClr val="black"/>
                </a:solidFill>
                <a:latin typeface="HY헤드라인M" pitchFamily="18" charset="-127"/>
                <a:ea typeface="HY헤드라인M" pitchFamily="18" charset="-127"/>
              </a:rPr>
              <a:t>]</a:t>
            </a:r>
            <a:endParaRPr lang="ko-KR" altLang="en-US" sz="1300" b="1" dirty="0">
              <a:solidFill>
                <a:prstClr val="black"/>
              </a:solidFill>
              <a:latin typeface="HY헤드라인M" pitchFamily="18" charset="-127"/>
              <a:ea typeface="HY헤드라인M" pitchFamily="18" charset="-127"/>
            </a:endParaRPr>
          </a:p>
          <a:p>
            <a:pPr fontAlgn="base" latinLnBrk="0">
              <a:lnSpc>
                <a:spcPct val="250000"/>
              </a:lnSpc>
            </a:pPr>
            <a:r>
              <a:rPr lang="en-US" altLang="ko-KR" sz="1200" dirty="0">
                <a:solidFill>
                  <a:prstClr val="black"/>
                </a:solidFill>
              </a:rPr>
              <a:t>1. </a:t>
            </a:r>
            <a:r>
              <a:rPr lang="ko-KR" altLang="en-US" sz="1200" dirty="0" smtClean="0">
                <a:solidFill>
                  <a:prstClr val="black"/>
                </a:solidFill>
              </a:rPr>
              <a:t>소개 </a:t>
            </a:r>
            <a:r>
              <a:rPr lang="en-US" altLang="ko-KR" sz="1200" dirty="0" smtClean="0">
                <a:solidFill>
                  <a:prstClr val="black"/>
                </a:solidFill>
              </a:rPr>
              <a:t>/</a:t>
            </a:r>
            <a:endParaRPr lang="ko-KR" altLang="en-US" sz="1200" dirty="0">
              <a:solidFill>
                <a:prstClr val="black"/>
              </a:solidFill>
            </a:endParaRPr>
          </a:p>
          <a:p>
            <a:pPr fontAlgn="base" latinLnBrk="0">
              <a:lnSpc>
                <a:spcPct val="250000"/>
              </a:lnSpc>
            </a:pPr>
            <a:r>
              <a:rPr lang="en-US" altLang="ko-KR" sz="1200" dirty="0">
                <a:solidFill>
                  <a:prstClr val="black"/>
                </a:solidFill>
              </a:rPr>
              <a:t>2. </a:t>
            </a:r>
            <a:r>
              <a:rPr lang="ko-KR" altLang="en-US" sz="1200" dirty="0" smtClean="0">
                <a:solidFill>
                  <a:prstClr val="black"/>
                </a:solidFill>
              </a:rPr>
              <a:t>특징 </a:t>
            </a:r>
            <a:r>
              <a:rPr lang="en-US" altLang="ko-KR" sz="1200" dirty="0" smtClean="0">
                <a:solidFill>
                  <a:prstClr val="black"/>
                </a:solidFill>
              </a:rPr>
              <a:t>/ </a:t>
            </a:r>
            <a:endParaRPr lang="ko-KR" altLang="en-US" sz="1200" dirty="0">
              <a:solidFill>
                <a:prstClr val="black"/>
              </a:solidFill>
            </a:endParaRPr>
          </a:p>
          <a:p>
            <a:pPr fontAlgn="base" latinLnBrk="0">
              <a:lnSpc>
                <a:spcPct val="250000"/>
              </a:lnSpc>
            </a:pPr>
            <a:r>
              <a:rPr lang="en-US" altLang="ko-KR" sz="1200" dirty="0">
                <a:solidFill>
                  <a:prstClr val="black"/>
                </a:solidFill>
              </a:rPr>
              <a:t>3. </a:t>
            </a:r>
            <a:r>
              <a:rPr lang="ko-KR" altLang="en-US" sz="1200" dirty="0" smtClean="0">
                <a:solidFill>
                  <a:prstClr val="black"/>
                </a:solidFill>
              </a:rPr>
              <a:t>운동효과 </a:t>
            </a:r>
            <a:r>
              <a:rPr lang="en-US" altLang="ko-KR" sz="1200" dirty="0" smtClean="0">
                <a:solidFill>
                  <a:prstClr val="black"/>
                </a:solidFill>
              </a:rPr>
              <a:t>/</a:t>
            </a:r>
            <a:endParaRPr lang="en-US" altLang="ko-KR" sz="1200" dirty="0">
              <a:solidFill>
                <a:prstClr val="black"/>
              </a:solidFill>
            </a:endParaRPr>
          </a:p>
          <a:p>
            <a:pPr fontAlgn="base" latinLnBrk="0">
              <a:lnSpc>
                <a:spcPct val="250000"/>
              </a:lnSpc>
            </a:pPr>
            <a:r>
              <a:rPr lang="en-US" altLang="ko-KR" sz="1200" dirty="0">
                <a:solidFill>
                  <a:prstClr val="black"/>
                </a:solidFill>
              </a:rPr>
              <a:t>4. </a:t>
            </a:r>
            <a:r>
              <a:rPr lang="ko-KR" altLang="en-US" sz="1200" dirty="0" smtClean="0">
                <a:solidFill>
                  <a:prstClr val="black"/>
                </a:solidFill>
              </a:rPr>
              <a:t>용품 </a:t>
            </a:r>
            <a:r>
              <a:rPr lang="en-US" altLang="ko-KR" sz="1200" dirty="0" smtClean="0">
                <a:solidFill>
                  <a:prstClr val="black"/>
                </a:solidFill>
              </a:rPr>
              <a:t>/</a:t>
            </a:r>
            <a:r>
              <a:rPr lang="ko-KR" altLang="en-US" sz="1200" dirty="0" smtClean="0">
                <a:solidFill>
                  <a:prstClr val="black"/>
                </a:solidFill>
              </a:rPr>
              <a:t> </a:t>
            </a:r>
            <a:r>
              <a:rPr lang="en-US" altLang="ko-KR" sz="1200" dirty="0">
                <a:solidFill>
                  <a:prstClr val="black"/>
                </a:solidFill>
              </a:rPr>
              <a:t>1) </a:t>
            </a:r>
            <a:r>
              <a:rPr lang="ko-KR" altLang="en-US" sz="1200" dirty="0" err="1" smtClean="0">
                <a:solidFill>
                  <a:prstClr val="black"/>
                </a:solidFill>
              </a:rPr>
              <a:t>킥테니스</a:t>
            </a:r>
            <a:r>
              <a:rPr lang="ko-KR" altLang="en-US" sz="1200" dirty="0" smtClean="0">
                <a:solidFill>
                  <a:prstClr val="black"/>
                </a:solidFill>
              </a:rPr>
              <a:t> 공인구 </a:t>
            </a:r>
            <a:r>
              <a:rPr lang="en-US" altLang="ko-KR" sz="1200" dirty="0">
                <a:solidFill>
                  <a:prstClr val="black"/>
                </a:solidFill>
              </a:rPr>
              <a:t>2) </a:t>
            </a:r>
            <a:r>
              <a:rPr lang="ko-KR" altLang="en-US" sz="1200" dirty="0">
                <a:solidFill>
                  <a:prstClr val="black"/>
                </a:solidFill>
              </a:rPr>
              <a:t>라켓 </a:t>
            </a:r>
            <a:r>
              <a:rPr lang="en-US" altLang="ko-KR" sz="1200" dirty="0">
                <a:solidFill>
                  <a:prstClr val="black"/>
                </a:solidFill>
              </a:rPr>
              <a:t>3) </a:t>
            </a:r>
            <a:r>
              <a:rPr lang="ko-KR" altLang="en-US" sz="1200" dirty="0">
                <a:solidFill>
                  <a:prstClr val="black"/>
                </a:solidFill>
              </a:rPr>
              <a:t>네트 </a:t>
            </a:r>
            <a:r>
              <a:rPr lang="en-US" altLang="ko-KR" sz="1200" dirty="0">
                <a:solidFill>
                  <a:prstClr val="black"/>
                </a:solidFill>
              </a:rPr>
              <a:t>4) </a:t>
            </a:r>
            <a:r>
              <a:rPr lang="ko-KR" altLang="en-US" sz="1200" dirty="0">
                <a:solidFill>
                  <a:prstClr val="black"/>
                </a:solidFill>
              </a:rPr>
              <a:t>공기 </a:t>
            </a:r>
            <a:r>
              <a:rPr lang="ko-KR" altLang="en-US" sz="1200" dirty="0" err="1">
                <a:solidFill>
                  <a:prstClr val="black"/>
                </a:solidFill>
              </a:rPr>
              <a:t>주입기</a:t>
            </a:r>
            <a:r>
              <a:rPr lang="ko-KR" altLang="en-US" sz="1200" dirty="0">
                <a:solidFill>
                  <a:prstClr val="black"/>
                </a:solidFill>
              </a:rPr>
              <a:t> </a:t>
            </a:r>
          </a:p>
          <a:p>
            <a:pPr fontAlgn="base" latinLnBrk="0">
              <a:lnSpc>
                <a:spcPct val="250000"/>
              </a:lnSpc>
            </a:pPr>
            <a:r>
              <a:rPr lang="en-US" altLang="ko-KR" sz="1200" dirty="0">
                <a:solidFill>
                  <a:prstClr val="black"/>
                </a:solidFill>
              </a:rPr>
              <a:t>5. </a:t>
            </a:r>
            <a:r>
              <a:rPr lang="ko-KR" altLang="en-US" sz="1200" dirty="0" smtClean="0">
                <a:solidFill>
                  <a:prstClr val="black"/>
                </a:solidFill>
              </a:rPr>
              <a:t>라켓 잡는 법 </a:t>
            </a:r>
            <a:r>
              <a:rPr lang="en-US" altLang="ko-KR" sz="1200" dirty="0" smtClean="0">
                <a:solidFill>
                  <a:prstClr val="black"/>
                </a:solidFill>
              </a:rPr>
              <a:t>/ 1</a:t>
            </a:r>
            <a:r>
              <a:rPr lang="en-US" altLang="ko-KR" sz="1200" dirty="0">
                <a:solidFill>
                  <a:prstClr val="black"/>
                </a:solidFill>
              </a:rPr>
              <a:t>) </a:t>
            </a:r>
            <a:r>
              <a:rPr lang="ko-KR" altLang="en-US" sz="1200" dirty="0">
                <a:solidFill>
                  <a:prstClr val="black"/>
                </a:solidFill>
              </a:rPr>
              <a:t>지면과 가로로 잡는 </a:t>
            </a:r>
            <a:r>
              <a:rPr lang="ko-KR" altLang="en-US" sz="1200" dirty="0" smtClean="0">
                <a:solidFill>
                  <a:prstClr val="black"/>
                </a:solidFill>
              </a:rPr>
              <a:t>방법</a:t>
            </a:r>
            <a:r>
              <a:rPr lang="en-US" altLang="ko-KR" sz="1200" dirty="0" smtClean="0">
                <a:solidFill>
                  <a:prstClr val="black"/>
                </a:solidFill>
              </a:rPr>
              <a:t>  </a:t>
            </a:r>
            <a:r>
              <a:rPr lang="en-US" altLang="ko-KR" sz="1200" dirty="0">
                <a:solidFill>
                  <a:prstClr val="black"/>
                </a:solidFill>
              </a:rPr>
              <a:t>2) </a:t>
            </a:r>
            <a:r>
              <a:rPr lang="ko-KR" altLang="en-US" sz="1200" dirty="0">
                <a:solidFill>
                  <a:prstClr val="black"/>
                </a:solidFill>
              </a:rPr>
              <a:t>지면과 세로로 잡는 </a:t>
            </a:r>
            <a:r>
              <a:rPr lang="ko-KR" altLang="en-US" sz="1200" dirty="0" smtClean="0">
                <a:solidFill>
                  <a:prstClr val="black"/>
                </a:solidFill>
              </a:rPr>
              <a:t>방법</a:t>
            </a:r>
            <a:endParaRPr lang="en-US" altLang="ko-KR" sz="1200" dirty="0">
              <a:solidFill>
                <a:prstClr val="black"/>
              </a:solidFill>
            </a:endParaRPr>
          </a:p>
          <a:p>
            <a:pPr fontAlgn="base" latinLnBrk="0">
              <a:lnSpc>
                <a:spcPct val="250000"/>
              </a:lnSpc>
            </a:pPr>
            <a:r>
              <a:rPr lang="en-US" altLang="ko-KR" sz="1200" dirty="0">
                <a:solidFill>
                  <a:prstClr val="black"/>
                </a:solidFill>
              </a:rPr>
              <a:t>6. </a:t>
            </a:r>
            <a:r>
              <a:rPr lang="ko-KR" altLang="en-US" sz="1200" dirty="0" smtClean="0">
                <a:solidFill>
                  <a:prstClr val="black"/>
                </a:solidFill>
              </a:rPr>
              <a:t>경기방법 </a:t>
            </a:r>
            <a:r>
              <a:rPr lang="en-US" altLang="ko-KR" sz="1200" dirty="0" smtClean="0">
                <a:solidFill>
                  <a:prstClr val="black"/>
                </a:solidFill>
              </a:rPr>
              <a:t>/ </a:t>
            </a:r>
            <a:r>
              <a:rPr lang="en-US" altLang="ko-KR" sz="1200" dirty="0">
                <a:solidFill>
                  <a:prstClr val="black"/>
                </a:solidFill>
              </a:rPr>
              <a:t>1) </a:t>
            </a:r>
            <a:r>
              <a:rPr lang="ko-KR" altLang="en-US" sz="1200" dirty="0" smtClean="0">
                <a:solidFill>
                  <a:prstClr val="black"/>
                </a:solidFill>
              </a:rPr>
              <a:t>장소</a:t>
            </a:r>
            <a:r>
              <a:rPr lang="en-US" altLang="ko-KR" sz="1200" dirty="0" smtClean="0">
                <a:solidFill>
                  <a:prstClr val="black"/>
                </a:solidFill>
              </a:rPr>
              <a:t> 2) </a:t>
            </a:r>
            <a:r>
              <a:rPr lang="ko-KR" altLang="en-US" sz="1200" dirty="0" smtClean="0">
                <a:solidFill>
                  <a:prstClr val="black"/>
                </a:solidFill>
              </a:rPr>
              <a:t>심판 수신호 </a:t>
            </a:r>
            <a:r>
              <a:rPr lang="en-US" altLang="ko-KR" sz="1200" dirty="0" smtClean="0">
                <a:solidFill>
                  <a:prstClr val="black"/>
                </a:solidFill>
              </a:rPr>
              <a:t>3) </a:t>
            </a:r>
            <a:r>
              <a:rPr lang="ko-KR" altLang="en-US" sz="1200" dirty="0" smtClean="0">
                <a:solidFill>
                  <a:prstClr val="black"/>
                </a:solidFill>
              </a:rPr>
              <a:t>단계별 연습방법 </a:t>
            </a:r>
            <a:r>
              <a:rPr lang="en-US" altLang="ko-KR" sz="1200" dirty="0" smtClean="0">
                <a:solidFill>
                  <a:prstClr val="black"/>
                </a:solidFill>
              </a:rPr>
              <a:t>4) </a:t>
            </a:r>
            <a:r>
              <a:rPr lang="ko-KR" altLang="en-US" sz="1200" dirty="0" smtClean="0">
                <a:solidFill>
                  <a:prstClr val="black"/>
                </a:solidFill>
              </a:rPr>
              <a:t>실점 </a:t>
            </a:r>
            <a:r>
              <a:rPr lang="en-US" altLang="ko-KR" sz="1200" dirty="0" smtClean="0">
                <a:solidFill>
                  <a:prstClr val="black"/>
                </a:solidFill>
              </a:rPr>
              <a:t>5) </a:t>
            </a:r>
            <a:r>
              <a:rPr lang="ko-KR" altLang="en-US" sz="1200" dirty="0" smtClean="0">
                <a:solidFill>
                  <a:prstClr val="black"/>
                </a:solidFill>
              </a:rPr>
              <a:t>점수 </a:t>
            </a:r>
            <a:r>
              <a:rPr lang="en-US" altLang="ko-KR" sz="1200" dirty="0" smtClean="0">
                <a:solidFill>
                  <a:prstClr val="black"/>
                </a:solidFill>
              </a:rPr>
              <a:t>6) </a:t>
            </a:r>
            <a:r>
              <a:rPr lang="ko-KR" altLang="en-US" sz="1200" dirty="0" smtClean="0">
                <a:solidFill>
                  <a:prstClr val="black"/>
                </a:solidFill>
              </a:rPr>
              <a:t>경기의 시작</a:t>
            </a:r>
            <a:r>
              <a:rPr lang="en-US" altLang="ko-KR" sz="1200" dirty="0" smtClean="0">
                <a:solidFill>
                  <a:prstClr val="black"/>
                </a:solidFill>
              </a:rPr>
              <a:t> </a:t>
            </a:r>
            <a:endParaRPr lang="en-US" altLang="ko-KR" sz="1200" dirty="0">
              <a:solidFill>
                <a:prstClr val="black"/>
              </a:solidFill>
            </a:endParaRPr>
          </a:p>
          <a:p>
            <a:pPr fontAlgn="base" latinLnBrk="0">
              <a:lnSpc>
                <a:spcPct val="250000"/>
              </a:lnSpc>
            </a:pPr>
            <a:r>
              <a:rPr lang="en-US" altLang="ko-KR" sz="1200" dirty="0" smtClean="0">
                <a:solidFill>
                  <a:prstClr val="black"/>
                </a:solidFill>
              </a:rPr>
              <a:t>                  7) </a:t>
            </a:r>
            <a:r>
              <a:rPr lang="ko-KR" altLang="en-US" sz="1200" dirty="0" smtClean="0">
                <a:solidFill>
                  <a:prstClr val="black"/>
                </a:solidFill>
              </a:rPr>
              <a:t>단식 경기 </a:t>
            </a:r>
            <a:r>
              <a:rPr lang="en-US" altLang="ko-KR" sz="1200" dirty="0" smtClean="0">
                <a:solidFill>
                  <a:prstClr val="black"/>
                </a:solidFill>
              </a:rPr>
              <a:t>8) </a:t>
            </a:r>
            <a:r>
              <a:rPr lang="ko-KR" altLang="en-US" sz="1200" dirty="0" smtClean="0">
                <a:solidFill>
                  <a:prstClr val="black"/>
                </a:solidFill>
              </a:rPr>
              <a:t>복식 경기</a:t>
            </a:r>
            <a:r>
              <a:rPr lang="en-US" altLang="ko-KR" sz="1200" dirty="0" smtClean="0">
                <a:solidFill>
                  <a:prstClr val="black"/>
                </a:solidFill>
              </a:rPr>
              <a:t> 9) </a:t>
            </a:r>
            <a:r>
              <a:rPr lang="ko-KR" altLang="en-US" sz="1200" dirty="0" smtClean="0">
                <a:solidFill>
                  <a:prstClr val="black"/>
                </a:solidFill>
              </a:rPr>
              <a:t>다인 경기</a:t>
            </a:r>
            <a:endParaRPr lang="ko-KR" altLang="en-US" sz="1200" dirty="0">
              <a:solidFill>
                <a:prstClr val="black"/>
              </a:solidFill>
            </a:endParaRPr>
          </a:p>
          <a:p>
            <a:pPr fontAlgn="base" latinLnBrk="0">
              <a:lnSpc>
                <a:spcPct val="250000"/>
              </a:lnSpc>
            </a:pPr>
            <a:r>
              <a:rPr lang="en-US" altLang="ko-KR" sz="1200" dirty="0">
                <a:solidFill>
                  <a:prstClr val="black"/>
                </a:solidFill>
              </a:rPr>
              <a:t>7. </a:t>
            </a:r>
            <a:r>
              <a:rPr lang="ko-KR" altLang="en-US" sz="1200" dirty="0">
                <a:solidFill>
                  <a:prstClr val="black"/>
                </a:solidFill>
              </a:rPr>
              <a:t>킥의 </a:t>
            </a:r>
            <a:r>
              <a:rPr lang="ko-KR" altLang="en-US" sz="1200" dirty="0" smtClean="0">
                <a:solidFill>
                  <a:prstClr val="black"/>
                </a:solidFill>
              </a:rPr>
              <a:t>종류 </a:t>
            </a:r>
            <a:r>
              <a:rPr lang="en-US" altLang="ko-KR" sz="1200" dirty="0" smtClean="0">
                <a:solidFill>
                  <a:prstClr val="black"/>
                </a:solidFill>
              </a:rPr>
              <a:t>/ </a:t>
            </a:r>
            <a:r>
              <a:rPr lang="en-US" altLang="ko-KR" sz="1200" dirty="0">
                <a:solidFill>
                  <a:prstClr val="black"/>
                </a:solidFill>
              </a:rPr>
              <a:t>1) </a:t>
            </a:r>
            <a:r>
              <a:rPr lang="ko-KR" altLang="en-US" sz="1200" dirty="0" smtClean="0">
                <a:solidFill>
                  <a:prstClr val="black"/>
                </a:solidFill>
              </a:rPr>
              <a:t>발 안쪽 </a:t>
            </a:r>
            <a:r>
              <a:rPr lang="ko-KR" altLang="en-US" sz="1200" dirty="0">
                <a:solidFill>
                  <a:prstClr val="black"/>
                </a:solidFill>
              </a:rPr>
              <a:t>킥 </a:t>
            </a:r>
            <a:r>
              <a:rPr lang="en-US" altLang="ko-KR" sz="1200" dirty="0">
                <a:solidFill>
                  <a:prstClr val="black"/>
                </a:solidFill>
              </a:rPr>
              <a:t>2) </a:t>
            </a:r>
            <a:r>
              <a:rPr lang="ko-KR" altLang="en-US" sz="1200" dirty="0">
                <a:solidFill>
                  <a:prstClr val="black"/>
                </a:solidFill>
              </a:rPr>
              <a:t>발등 </a:t>
            </a:r>
            <a:r>
              <a:rPr lang="ko-KR" altLang="en-US" sz="1200" dirty="0" smtClean="0">
                <a:solidFill>
                  <a:prstClr val="black"/>
                </a:solidFill>
                <a:latin typeface="+mn-ea"/>
              </a:rPr>
              <a:t>킥 </a:t>
            </a:r>
            <a:r>
              <a:rPr lang="en-US" altLang="ko-KR" sz="1200" dirty="0" smtClean="0">
                <a:latin typeface="+mn-ea"/>
              </a:rPr>
              <a:t>3) </a:t>
            </a:r>
            <a:r>
              <a:rPr lang="ko-KR" altLang="en-US" sz="1200" dirty="0" smtClean="0">
                <a:latin typeface="+mn-ea"/>
              </a:rPr>
              <a:t>발바닥 밀어 넣기 </a:t>
            </a:r>
            <a:r>
              <a:rPr lang="en-US" altLang="ko-KR" sz="1200" dirty="0" smtClean="0">
                <a:latin typeface="+mn-ea"/>
              </a:rPr>
              <a:t>4) </a:t>
            </a:r>
            <a:r>
              <a:rPr lang="ko-KR" altLang="en-US" sz="1200" dirty="0" smtClean="0">
                <a:latin typeface="+mn-ea"/>
              </a:rPr>
              <a:t>발 바깥쪽 킥 </a:t>
            </a:r>
            <a:r>
              <a:rPr lang="en-US" altLang="ko-KR" sz="1200" dirty="0" smtClean="0">
                <a:latin typeface="+mn-ea"/>
              </a:rPr>
              <a:t>5) </a:t>
            </a:r>
            <a:r>
              <a:rPr lang="ko-KR" altLang="en-US" sz="1200" dirty="0" smtClean="0">
                <a:latin typeface="+mn-ea"/>
              </a:rPr>
              <a:t>발 뒤꿈치 킥 </a:t>
            </a:r>
            <a:r>
              <a:rPr lang="en-US" altLang="ko-KR" sz="1200" dirty="0" smtClean="0">
                <a:solidFill>
                  <a:prstClr val="black"/>
                </a:solidFill>
              </a:rPr>
              <a:t>   </a:t>
            </a:r>
            <a:endParaRPr lang="ko-KR" altLang="en-US" sz="1200" dirty="0">
              <a:solidFill>
                <a:prstClr val="black"/>
              </a:solidFill>
            </a:endParaRPr>
          </a:p>
          <a:p>
            <a:pPr fontAlgn="base" latinLnBrk="0">
              <a:lnSpc>
                <a:spcPct val="250000"/>
              </a:lnSpc>
            </a:pPr>
            <a:r>
              <a:rPr lang="en-US" altLang="ko-KR" sz="1200" dirty="0">
                <a:solidFill>
                  <a:prstClr val="black"/>
                </a:solidFill>
              </a:rPr>
              <a:t>8. </a:t>
            </a:r>
            <a:r>
              <a:rPr lang="ko-KR" altLang="en-US" sz="1200" dirty="0" smtClean="0">
                <a:solidFill>
                  <a:prstClr val="black"/>
                </a:solidFill>
              </a:rPr>
              <a:t>기본기술 </a:t>
            </a:r>
            <a:r>
              <a:rPr lang="en-US" altLang="ko-KR" sz="1200" dirty="0" smtClean="0">
                <a:solidFill>
                  <a:prstClr val="black"/>
                </a:solidFill>
              </a:rPr>
              <a:t>/ </a:t>
            </a:r>
            <a:r>
              <a:rPr lang="en-US" altLang="ko-KR" sz="1200" dirty="0">
                <a:solidFill>
                  <a:prstClr val="black"/>
                </a:solidFill>
              </a:rPr>
              <a:t>1) </a:t>
            </a:r>
            <a:r>
              <a:rPr lang="ko-KR" altLang="en-US" sz="1200" dirty="0">
                <a:solidFill>
                  <a:prstClr val="black"/>
                </a:solidFill>
              </a:rPr>
              <a:t>라켓 서브 </a:t>
            </a:r>
            <a:r>
              <a:rPr lang="en-US" altLang="ko-KR" sz="1200" dirty="0">
                <a:solidFill>
                  <a:prstClr val="black"/>
                </a:solidFill>
              </a:rPr>
              <a:t>  2) </a:t>
            </a:r>
            <a:r>
              <a:rPr lang="ko-KR" altLang="en-US" sz="1200" dirty="0">
                <a:solidFill>
                  <a:prstClr val="black"/>
                </a:solidFill>
              </a:rPr>
              <a:t>발 서브</a:t>
            </a:r>
            <a:r>
              <a:rPr lang="en-US" altLang="ko-KR" sz="1200" dirty="0">
                <a:solidFill>
                  <a:prstClr val="black"/>
                </a:solidFill>
              </a:rPr>
              <a:t>  3) </a:t>
            </a:r>
            <a:r>
              <a:rPr lang="ko-KR" altLang="en-US" sz="1200" dirty="0">
                <a:solidFill>
                  <a:prstClr val="black"/>
                </a:solidFill>
              </a:rPr>
              <a:t>리시브</a:t>
            </a:r>
            <a:r>
              <a:rPr lang="en-US" altLang="ko-KR" sz="1200" dirty="0">
                <a:solidFill>
                  <a:prstClr val="black"/>
                </a:solidFill>
              </a:rPr>
              <a:t>  4) </a:t>
            </a:r>
            <a:r>
              <a:rPr lang="ko-KR" altLang="en-US" sz="1200" dirty="0">
                <a:solidFill>
                  <a:prstClr val="black"/>
                </a:solidFill>
              </a:rPr>
              <a:t>공격 </a:t>
            </a:r>
            <a:endParaRPr lang="en-US" altLang="ko-KR" sz="1200" dirty="0">
              <a:solidFill>
                <a:prstClr val="black"/>
              </a:solidFill>
            </a:endParaRPr>
          </a:p>
          <a:p>
            <a:pPr fontAlgn="base" latinLnBrk="0">
              <a:lnSpc>
                <a:spcPct val="250000"/>
              </a:lnSpc>
            </a:pPr>
            <a:r>
              <a:rPr lang="en-US" altLang="ko-KR" sz="1200" dirty="0">
                <a:solidFill>
                  <a:prstClr val="black"/>
                </a:solidFill>
              </a:rPr>
              <a:t>9. </a:t>
            </a:r>
            <a:r>
              <a:rPr lang="ko-KR" altLang="en-US" sz="1200" dirty="0" err="1" smtClean="0">
                <a:solidFill>
                  <a:prstClr val="black"/>
                </a:solidFill>
              </a:rPr>
              <a:t>킥테니스</a:t>
            </a:r>
            <a:r>
              <a:rPr lang="ko-KR" altLang="en-US" sz="1200" dirty="0" smtClean="0">
                <a:solidFill>
                  <a:prstClr val="black"/>
                </a:solidFill>
              </a:rPr>
              <a:t> </a:t>
            </a:r>
            <a:r>
              <a:rPr lang="en-US" altLang="ko-KR" sz="1200" dirty="0">
                <a:solidFill>
                  <a:prstClr val="black"/>
                </a:solidFill>
              </a:rPr>
              <a:t>3</a:t>
            </a:r>
            <a:r>
              <a:rPr lang="ko-KR" altLang="en-US" sz="1200" dirty="0" smtClean="0">
                <a:solidFill>
                  <a:prstClr val="black"/>
                </a:solidFill>
              </a:rPr>
              <a:t>단계 </a:t>
            </a:r>
            <a:r>
              <a:rPr lang="en-US" altLang="ko-KR" sz="1200" dirty="0" smtClean="0">
                <a:solidFill>
                  <a:prstClr val="black"/>
                </a:solidFill>
              </a:rPr>
              <a:t>/</a:t>
            </a:r>
            <a:r>
              <a:rPr lang="ko-KR" altLang="en-US" sz="1200" dirty="0" smtClean="0">
                <a:solidFill>
                  <a:prstClr val="black"/>
                </a:solidFill>
              </a:rPr>
              <a:t> </a:t>
            </a:r>
            <a:r>
              <a:rPr lang="en-US" altLang="ko-KR" sz="1200" dirty="0">
                <a:solidFill>
                  <a:prstClr val="black"/>
                </a:solidFill>
              </a:rPr>
              <a:t>1) 3</a:t>
            </a:r>
            <a:r>
              <a:rPr lang="ko-KR" altLang="en-US" sz="1200" dirty="0">
                <a:solidFill>
                  <a:prstClr val="black"/>
                </a:solidFill>
              </a:rPr>
              <a:t>단계 그림 </a:t>
            </a:r>
            <a:r>
              <a:rPr lang="en-US" altLang="ko-KR" sz="1200" dirty="0">
                <a:solidFill>
                  <a:prstClr val="black"/>
                </a:solidFill>
              </a:rPr>
              <a:t>2) </a:t>
            </a:r>
            <a:r>
              <a:rPr lang="ko-KR" altLang="en-US" sz="1200" dirty="0">
                <a:solidFill>
                  <a:prstClr val="black"/>
                </a:solidFill>
              </a:rPr>
              <a:t>동영상 </a:t>
            </a:r>
            <a:r>
              <a:rPr lang="en-US" altLang="ko-KR" sz="1200" dirty="0">
                <a:solidFill>
                  <a:prstClr val="black"/>
                </a:solidFill>
              </a:rPr>
              <a:t>3) 1</a:t>
            </a:r>
            <a:r>
              <a:rPr lang="ko-KR" altLang="en-US" sz="1200" dirty="0">
                <a:solidFill>
                  <a:prstClr val="black"/>
                </a:solidFill>
              </a:rPr>
              <a:t>분 동영상으로 배우는 </a:t>
            </a:r>
            <a:r>
              <a:rPr lang="ko-KR" altLang="en-US" sz="1200" dirty="0" err="1">
                <a:solidFill>
                  <a:prstClr val="black"/>
                </a:solidFill>
              </a:rPr>
              <a:t>킥테니스</a:t>
            </a:r>
            <a:endParaRPr lang="en-US" altLang="ko-KR" sz="1200" dirty="0">
              <a:solidFill>
                <a:prstClr val="black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259632" y="980728"/>
            <a:ext cx="360040" cy="21602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>
                <a:solidFill>
                  <a:schemeClr val="tx1"/>
                </a:solidFill>
              </a:rPr>
              <a:t>3</a:t>
            </a:r>
            <a:endParaRPr lang="ko-KR" altLang="en-US" sz="800" dirty="0">
              <a:solidFill>
                <a:schemeClr val="tx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1259632" y="1412776"/>
            <a:ext cx="360040" cy="21602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>
                <a:solidFill>
                  <a:schemeClr val="tx1"/>
                </a:solidFill>
              </a:rPr>
              <a:t>4</a:t>
            </a:r>
            <a:endParaRPr lang="ko-KR" altLang="en-US" sz="800" dirty="0">
              <a:solidFill>
                <a:schemeClr val="tx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1547664" y="1916832"/>
            <a:ext cx="360040" cy="21602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>
                <a:solidFill>
                  <a:schemeClr val="tx1"/>
                </a:solidFill>
              </a:rPr>
              <a:t>5</a:t>
            </a:r>
            <a:endParaRPr lang="ko-KR" altLang="en-US" sz="800" dirty="0">
              <a:solidFill>
                <a:schemeClr val="tx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4716016" y="2348880"/>
            <a:ext cx="360040" cy="21602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>
                <a:solidFill>
                  <a:schemeClr val="tx1"/>
                </a:solidFill>
              </a:rPr>
              <a:t>6</a:t>
            </a:r>
            <a:endParaRPr lang="ko-KR" altLang="en-US" sz="800" dirty="0">
              <a:solidFill>
                <a:schemeClr val="tx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724128" y="2780928"/>
            <a:ext cx="360040" cy="21602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>
                <a:solidFill>
                  <a:schemeClr val="tx1"/>
                </a:solidFill>
              </a:rPr>
              <a:t>15</a:t>
            </a:r>
            <a:endParaRPr lang="ko-KR" altLang="en-US" sz="800" dirty="0">
              <a:solidFill>
                <a:schemeClr val="tx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6732240" y="3284984"/>
            <a:ext cx="360040" cy="21602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>
                <a:solidFill>
                  <a:schemeClr val="tx1"/>
                </a:solidFill>
              </a:rPr>
              <a:t>17</a:t>
            </a:r>
            <a:endParaRPr lang="ko-KR" altLang="en-US" sz="800" dirty="0">
              <a:solidFill>
                <a:schemeClr val="tx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6876256" y="4149080"/>
            <a:ext cx="360040" cy="21602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chemeClr val="tx1"/>
                </a:solidFill>
              </a:rPr>
              <a:t>22</a:t>
            </a:r>
            <a:endParaRPr lang="ko-KR" altLang="en-US" sz="800" dirty="0">
              <a:solidFill>
                <a:schemeClr val="tx1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4572000" y="4653136"/>
            <a:ext cx="360040" cy="21602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chemeClr val="tx1"/>
                </a:solidFill>
              </a:rPr>
              <a:t>26</a:t>
            </a:r>
            <a:endParaRPr lang="ko-KR" altLang="en-US" sz="800" dirty="0">
              <a:solidFill>
                <a:schemeClr val="tx1"/>
              </a:solidFill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6084168" y="5085184"/>
            <a:ext cx="360040" cy="21602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chemeClr val="tx1"/>
                </a:solidFill>
              </a:rPr>
              <a:t>30</a:t>
            </a:r>
            <a:endParaRPr lang="ko-KR" altLang="en-US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85183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332656"/>
            <a:ext cx="842493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en-US" altLang="ko-KR" sz="1200" b="1" dirty="0">
                <a:solidFill>
                  <a:prstClr val="black"/>
                </a:solidFill>
              </a:rPr>
              <a:t>   </a:t>
            </a:r>
            <a:r>
              <a:rPr lang="en-US" altLang="ko-KR" sz="1200" b="1" dirty="0" smtClean="0">
                <a:solidFill>
                  <a:prstClr val="black"/>
                </a:solidFill>
              </a:rPr>
              <a:t>5) </a:t>
            </a:r>
            <a:r>
              <a:rPr lang="ko-KR" altLang="en-US" sz="1200" b="1" dirty="0" smtClean="0">
                <a:solidFill>
                  <a:prstClr val="black"/>
                </a:solidFill>
              </a:rPr>
              <a:t>점수</a:t>
            </a:r>
            <a:endParaRPr lang="ko-KR" altLang="en-US" sz="1200" b="1" dirty="0">
              <a:solidFill>
                <a:prstClr val="black"/>
              </a:solidFill>
            </a:endParaRPr>
          </a:p>
          <a:p>
            <a:pPr lvl="1" algn="dist" fontAlgn="base">
              <a:lnSpc>
                <a:spcPct val="200000"/>
              </a:lnSpc>
            </a:pPr>
            <a:r>
              <a:rPr lang="ko-KR" altLang="en-US" sz="1200" dirty="0">
                <a:solidFill>
                  <a:prstClr val="black"/>
                </a:solidFill>
              </a:rPr>
              <a:t>경기 중 성공과 실패에 따라 </a:t>
            </a:r>
            <a:r>
              <a:rPr lang="en-US" altLang="ko-KR" sz="1200" dirty="0">
                <a:solidFill>
                  <a:prstClr val="black"/>
                </a:solidFill>
              </a:rPr>
              <a:t>1</a:t>
            </a:r>
            <a:r>
              <a:rPr lang="ko-KR" altLang="en-US" sz="1200" dirty="0">
                <a:solidFill>
                  <a:prstClr val="black"/>
                </a:solidFill>
              </a:rPr>
              <a:t>점을 얻거나 잃게 되는데</a:t>
            </a:r>
            <a:r>
              <a:rPr lang="en-US" altLang="ko-KR" sz="1200" dirty="0">
                <a:solidFill>
                  <a:prstClr val="black"/>
                </a:solidFill>
              </a:rPr>
              <a:t>, </a:t>
            </a:r>
            <a:r>
              <a:rPr lang="ko-KR" altLang="en-US" sz="1200" dirty="0">
                <a:solidFill>
                  <a:prstClr val="black"/>
                </a:solidFill>
              </a:rPr>
              <a:t>이때의 점수를 득점과 실점이라 </a:t>
            </a:r>
            <a:r>
              <a:rPr lang="ko-KR" altLang="en-US" sz="1200" dirty="0" smtClean="0">
                <a:solidFill>
                  <a:prstClr val="black"/>
                </a:solidFill>
              </a:rPr>
              <a:t>하고</a:t>
            </a:r>
            <a:r>
              <a:rPr lang="en-US" altLang="ko-KR" sz="1200" dirty="0" smtClean="0">
                <a:solidFill>
                  <a:prstClr val="black"/>
                </a:solidFill>
              </a:rPr>
              <a:t>, </a:t>
            </a:r>
            <a:r>
              <a:rPr lang="en-US" altLang="ko-KR" sz="1200" dirty="0">
                <a:solidFill>
                  <a:prstClr val="black"/>
                </a:solidFill>
              </a:rPr>
              <a:t>11</a:t>
            </a:r>
            <a:r>
              <a:rPr lang="ko-KR" altLang="en-US" sz="1200" dirty="0">
                <a:solidFill>
                  <a:prstClr val="black"/>
                </a:solidFill>
              </a:rPr>
              <a:t>점을 선취하면 </a:t>
            </a:r>
            <a:endParaRPr lang="en-US" altLang="ko-KR" sz="1200" dirty="0" smtClean="0">
              <a:solidFill>
                <a:prstClr val="black"/>
              </a:solidFill>
            </a:endParaRPr>
          </a:p>
          <a:p>
            <a:pPr lvl="1" fontAlgn="base">
              <a:lnSpc>
                <a:spcPct val="200000"/>
              </a:lnSpc>
            </a:pPr>
            <a:r>
              <a:rPr lang="ko-KR" altLang="en-US" sz="1200" dirty="0" smtClean="0">
                <a:solidFill>
                  <a:prstClr val="black"/>
                </a:solidFill>
              </a:rPr>
              <a:t>세트를 </a:t>
            </a:r>
            <a:r>
              <a:rPr lang="ko-KR" altLang="en-US" sz="1200" dirty="0">
                <a:solidFill>
                  <a:prstClr val="black"/>
                </a:solidFill>
              </a:rPr>
              <a:t>이기며</a:t>
            </a:r>
            <a:r>
              <a:rPr lang="en-US" altLang="ko-KR" sz="1200" dirty="0">
                <a:solidFill>
                  <a:prstClr val="black"/>
                </a:solidFill>
              </a:rPr>
              <a:t>, 10</a:t>
            </a:r>
            <a:r>
              <a:rPr lang="ko-KR" altLang="en-US" sz="1200" dirty="0">
                <a:solidFill>
                  <a:prstClr val="black"/>
                </a:solidFill>
              </a:rPr>
              <a:t>점 듀스 일 때는 </a:t>
            </a:r>
            <a:r>
              <a:rPr lang="en-US" altLang="ko-KR" sz="1200" dirty="0">
                <a:solidFill>
                  <a:prstClr val="black"/>
                </a:solidFill>
              </a:rPr>
              <a:t>2</a:t>
            </a:r>
            <a:r>
              <a:rPr lang="ko-KR" altLang="en-US" sz="1200" dirty="0">
                <a:solidFill>
                  <a:prstClr val="black"/>
                </a:solidFill>
              </a:rPr>
              <a:t>점을 먼저 얻는 쪽이 승리한다</a:t>
            </a:r>
            <a:r>
              <a:rPr lang="en-US" altLang="ko-KR" sz="1200" dirty="0">
                <a:solidFill>
                  <a:prstClr val="black"/>
                </a:solidFill>
              </a:rPr>
              <a:t>.</a:t>
            </a:r>
            <a:r>
              <a:rPr lang="ko-KR" altLang="en-US" sz="1200" dirty="0">
                <a:solidFill>
                  <a:prstClr val="black"/>
                </a:solidFill>
              </a:rPr>
              <a:t> </a:t>
            </a:r>
            <a:r>
              <a:rPr lang="en-US" altLang="ko-KR" sz="1200" dirty="0" smtClean="0">
                <a:solidFill>
                  <a:prstClr val="black"/>
                </a:solidFill>
              </a:rPr>
              <a:t>5</a:t>
            </a:r>
            <a:r>
              <a:rPr lang="ko-KR" altLang="en-US" sz="1200" dirty="0" smtClean="0">
                <a:solidFill>
                  <a:prstClr val="black"/>
                </a:solidFill>
              </a:rPr>
              <a:t>전 </a:t>
            </a:r>
            <a:r>
              <a:rPr lang="en-US" altLang="ko-KR" sz="1200" dirty="0" smtClean="0">
                <a:solidFill>
                  <a:prstClr val="black"/>
                </a:solidFill>
              </a:rPr>
              <a:t>3</a:t>
            </a:r>
            <a:r>
              <a:rPr lang="ko-KR" altLang="en-US" sz="1200" dirty="0">
                <a:solidFill>
                  <a:prstClr val="black"/>
                </a:solidFill>
              </a:rPr>
              <a:t>승제</a:t>
            </a:r>
            <a:r>
              <a:rPr lang="en-US" altLang="ko-KR" sz="1200" dirty="0">
                <a:solidFill>
                  <a:prstClr val="black"/>
                </a:solidFill>
              </a:rPr>
              <a:t>, 7</a:t>
            </a:r>
            <a:r>
              <a:rPr lang="ko-KR" altLang="en-US" sz="1200" dirty="0">
                <a:solidFill>
                  <a:prstClr val="black"/>
                </a:solidFill>
              </a:rPr>
              <a:t>전 </a:t>
            </a:r>
            <a:r>
              <a:rPr lang="en-US" altLang="ko-KR" sz="1200" dirty="0" smtClean="0">
                <a:solidFill>
                  <a:prstClr val="black"/>
                </a:solidFill>
              </a:rPr>
              <a:t>4</a:t>
            </a:r>
            <a:r>
              <a:rPr lang="ko-KR" altLang="en-US" sz="1200" dirty="0" smtClean="0">
                <a:solidFill>
                  <a:prstClr val="black"/>
                </a:solidFill>
              </a:rPr>
              <a:t>승제가 </a:t>
            </a:r>
            <a:r>
              <a:rPr lang="ko-KR" altLang="en-US" sz="1200" dirty="0">
                <a:solidFill>
                  <a:prstClr val="black"/>
                </a:solidFill>
              </a:rPr>
              <a:t>있다</a:t>
            </a:r>
            <a:r>
              <a:rPr lang="en-US" altLang="ko-KR" sz="1200" dirty="0" smtClean="0">
                <a:solidFill>
                  <a:prstClr val="black"/>
                </a:solidFill>
              </a:rPr>
              <a:t>.</a:t>
            </a:r>
          </a:p>
          <a:p>
            <a:pPr lvl="1" algn="dist" fontAlgn="base">
              <a:lnSpc>
                <a:spcPct val="200000"/>
              </a:lnSpc>
            </a:pPr>
            <a:r>
              <a:rPr lang="ko-KR" altLang="en-US" sz="1200" dirty="0" err="1" smtClean="0"/>
              <a:t>킥테니스에서</a:t>
            </a:r>
            <a:r>
              <a:rPr lang="ko-KR" altLang="en-US" sz="1200" dirty="0" smtClean="0"/>
              <a:t> 점수는 </a:t>
            </a:r>
            <a:r>
              <a:rPr lang="en-US" altLang="ko-KR" sz="1200" dirty="0" smtClean="0"/>
              <a:t>1</a:t>
            </a:r>
            <a:r>
              <a:rPr lang="ko-KR" altLang="en-US" sz="1200" dirty="0" smtClean="0"/>
              <a:t>일 </a:t>
            </a:r>
            <a:r>
              <a:rPr lang="en-US" altLang="ko-KR" sz="1200" dirty="0" smtClean="0"/>
              <a:t>2</a:t>
            </a:r>
            <a:r>
              <a:rPr lang="ko-KR" altLang="en-US" sz="1200" dirty="0" smtClean="0"/>
              <a:t>이 </a:t>
            </a:r>
            <a:r>
              <a:rPr lang="en-US" altLang="ko-KR" sz="1200" dirty="0" smtClean="0"/>
              <a:t>3</a:t>
            </a:r>
            <a:r>
              <a:rPr lang="ko-KR" altLang="en-US" sz="1200" dirty="0" smtClean="0"/>
              <a:t>삼 </a:t>
            </a:r>
            <a:r>
              <a:rPr lang="en-US" altLang="ko-KR" sz="1200" dirty="0" smtClean="0"/>
              <a:t>4</a:t>
            </a:r>
            <a:r>
              <a:rPr lang="ko-KR" altLang="en-US" sz="1200" dirty="0" smtClean="0"/>
              <a:t>사 </a:t>
            </a:r>
            <a:r>
              <a:rPr lang="en-US" altLang="ko-KR" sz="1200" dirty="0" smtClean="0"/>
              <a:t>5</a:t>
            </a:r>
            <a:r>
              <a:rPr lang="ko-KR" altLang="en-US" sz="1200" dirty="0" smtClean="0"/>
              <a:t>오 </a:t>
            </a:r>
            <a:r>
              <a:rPr lang="en-US" altLang="ko-KR" sz="1200" dirty="0" smtClean="0"/>
              <a:t>6</a:t>
            </a:r>
            <a:r>
              <a:rPr lang="ko-KR" altLang="en-US" sz="1200" dirty="0" smtClean="0"/>
              <a:t>육 </a:t>
            </a:r>
            <a:r>
              <a:rPr lang="en-US" altLang="ko-KR" sz="1200" dirty="0" smtClean="0"/>
              <a:t>7</a:t>
            </a:r>
            <a:r>
              <a:rPr lang="ko-KR" altLang="en-US" sz="1200" dirty="0" smtClean="0"/>
              <a:t>칠 </a:t>
            </a:r>
            <a:r>
              <a:rPr lang="en-US" altLang="ko-KR" sz="1200" dirty="0" smtClean="0"/>
              <a:t>8</a:t>
            </a:r>
            <a:r>
              <a:rPr lang="ko-KR" altLang="en-US" sz="1200" dirty="0" smtClean="0"/>
              <a:t>팔 </a:t>
            </a:r>
            <a:r>
              <a:rPr lang="en-US" altLang="ko-KR" sz="1200" dirty="0" smtClean="0"/>
              <a:t>9</a:t>
            </a:r>
            <a:r>
              <a:rPr lang="ko-KR" altLang="en-US" sz="1200" dirty="0" smtClean="0"/>
              <a:t>구 </a:t>
            </a:r>
            <a:r>
              <a:rPr lang="en-US" altLang="ko-KR" sz="1200" dirty="0" smtClean="0"/>
              <a:t>10</a:t>
            </a:r>
            <a:r>
              <a:rPr lang="ko-KR" altLang="en-US" sz="1200" dirty="0" smtClean="0"/>
              <a:t>십</a:t>
            </a:r>
            <a:r>
              <a:rPr lang="en-US" altLang="ko-KR" sz="1200" dirty="0" smtClean="0"/>
              <a:t> 11</a:t>
            </a:r>
            <a:r>
              <a:rPr lang="ko-KR" altLang="en-US" sz="1200" dirty="0" smtClean="0"/>
              <a:t>십일 이라고 부른다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또한 경기 중 점수를 부를 때는 항상 서브한 쪽 점수부터 불러야 한다</a:t>
            </a:r>
            <a:r>
              <a:rPr lang="en-US" altLang="ko-KR" sz="1200" dirty="0" smtClean="0"/>
              <a:t>. (1-0</a:t>
            </a:r>
            <a:r>
              <a:rPr lang="ko-KR" altLang="en-US" sz="1200" dirty="0" err="1" smtClean="0"/>
              <a:t>일대영</a:t>
            </a:r>
            <a:r>
              <a:rPr lang="en-US" altLang="ko-KR" sz="1200" dirty="0" smtClean="0"/>
              <a:t>, 2-1</a:t>
            </a:r>
            <a:r>
              <a:rPr lang="ko-KR" altLang="en-US" sz="1200" dirty="0" smtClean="0"/>
              <a:t>이대일</a:t>
            </a:r>
            <a:r>
              <a:rPr lang="en-US" altLang="ko-KR" sz="1200" dirty="0" smtClean="0"/>
              <a:t>, 3-1</a:t>
            </a:r>
            <a:r>
              <a:rPr lang="ko-KR" altLang="en-US" sz="1200" dirty="0" smtClean="0"/>
              <a:t>삼대일</a:t>
            </a:r>
            <a:r>
              <a:rPr lang="en-US" altLang="ko-KR" sz="1200" dirty="0" smtClean="0"/>
              <a:t>, 4-1</a:t>
            </a:r>
            <a:r>
              <a:rPr lang="ko-KR" altLang="en-US" sz="1200" dirty="0" smtClean="0"/>
              <a:t>사대일</a:t>
            </a:r>
            <a:r>
              <a:rPr lang="en-US" altLang="ko-KR" sz="1200" dirty="0" smtClean="0"/>
              <a:t>, 5-1</a:t>
            </a:r>
            <a:r>
              <a:rPr lang="ko-KR" altLang="en-US" sz="1200" dirty="0" smtClean="0"/>
              <a:t>오대일</a:t>
            </a:r>
            <a:r>
              <a:rPr lang="en-US" altLang="ko-KR" sz="1200" dirty="0" smtClean="0"/>
              <a:t>, 6-1</a:t>
            </a:r>
            <a:r>
              <a:rPr lang="ko-KR" altLang="en-US" sz="1200" dirty="0" smtClean="0"/>
              <a:t>육대일</a:t>
            </a:r>
            <a:r>
              <a:rPr lang="en-US" altLang="ko-KR" sz="1200" dirty="0" smtClean="0"/>
              <a:t>, 7-1</a:t>
            </a:r>
            <a:r>
              <a:rPr lang="ko-KR" altLang="en-US" sz="1200" dirty="0" err="1" smtClean="0"/>
              <a:t>칠대일</a:t>
            </a:r>
            <a:r>
              <a:rPr lang="en-US" altLang="ko-KR" sz="1200" dirty="0" smtClean="0"/>
              <a:t>, 8-1</a:t>
            </a:r>
            <a:r>
              <a:rPr lang="ko-KR" altLang="en-US" sz="1200" dirty="0" err="1" smtClean="0"/>
              <a:t>팔대일</a:t>
            </a:r>
            <a:r>
              <a:rPr lang="en-US" altLang="ko-KR" sz="1200" dirty="0" smtClean="0"/>
              <a:t>, 9-1</a:t>
            </a:r>
            <a:r>
              <a:rPr lang="ko-KR" altLang="en-US" sz="1200" dirty="0" smtClean="0"/>
              <a:t>구대일</a:t>
            </a:r>
            <a:r>
              <a:rPr lang="en-US" altLang="ko-KR" sz="1200" dirty="0" smtClean="0"/>
              <a:t>, 10-1</a:t>
            </a:r>
            <a:r>
              <a:rPr lang="ko-KR" altLang="en-US" sz="1200" dirty="0" smtClean="0"/>
              <a:t>십대일</a:t>
            </a:r>
            <a:r>
              <a:rPr lang="en-US" altLang="ko-KR" sz="1200" dirty="0" smtClean="0"/>
              <a:t>, 11-1</a:t>
            </a:r>
            <a:r>
              <a:rPr lang="ko-KR" altLang="en-US" sz="1200" dirty="0" err="1" smtClean="0"/>
              <a:t>십일대일</a:t>
            </a:r>
            <a:r>
              <a:rPr lang="en-US" altLang="ko-KR" sz="1200" dirty="0" smtClean="0"/>
              <a:t>, 1-0</a:t>
            </a:r>
            <a:r>
              <a:rPr lang="ko-KR" altLang="en-US" sz="1200" dirty="0" err="1" smtClean="0"/>
              <a:t>일대영</a:t>
            </a:r>
            <a:r>
              <a:rPr lang="en-US" altLang="ko-KR" sz="1200" dirty="0" smtClean="0"/>
              <a:t>, 1-2</a:t>
            </a:r>
            <a:r>
              <a:rPr lang="ko-KR" altLang="en-US" sz="1200" dirty="0" err="1" smtClean="0"/>
              <a:t>일대이</a:t>
            </a:r>
            <a:r>
              <a:rPr lang="en-US" altLang="ko-KR" sz="1200" dirty="0" smtClean="0"/>
              <a:t>, 1-3</a:t>
            </a:r>
            <a:r>
              <a:rPr lang="ko-KR" altLang="en-US" sz="1200" dirty="0" err="1" smtClean="0"/>
              <a:t>일대삼</a:t>
            </a:r>
            <a:r>
              <a:rPr lang="en-US" altLang="ko-KR" sz="1200" dirty="0" smtClean="0"/>
              <a:t>, 1-4</a:t>
            </a:r>
            <a:r>
              <a:rPr lang="ko-KR" altLang="en-US" sz="1200" dirty="0" smtClean="0"/>
              <a:t>일대사</a:t>
            </a:r>
            <a:r>
              <a:rPr lang="en-US" altLang="ko-KR" sz="1200" dirty="0" smtClean="0"/>
              <a:t>, 1-5</a:t>
            </a:r>
          </a:p>
          <a:p>
            <a:pPr lvl="1" fontAlgn="base">
              <a:lnSpc>
                <a:spcPct val="200000"/>
              </a:lnSpc>
            </a:pPr>
            <a:r>
              <a:rPr lang="ko-KR" altLang="en-US" sz="1200" dirty="0" err="1" smtClean="0"/>
              <a:t>일대오</a:t>
            </a:r>
            <a:r>
              <a:rPr lang="en-US" altLang="ko-KR" sz="1200" dirty="0" smtClean="0"/>
              <a:t>, 1-6</a:t>
            </a:r>
            <a:r>
              <a:rPr lang="ko-KR" altLang="en-US" sz="1200" dirty="0" err="1" smtClean="0"/>
              <a:t>일대육</a:t>
            </a:r>
            <a:r>
              <a:rPr lang="en-US" altLang="ko-KR" sz="1200" dirty="0" smtClean="0"/>
              <a:t>, 1-7</a:t>
            </a:r>
            <a:r>
              <a:rPr lang="ko-KR" altLang="en-US" sz="1200" dirty="0" err="1" smtClean="0"/>
              <a:t>일대칠</a:t>
            </a:r>
            <a:r>
              <a:rPr lang="en-US" altLang="ko-KR" sz="1200" dirty="0" smtClean="0"/>
              <a:t>, 1-8</a:t>
            </a:r>
            <a:r>
              <a:rPr lang="ko-KR" altLang="en-US" sz="1200" dirty="0" err="1" smtClean="0"/>
              <a:t>일대팔</a:t>
            </a:r>
            <a:r>
              <a:rPr lang="en-US" altLang="ko-KR" sz="1200" dirty="0" smtClean="0"/>
              <a:t>, 1-9</a:t>
            </a:r>
            <a:r>
              <a:rPr lang="ko-KR" altLang="en-US" sz="1200" dirty="0" err="1" smtClean="0"/>
              <a:t>일대구</a:t>
            </a:r>
            <a:r>
              <a:rPr lang="en-US" altLang="ko-KR" sz="1200" dirty="0" smtClean="0"/>
              <a:t>, 1-10</a:t>
            </a:r>
            <a:r>
              <a:rPr lang="ko-KR" altLang="en-US" sz="1200" dirty="0" err="1" smtClean="0"/>
              <a:t>일대십</a:t>
            </a:r>
            <a:r>
              <a:rPr lang="en-US" altLang="ko-KR" sz="1200" dirty="0" smtClean="0"/>
              <a:t>, 1-11</a:t>
            </a:r>
            <a:r>
              <a:rPr lang="ko-KR" altLang="en-US" sz="1200" dirty="0" err="1" smtClean="0"/>
              <a:t>일대십일</a:t>
            </a:r>
            <a:r>
              <a:rPr lang="en-US" altLang="ko-KR" sz="1200" dirty="0" smtClean="0"/>
              <a:t>)</a:t>
            </a:r>
          </a:p>
          <a:p>
            <a:pPr fontAlgn="base">
              <a:lnSpc>
                <a:spcPct val="200000"/>
              </a:lnSpc>
            </a:pPr>
            <a:r>
              <a:rPr lang="en-US" altLang="ko-KR" sz="1200" b="1" dirty="0" smtClean="0">
                <a:solidFill>
                  <a:prstClr val="black"/>
                </a:solidFill>
              </a:rPr>
              <a:t>   6) </a:t>
            </a:r>
            <a:r>
              <a:rPr lang="ko-KR" altLang="en-US" sz="1200" b="1" dirty="0">
                <a:solidFill>
                  <a:prstClr val="black"/>
                </a:solidFill>
              </a:rPr>
              <a:t>경기의 시작</a:t>
            </a:r>
            <a:endParaRPr lang="en-US" altLang="ko-KR" sz="1200" dirty="0">
              <a:solidFill>
                <a:prstClr val="black"/>
              </a:solidFill>
            </a:endParaRPr>
          </a:p>
          <a:p>
            <a:pPr fontAlgn="base">
              <a:lnSpc>
                <a:spcPct val="200000"/>
              </a:lnSpc>
            </a:pP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    </a:t>
            </a:r>
            <a:r>
              <a:rPr lang="ko-KR" altLang="en-US" sz="1200" dirty="0" smtClean="0">
                <a:solidFill>
                  <a:prstClr val="black"/>
                </a:solidFill>
                <a:latin typeface="+mn-ea"/>
              </a:rPr>
              <a:t>     </a:t>
            </a:r>
            <a:r>
              <a:rPr lang="en-US" altLang="ko-KR" sz="1200" dirty="0" smtClean="0">
                <a:solidFill>
                  <a:prstClr val="black"/>
                </a:solidFill>
                <a:latin typeface="+mn-ea"/>
              </a:rPr>
              <a:t>(1) </a:t>
            </a:r>
            <a:r>
              <a:rPr lang="ko-KR" altLang="en-US" sz="1200" dirty="0" smtClean="0">
                <a:solidFill>
                  <a:prstClr val="black"/>
                </a:solidFill>
                <a:latin typeface="+mn-ea"/>
              </a:rPr>
              <a:t>동전을 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던져 최초의 </a:t>
            </a:r>
            <a:r>
              <a:rPr lang="ko-KR" altLang="en-US" sz="1200" dirty="0" err="1" smtClean="0">
                <a:solidFill>
                  <a:prstClr val="black"/>
                </a:solidFill>
                <a:latin typeface="+mn-ea"/>
              </a:rPr>
              <a:t>서브권</a:t>
            </a:r>
            <a:r>
              <a:rPr lang="ko-KR" altLang="en-US" sz="1200" dirty="0" smtClean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또는 코트를 결정하고</a:t>
            </a:r>
            <a:r>
              <a:rPr lang="en-US" altLang="ko-KR" sz="1200" dirty="0">
                <a:solidFill>
                  <a:prstClr val="black"/>
                </a:solidFill>
                <a:latin typeface="+mn-ea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주심의 “경기 시작” 선언으로 개시된다</a:t>
            </a:r>
            <a:r>
              <a:rPr lang="en-US" altLang="ko-KR" sz="1200" dirty="0">
                <a:solidFill>
                  <a:prstClr val="black"/>
                </a:solidFill>
                <a:latin typeface="+mn-ea"/>
              </a:rPr>
              <a:t>.</a:t>
            </a:r>
            <a:endParaRPr lang="ko-KR" altLang="en-US" sz="1200" dirty="0">
              <a:solidFill>
                <a:prstClr val="black"/>
              </a:solidFill>
              <a:latin typeface="+mn-ea"/>
            </a:endParaRPr>
          </a:p>
          <a:p>
            <a:pPr lvl="1" fontAlgn="base">
              <a:lnSpc>
                <a:spcPct val="200000"/>
              </a:lnSpc>
            </a:pPr>
            <a:r>
              <a:rPr lang="en-US" altLang="ko-KR" sz="1200" dirty="0" smtClean="0">
                <a:solidFill>
                  <a:prstClr val="black"/>
                </a:solidFill>
                <a:latin typeface="+mn-ea"/>
              </a:rPr>
              <a:t>(2) </a:t>
            </a:r>
            <a:r>
              <a:rPr lang="ko-KR" altLang="en-US" sz="1200" dirty="0" smtClean="0">
                <a:solidFill>
                  <a:prstClr val="black"/>
                </a:solidFill>
                <a:latin typeface="+mn-ea"/>
              </a:rPr>
              <a:t>라켓서브는 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서브라인 밖에서 발을 어깨 넓이로 벌리고</a:t>
            </a:r>
            <a:r>
              <a:rPr lang="en-US" altLang="ko-KR" sz="1200" dirty="0">
                <a:solidFill>
                  <a:prstClr val="black"/>
                </a:solidFill>
                <a:latin typeface="+mn-ea"/>
              </a:rPr>
              <a:t>,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 팔은 앞으로 쭉 뻗어 지면과 평행하게 한 상태에서 공을 </a:t>
            </a:r>
            <a:endParaRPr lang="en-US" altLang="ko-KR" sz="1200" dirty="0">
              <a:solidFill>
                <a:prstClr val="black"/>
              </a:solidFill>
              <a:latin typeface="+mn-ea"/>
            </a:endParaRPr>
          </a:p>
          <a:p>
            <a:pPr lvl="1" fontAlgn="base">
              <a:lnSpc>
                <a:spcPct val="20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+mn-ea"/>
              </a:rPr>
              <a:t>   </a:t>
            </a:r>
            <a:r>
              <a:rPr lang="en-US" altLang="ko-KR" sz="1200" dirty="0" smtClean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200" dirty="0" smtClean="0">
                <a:solidFill>
                  <a:prstClr val="black"/>
                </a:solidFill>
                <a:latin typeface="+mn-ea"/>
              </a:rPr>
              <a:t>어깨 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높이에서 아래로 떨어 뜨린다</a:t>
            </a:r>
            <a:r>
              <a:rPr lang="en-US" altLang="ko-KR" sz="1200" dirty="0">
                <a:solidFill>
                  <a:prstClr val="black"/>
                </a:solidFill>
                <a:latin typeface="+mn-ea"/>
              </a:rPr>
              <a:t>. 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이때</a:t>
            </a:r>
            <a:r>
              <a:rPr lang="en-US" altLang="ko-KR" sz="1200" dirty="0">
                <a:solidFill>
                  <a:prstClr val="black"/>
                </a:solidFill>
                <a:latin typeface="+mn-ea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라켓의 출발점은 네트와 가까운 쪽 다리 앞에서 시작되어야 한다</a:t>
            </a:r>
            <a:r>
              <a:rPr lang="en-US" altLang="ko-KR" sz="1200" dirty="0">
                <a:solidFill>
                  <a:prstClr val="black"/>
                </a:solidFill>
                <a:latin typeface="+mn-ea"/>
              </a:rPr>
              <a:t>.</a:t>
            </a:r>
            <a:endParaRPr lang="ko-KR" altLang="en-US" sz="1200" dirty="0">
              <a:solidFill>
                <a:prstClr val="black"/>
              </a:solidFill>
              <a:latin typeface="+mn-ea"/>
            </a:endParaRPr>
          </a:p>
          <a:p>
            <a:pPr lvl="1" fontAlgn="base">
              <a:lnSpc>
                <a:spcPct val="200000"/>
              </a:lnSpc>
            </a:pPr>
            <a:r>
              <a:rPr lang="en-US" altLang="ko-KR" sz="1200" dirty="0" smtClean="0">
                <a:solidFill>
                  <a:prstClr val="black"/>
                </a:solidFill>
                <a:latin typeface="+mn-ea"/>
              </a:rPr>
              <a:t>(3) </a:t>
            </a:r>
            <a:r>
              <a:rPr lang="ko-KR" altLang="en-US" sz="1200" dirty="0" smtClean="0">
                <a:solidFill>
                  <a:prstClr val="black"/>
                </a:solidFill>
                <a:latin typeface="+mn-ea"/>
              </a:rPr>
              <a:t>라켓으로 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공을 쳐 서브지역 안으로 공을 넣는다</a:t>
            </a:r>
            <a:r>
              <a:rPr lang="en-US" altLang="ko-KR" sz="1200" dirty="0">
                <a:solidFill>
                  <a:prstClr val="black"/>
                </a:solidFill>
                <a:latin typeface="+mn-ea"/>
              </a:rPr>
              <a:t>.</a:t>
            </a:r>
            <a:endParaRPr lang="ko-KR" altLang="en-US" sz="1200" dirty="0">
              <a:solidFill>
                <a:prstClr val="black"/>
              </a:solidFill>
              <a:latin typeface="+mn-ea"/>
            </a:endParaRPr>
          </a:p>
          <a:p>
            <a:pPr lvl="1" fontAlgn="base">
              <a:lnSpc>
                <a:spcPct val="200000"/>
              </a:lnSpc>
            </a:pPr>
            <a:r>
              <a:rPr lang="en-US" altLang="ko-KR" sz="1200" dirty="0" smtClean="0">
                <a:solidFill>
                  <a:prstClr val="black"/>
                </a:solidFill>
                <a:latin typeface="+mn-ea"/>
              </a:rPr>
              <a:t>(4) </a:t>
            </a:r>
            <a:r>
              <a:rPr lang="ko-KR" altLang="en-US" sz="1200" dirty="0" smtClean="0">
                <a:solidFill>
                  <a:prstClr val="black"/>
                </a:solidFill>
                <a:latin typeface="+mn-ea"/>
              </a:rPr>
              <a:t>넘어오는 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공이 </a:t>
            </a:r>
            <a:r>
              <a:rPr lang="ko-KR" altLang="en-US" sz="1200" dirty="0" err="1">
                <a:solidFill>
                  <a:prstClr val="black"/>
                </a:solidFill>
                <a:latin typeface="+mn-ea"/>
              </a:rPr>
              <a:t>노바운드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 또는 </a:t>
            </a:r>
            <a:r>
              <a:rPr lang="ko-KR" altLang="en-US" sz="1200" dirty="0" err="1" smtClean="0">
                <a:solidFill>
                  <a:prstClr val="black"/>
                </a:solidFill>
                <a:latin typeface="+mn-ea"/>
              </a:rPr>
              <a:t>원바운드</a:t>
            </a:r>
            <a:r>
              <a:rPr lang="ko-KR" altLang="en-US" sz="1200" dirty="0" smtClean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후 라켓으로 받고</a:t>
            </a:r>
            <a:r>
              <a:rPr lang="en-US" altLang="ko-KR" sz="1200" dirty="0">
                <a:solidFill>
                  <a:prstClr val="black"/>
                </a:solidFill>
                <a:latin typeface="+mn-ea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리시브된 공이 다시 </a:t>
            </a:r>
            <a:r>
              <a:rPr lang="ko-KR" altLang="en-US" sz="1200" dirty="0" err="1">
                <a:solidFill>
                  <a:prstClr val="black"/>
                </a:solidFill>
                <a:latin typeface="+mn-ea"/>
              </a:rPr>
              <a:t>원바운드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 된 다음 </a:t>
            </a:r>
            <a:r>
              <a:rPr lang="ko-KR" altLang="en-US" sz="1200" dirty="0" smtClean="0">
                <a:solidFill>
                  <a:prstClr val="black"/>
                </a:solidFill>
                <a:latin typeface="+mn-ea"/>
              </a:rPr>
              <a:t>발</a:t>
            </a:r>
            <a:r>
              <a:rPr lang="en-US" altLang="ko-KR" sz="1200" dirty="0" smtClean="0">
                <a:solidFill>
                  <a:prstClr val="black"/>
                </a:solidFill>
                <a:latin typeface="+mn-ea"/>
              </a:rPr>
              <a:t>(</a:t>
            </a:r>
            <a:r>
              <a:rPr lang="ko-KR" altLang="en-US" sz="1200" dirty="0" smtClean="0">
                <a:solidFill>
                  <a:prstClr val="black"/>
                </a:solidFill>
                <a:latin typeface="+mn-ea"/>
              </a:rPr>
              <a:t>라켓</a:t>
            </a:r>
            <a:r>
              <a:rPr lang="en-US" altLang="ko-KR" sz="1200" dirty="0" smtClean="0">
                <a:solidFill>
                  <a:prstClr val="black"/>
                </a:solidFill>
                <a:latin typeface="+mn-ea"/>
              </a:rPr>
              <a:t>)</a:t>
            </a:r>
            <a:r>
              <a:rPr lang="ko-KR" altLang="en-US" sz="1200" dirty="0" smtClean="0">
                <a:solidFill>
                  <a:prstClr val="black"/>
                </a:solidFill>
                <a:latin typeface="+mn-ea"/>
              </a:rPr>
              <a:t>로 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차 </a:t>
            </a:r>
            <a:endParaRPr lang="en-US" altLang="ko-KR" sz="1200" dirty="0">
              <a:solidFill>
                <a:prstClr val="black"/>
              </a:solidFill>
              <a:latin typeface="+mn-ea"/>
            </a:endParaRPr>
          </a:p>
          <a:p>
            <a:pPr lvl="1" fontAlgn="base">
              <a:lnSpc>
                <a:spcPct val="200000"/>
              </a:lnSpc>
            </a:pPr>
            <a:r>
              <a:rPr lang="en-US" altLang="ko-KR" sz="1200" dirty="0">
                <a:solidFill>
                  <a:prstClr val="black"/>
                </a:solidFill>
                <a:latin typeface="+mn-ea"/>
              </a:rPr>
              <a:t>   </a:t>
            </a:r>
            <a:r>
              <a:rPr lang="en-US" altLang="ko-KR" sz="1200" dirty="0" smtClean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200" dirty="0" smtClean="0">
                <a:solidFill>
                  <a:prstClr val="black"/>
                </a:solidFill>
                <a:latin typeface="+mn-ea"/>
              </a:rPr>
              <a:t>공격</a:t>
            </a:r>
            <a:r>
              <a:rPr lang="en-US" altLang="ko-KR" sz="1200" dirty="0" smtClean="0">
                <a:solidFill>
                  <a:prstClr val="black"/>
                </a:solidFill>
                <a:latin typeface="+mn-ea"/>
              </a:rPr>
              <a:t> 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한다</a:t>
            </a:r>
            <a:r>
              <a:rPr lang="en-US" altLang="ko-KR" sz="1200" dirty="0">
                <a:solidFill>
                  <a:prstClr val="black"/>
                </a:solidFill>
                <a:latin typeface="+mn-ea"/>
              </a:rPr>
              <a:t>.</a:t>
            </a:r>
            <a:endParaRPr lang="ko-KR" altLang="en-US" sz="1200" dirty="0">
              <a:solidFill>
                <a:prstClr val="black"/>
              </a:solidFill>
              <a:latin typeface="+mn-ea"/>
            </a:endParaRPr>
          </a:p>
          <a:p>
            <a:pPr lvl="1" fontAlgn="base">
              <a:lnSpc>
                <a:spcPct val="200000"/>
              </a:lnSpc>
            </a:pPr>
            <a:r>
              <a:rPr lang="en-US" altLang="ko-KR" sz="1200" dirty="0" smtClean="0">
                <a:solidFill>
                  <a:prstClr val="black"/>
                </a:solidFill>
                <a:latin typeface="+mn-ea"/>
              </a:rPr>
              <a:t>(5) </a:t>
            </a:r>
            <a:r>
              <a:rPr lang="ko-KR" altLang="en-US" sz="1200" dirty="0" smtClean="0">
                <a:solidFill>
                  <a:prstClr val="black"/>
                </a:solidFill>
                <a:latin typeface="+mn-ea"/>
              </a:rPr>
              <a:t>코트는 </a:t>
            </a:r>
            <a:r>
              <a:rPr lang="en-US" altLang="ko-KR" sz="1200" dirty="0">
                <a:solidFill>
                  <a:prstClr val="black"/>
                </a:solidFill>
                <a:latin typeface="+mn-ea"/>
              </a:rPr>
              <a:t>1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세트가 끝나면 바꾸고</a:t>
            </a:r>
            <a:r>
              <a:rPr lang="en-US" altLang="ko-KR" sz="1200" dirty="0">
                <a:solidFill>
                  <a:prstClr val="black"/>
                </a:solidFill>
                <a:latin typeface="+mn-ea"/>
              </a:rPr>
              <a:t>, 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마지막 세트일 경우 한 팀이 </a:t>
            </a:r>
            <a:r>
              <a:rPr lang="en-US" altLang="ko-KR" sz="1200" dirty="0">
                <a:solidFill>
                  <a:prstClr val="black"/>
                </a:solidFill>
                <a:latin typeface="+mn-ea"/>
              </a:rPr>
              <a:t>6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점을 얻으면 코트 체인지 한다</a:t>
            </a:r>
            <a:r>
              <a:rPr lang="en-US" altLang="ko-KR" sz="1200" dirty="0">
                <a:solidFill>
                  <a:prstClr val="black"/>
                </a:solidFill>
                <a:latin typeface="+mn-ea"/>
              </a:rPr>
              <a:t>.</a:t>
            </a:r>
            <a:endParaRPr lang="ko-KR" altLang="en-US" sz="1200" dirty="0">
              <a:solidFill>
                <a:prstClr val="black"/>
              </a:solidFill>
              <a:latin typeface="+mn-ea"/>
            </a:endParaRPr>
          </a:p>
          <a:p>
            <a:pPr lvl="1" fontAlgn="base">
              <a:lnSpc>
                <a:spcPct val="200000"/>
              </a:lnSpc>
            </a:pPr>
            <a:r>
              <a:rPr lang="en-US" altLang="ko-KR" sz="1200" dirty="0" smtClean="0">
                <a:solidFill>
                  <a:prstClr val="black"/>
                </a:solidFill>
                <a:latin typeface="+mn-ea"/>
              </a:rPr>
              <a:t>(6) </a:t>
            </a:r>
            <a:r>
              <a:rPr lang="ko-KR" altLang="en-US" sz="1200" dirty="0" smtClean="0">
                <a:solidFill>
                  <a:prstClr val="black"/>
                </a:solidFill>
                <a:latin typeface="+mn-ea"/>
              </a:rPr>
              <a:t>주심의 </a:t>
            </a:r>
            <a:r>
              <a:rPr lang="ko-KR" altLang="en-US" sz="1200" dirty="0">
                <a:solidFill>
                  <a:prstClr val="black"/>
                </a:solidFill>
                <a:latin typeface="+mn-ea"/>
              </a:rPr>
              <a:t>선언에 따라 경기가 끝난다</a:t>
            </a:r>
            <a:r>
              <a:rPr lang="en-US" altLang="ko-KR" sz="1200" dirty="0">
                <a:solidFill>
                  <a:prstClr val="black"/>
                </a:solidFill>
                <a:latin typeface="+mn-ea"/>
              </a:rPr>
              <a:t>.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20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877068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5536" y="332656"/>
            <a:ext cx="83529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en-US" altLang="ko-KR" sz="1200" b="1" dirty="0" smtClean="0">
                <a:latin typeface="+mn-ea"/>
              </a:rPr>
              <a:t>7) </a:t>
            </a:r>
            <a:r>
              <a:rPr lang="ko-KR" altLang="en-US" sz="1200" b="1" dirty="0">
                <a:latin typeface="+mn-ea"/>
              </a:rPr>
              <a:t>단식 경기</a:t>
            </a:r>
          </a:p>
          <a:p>
            <a:pPr lvl="1" fontAlgn="base">
              <a:lnSpc>
                <a:spcPct val="200000"/>
              </a:lnSpc>
            </a:pPr>
            <a:r>
              <a:rPr lang="ko-KR" altLang="en-US" sz="1200" dirty="0"/>
              <a:t>랠리에서 이기면 득점하며</a:t>
            </a:r>
            <a:r>
              <a:rPr lang="en-US" altLang="ko-KR" sz="1200" dirty="0"/>
              <a:t>, </a:t>
            </a:r>
            <a:r>
              <a:rPr lang="ko-KR" altLang="en-US" sz="1200" dirty="0"/>
              <a:t>서브는 교대로 한다</a:t>
            </a:r>
            <a:r>
              <a:rPr lang="en-US" altLang="ko-KR" sz="1200" dirty="0"/>
              <a:t>. </a:t>
            </a:r>
            <a:r>
              <a:rPr lang="ko-KR" altLang="en-US" sz="1200" dirty="0"/>
              <a:t>즉 점수 합이 짝수일 때</a:t>
            </a:r>
            <a:r>
              <a:rPr lang="en-US" altLang="ko-KR" sz="1200" dirty="0"/>
              <a:t> </a:t>
            </a:r>
            <a:r>
              <a:rPr lang="ko-KR" altLang="en-US" sz="1200" dirty="0"/>
              <a:t>서브한 팀에서</a:t>
            </a:r>
            <a:r>
              <a:rPr lang="en-US" altLang="ko-KR" sz="1200" dirty="0"/>
              <a:t>, </a:t>
            </a:r>
            <a:r>
              <a:rPr lang="ko-KR" altLang="en-US" sz="1200" dirty="0"/>
              <a:t>홀수일 때는 리시브 팀에서 서브한다</a:t>
            </a:r>
            <a:r>
              <a:rPr lang="en-US" altLang="ko-KR" sz="1200" dirty="0"/>
              <a:t>. </a:t>
            </a:r>
            <a:endParaRPr lang="ko-KR" altLang="en-US" sz="1200" dirty="0"/>
          </a:p>
          <a:p>
            <a:pPr fontAlgn="base">
              <a:lnSpc>
                <a:spcPct val="200000"/>
              </a:lnSpc>
            </a:pPr>
            <a:r>
              <a:rPr lang="en-US" altLang="ko-KR" sz="1200" b="1" dirty="0" smtClean="0">
                <a:latin typeface="+mn-ea"/>
              </a:rPr>
              <a:t>8) </a:t>
            </a:r>
            <a:r>
              <a:rPr lang="ko-KR" altLang="en-US" sz="1200" b="1" dirty="0">
                <a:latin typeface="+mn-ea"/>
              </a:rPr>
              <a:t>복식 경기</a:t>
            </a:r>
          </a:p>
          <a:p>
            <a:pPr lvl="1" fontAlgn="base">
              <a:lnSpc>
                <a:spcPct val="200000"/>
              </a:lnSpc>
            </a:pPr>
            <a:r>
              <a:rPr lang="en-US" altLang="ko-KR" sz="1200" dirty="0" smtClean="0"/>
              <a:t>(1) </a:t>
            </a:r>
            <a:r>
              <a:rPr lang="ko-KR" altLang="en-US" sz="1200" dirty="0" smtClean="0"/>
              <a:t>첫 </a:t>
            </a:r>
            <a:r>
              <a:rPr lang="ko-KR" altLang="en-US" sz="1200" dirty="0"/>
              <a:t>번째 터치선수는 라켓으로 리시브하고</a:t>
            </a:r>
            <a:r>
              <a:rPr lang="en-US" altLang="ko-KR" sz="1200" dirty="0"/>
              <a:t>,</a:t>
            </a:r>
            <a:r>
              <a:rPr lang="ko-KR" altLang="en-US" sz="1200" dirty="0"/>
              <a:t> 남은 선수가 </a:t>
            </a:r>
            <a:r>
              <a:rPr lang="ko-KR" altLang="en-US" sz="1200" dirty="0" err="1" smtClean="0"/>
              <a:t>원노바운드</a:t>
            </a:r>
            <a:r>
              <a:rPr lang="ko-KR" altLang="en-US" sz="1200" dirty="0" smtClean="0"/>
              <a:t> 이내에 </a:t>
            </a:r>
            <a:r>
              <a:rPr lang="ko-KR" altLang="en-US" sz="1200" dirty="0"/>
              <a:t>공을 발로</a:t>
            </a:r>
            <a:r>
              <a:rPr lang="en-US" altLang="ko-KR" sz="1200" dirty="0"/>
              <a:t>(</a:t>
            </a:r>
            <a:r>
              <a:rPr lang="ko-KR" altLang="en-US" sz="1200" dirty="0"/>
              <a:t>라켓으로</a:t>
            </a:r>
            <a:r>
              <a:rPr lang="en-US" altLang="ko-KR" sz="1200" dirty="0"/>
              <a:t>) </a:t>
            </a:r>
            <a:r>
              <a:rPr lang="ko-KR" altLang="en-US" sz="1200" dirty="0" smtClean="0"/>
              <a:t>차서 상대팀</a:t>
            </a:r>
            <a:r>
              <a:rPr lang="en-US" altLang="ko-KR" sz="1200" dirty="0" smtClean="0"/>
              <a:t/>
            </a:r>
            <a:br>
              <a:rPr lang="en-US" altLang="ko-KR" sz="1200" dirty="0" smtClean="0"/>
            </a:br>
            <a:r>
              <a:rPr lang="en-US" altLang="ko-KR" sz="1200" dirty="0" smtClean="0"/>
              <a:t>    </a:t>
            </a:r>
            <a:r>
              <a:rPr lang="ko-KR" altLang="en-US" sz="1200" dirty="0" smtClean="0"/>
              <a:t>으로 </a:t>
            </a:r>
            <a:r>
              <a:rPr lang="ko-KR" altLang="en-US" sz="1200" dirty="0"/>
              <a:t>공격한다</a:t>
            </a:r>
            <a:r>
              <a:rPr lang="en-US" altLang="ko-KR" sz="1200" dirty="0"/>
              <a:t>. </a:t>
            </a:r>
            <a:endParaRPr lang="ko-KR" altLang="en-US" sz="1200" dirty="0"/>
          </a:p>
          <a:p>
            <a:pPr lvl="1" fontAlgn="base">
              <a:lnSpc>
                <a:spcPct val="200000"/>
              </a:lnSpc>
            </a:pPr>
            <a:r>
              <a:rPr lang="en-US" altLang="ko-KR" sz="1200" dirty="0" smtClean="0"/>
              <a:t>(2) </a:t>
            </a:r>
            <a:r>
              <a:rPr lang="ko-KR" altLang="en-US" sz="1200" dirty="0"/>
              <a:t>랠리에서 이기면 득점하며</a:t>
            </a:r>
            <a:r>
              <a:rPr lang="en-US" altLang="ko-KR" sz="1200" dirty="0"/>
              <a:t>, </a:t>
            </a:r>
            <a:r>
              <a:rPr lang="ko-KR" altLang="en-US" sz="1200" dirty="0"/>
              <a:t>서브권도 가진다</a:t>
            </a:r>
            <a:r>
              <a:rPr lang="en-US" altLang="ko-KR" sz="1200" dirty="0"/>
              <a:t>. </a:t>
            </a:r>
            <a:endParaRPr lang="en-US" altLang="ko-KR" sz="1200" dirty="0" smtClean="0"/>
          </a:p>
          <a:p>
            <a:pPr fontAlgn="base">
              <a:lnSpc>
                <a:spcPct val="200000"/>
              </a:lnSpc>
            </a:pPr>
            <a:r>
              <a:rPr lang="en-US" altLang="ko-KR" sz="1200" b="1" dirty="0" smtClean="0">
                <a:latin typeface="+mn-ea"/>
              </a:rPr>
              <a:t>9) </a:t>
            </a:r>
            <a:r>
              <a:rPr lang="ko-KR" altLang="en-US" sz="1200" b="1" dirty="0" smtClean="0">
                <a:latin typeface="+mn-ea"/>
              </a:rPr>
              <a:t>다인 경기</a:t>
            </a:r>
          </a:p>
          <a:p>
            <a:pPr marL="685800" lvl="1" indent="-228600" algn="dist" fontAlgn="base">
              <a:lnSpc>
                <a:spcPct val="200000"/>
              </a:lnSpc>
              <a:buAutoNum type="arabicParenBoth"/>
            </a:pPr>
            <a:r>
              <a:rPr lang="en-US" altLang="ko-KR" sz="1200" dirty="0" smtClean="0"/>
              <a:t>3</a:t>
            </a:r>
            <a:r>
              <a:rPr lang="ko-KR" altLang="en-US" sz="1200" dirty="0" smtClean="0"/>
              <a:t>명 이상이 한 팀인 경기로 첫 번째 터치 선수는 라켓으로 리시브 하고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남은 선수 중 한 명이 </a:t>
            </a:r>
            <a:r>
              <a:rPr lang="ko-KR" altLang="en-US" sz="1200" dirty="0" err="1" smtClean="0"/>
              <a:t>원바운드</a:t>
            </a:r>
            <a:r>
              <a:rPr lang="ko-KR" altLang="en-US" sz="1200" dirty="0" smtClean="0"/>
              <a:t> 이내</a:t>
            </a:r>
            <a:endParaRPr lang="en-US" altLang="ko-KR" sz="1200" dirty="0" smtClean="0"/>
          </a:p>
          <a:p>
            <a:pPr marL="685800" lvl="1" indent="-228600" fontAlgn="base">
              <a:lnSpc>
                <a:spcPct val="200000"/>
              </a:lnSpc>
            </a:pPr>
            <a:r>
              <a:rPr lang="en-US" altLang="ko-KR" sz="1200" dirty="0" smtClean="0"/>
              <a:t>     </a:t>
            </a:r>
            <a:r>
              <a:rPr lang="ko-KR" altLang="en-US" sz="1200" dirty="0" smtClean="0"/>
              <a:t>에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공을 발로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라켓으로</a:t>
            </a:r>
            <a:r>
              <a:rPr lang="en-US" altLang="ko-KR" sz="1200" dirty="0" smtClean="0"/>
              <a:t>) </a:t>
            </a:r>
            <a:r>
              <a:rPr lang="ko-KR" altLang="en-US" sz="1200" dirty="0" smtClean="0"/>
              <a:t>차서 상대팀으로 공격한다</a:t>
            </a:r>
            <a:r>
              <a:rPr lang="en-US" altLang="ko-KR" sz="1200" dirty="0" smtClean="0"/>
              <a:t>. </a:t>
            </a:r>
            <a:endParaRPr lang="ko-KR" altLang="en-US" sz="1200" dirty="0" smtClean="0"/>
          </a:p>
          <a:p>
            <a:pPr lvl="1" fontAlgn="base">
              <a:lnSpc>
                <a:spcPct val="200000"/>
              </a:lnSpc>
            </a:pPr>
            <a:r>
              <a:rPr lang="en-US" altLang="ko-KR" sz="1200" dirty="0" smtClean="0"/>
              <a:t>(2) </a:t>
            </a:r>
            <a:r>
              <a:rPr lang="ko-KR" altLang="en-US" sz="1200" dirty="0" smtClean="0"/>
              <a:t>나머지는 복식과 동일하다</a:t>
            </a:r>
            <a:r>
              <a:rPr lang="en-US" altLang="ko-KR" sz="1200" dirty="0" smtClean="0"/>
              <a:t>.</a:t>
            </a:r>
          </a:p>
          <a:p>
            <a:pPr lvl="1" fontAlgn="base">
              <a:lnSpc>
                <a:spcPct val="200000"/>
              </a:lnSpc>
            </a:pPr>
            <a:endParaRPr lang="en-US" altLang="ko-KR" sz="12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21</a:t>
            </a:fld>
            <a:endParaRPr lang="ko-KR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136904" cy="1800200"/>
          </a:xfrm>
        </p:spPr>
        <p:txBody>
          <a:bodyPr numCol="1">
            <a:normAutofit fontScale="90000"/>
          </a:bodyPr>
          <a:lstStyle/>
          <a:p>
            <a:pPr lvl="0" algn="l">
              <a:lnSpc>
                <a:spcPct val="150000"/>
              </a:lnSpc>
              <a:spcBef>
                <a:spcPts val="0"/>
              </a:spcBef>
              <a:defRPr/>
            </a:pPr>
            <a:r>
              <a:rPr lang="en-US" altLang="ko-KR" sz="1300" dirty="0" smtClean="0">
                <a:latin typeface="+mn-ea"/>
                <a:ea typeface="+mn-ea"/>
              </a:rPr>
              <a:t>(1) </a:t>
            </a:r>
            <a:r>
              <a:rPr lang="ko-KR" altLang="en-US" sz="1300" dirty="0" smtClean="0">
                <a:latin typeface="+mn-ea"/>
                <a:ea typeface="+mn-ea"/>
              </a:rPr>
              <a:t>장점</a:t>
            </a:r>
            <a:br>
              <a:rPr lang="ko-KR" altLang="en-US" sz="1300" dirty="0" smtClean="0">
                <a:latin typeface="+mn-ea"/>
                <a:ea typeface="+mn-ea"/>
              </a:rPr>
            </a:br>
            <a:r>
              <a:rPr lang="ko-KR" altLang="en-US" sz="1300" dirty="0" smtClean="0">
                <a:latin typeface="+mn-ea"/>
                <a:ea typeface="+mn-ea"/>
              </a:rPr>
              <a:t>    ①</a:t>
            </a:r>
            <a:r>
              <a:rPr lang="en-US" altLang="ko-KR" sz="1300" dirty="0" smtClean="0">
                <a:latin typeface="+mn-ea"/>
                <a:ea typeface="+mn-ea"/>
              </a:rPr>
              <a:t> </a:t>
            </a:r>
            <a:r>
              <a:rPr lang="ko-KR" altLang="en-US" sz="1300" dirty="0" smtClean="0">
                <a:latin typeface="+mn-ea"/>
                <a:ea typeface="+mn-ea"/>
              </a:rPr>
              <a:t>볼의 닿는 면적이 제일 많다</a:t>
            </a:r>
            <a:r>
              <a:rPr lang="en-US" altLang="ko-KR" sz="1300" dirty="0" smtClean="0">
                <a:latin typeface="+mn-ea"/>
                <a:ea typeface="+mn-ea"/>
              </a:rPr>
              <a:t>.</a:t>
            </a:r>
            <a:r>
              <a:rPr lang="ko-KR" altLang="en-US" sz="1300" dirty="0" smtClean="0">
                <a:latin typeface="+mn-ea"/>
                <a:ea typeface="+mn-ea"/>
              </a:rPr>
              <a:t/>
            </a:r>
            <a:br>
              <a:rPr lang="ko-KR" altLang="en-US" sz="1300" dirty="0" smtClean="0">
                <a:latin typeface="+mn-ea"/>
                <a:ea typeface="+mn-ea"/>
              </a:rPr>
            </a:br>
            <a:r>
              <a:rPr lang="ko-KR" altLang="en-US" sz="1300" dirty="0" smtClean="0">
                <a:latin typeface="+mn-ea"/>
                <a:ea typeface="+mn-ea"/>
              </a:rPr>
              <a:t>    ②</a:t>
            </a:r>
            <a:r>
              <a:rPr lang="en-US" altLang="ko-KR" sz="1300" dirty="0" smtClean="0">
                <a:latin typeface="+mn-ea"/>
                <a:ea typeface="+mn-ea"/>
              </a:rPr>
              <a:t> </a:t>
            </a:r>
            <a:r>
              <a:rPr lang="ko-KR" altLang="en-US" sz="1300" dirty="0" smtClean="0">
                <a:latin typeface="+mn-ea"/>
                <a:ea typeface="+mn-ea"/>
              </a:rPr>
              <a:t>공을 다양한 각도</a:t>
            </a:r>
            <a:r>
              <a:rPr lang="en-US" altLang="ko-KR" sz="1300" dirty="0" smtClean="0">
                <a:latin typeface="+mn-ea"/>
                <a:ea typeface="+mn-ea"/>
              </a:rPr>
              <a:t>, </a:t>
            </a:r>
            <a:r>
              <a:rPr lang="ko-KR" altLang="en-US" sz="1300" dirty="0" smtClean="0">
                <a:latin typeface="+mn-ea"/>
                <a:ea typeface="+mn-ea"/>
              </a:rPr>
              <a:t>길게 짧게 빠르게 느리게 차기에 적합하다</a:t>
            </a:r>
            <a:r>
              <a:rPr lang="en-US" altLang="ko-KR" sz="1300" dirty="0" smtClean="0">
                <a:latin typeface="+mn-ea"/>
                <a:ea typeface="+mn-ea"/>
              </a:rPr>
              <a:t>.</a:t>
            </a:r>
            <a:r>
              <a:rPr lang="ko-KR" altLang="en-US" sz="1300" dirty="0" smtClean="0">
                <a:latin typeface="+mn-ea"/>
                <a:ea typeface="+mn-ea"/>
              </a:rPr>
              <a:t/>
            </a:r>
            <a:br>
              <a:rPr lang="ko-KR" altLang="en-US" sz="1300" dirty="0" smtClean="0">
                <a:latin typeface="+mn-ea"/>
                <a:ea typeface="+mn-ea"/>
              </a:rPr>
            </a:br>
            <a:r>
              <a:rPr lang="ko-KR" altLang="en-US" sz="1300" dirty="0" smtClean="0">
                <a:latin typeface="+mn-ea"/>
                <a:ea typeface="+mn-ea"/>
              </a:rPr>
              <a:t>    ③</a:t>
            </a:r>
            <a:r>
              <a:rPr lang="en-US" altLang="ko-KR" sz="1300" dirty="0" smtClean="0">
                <a:latin typeface="+mn-ea"/>
                <a:ea typeface="+mn-ea"/>
              </a:rPr>
              <a:t> </a:t>
            </a:r>
            <a:r>
              <a:rPr lang="ko-KR" altLang="en-US" sz="1300" dirty="0" smtClean="0">
                <a:latin typeface="+mn-ea"/>
                <a:ea typeface="+mn-ea"/>
              </a:rPr>
              <a:t>기본 킥이며 정확성과 안정성이 있다</a:t>
            </a:r>
            <a:r>
              <a:rPr lang="en-US" altLang="ko-KR" sz="1300" dirty="0" smtClean="0">
                <a:latin typeface="+mn-ea"/>
                <a:ea typeface="+mn-ea"/>
              </a:rPr>
              <a:t>.</a:t>
            </a:r>
            <a:br>
              <a:rPr lang="en-US" altLang="ko-KR" sz="1300" dirty="0" smtClean="0">
                <a:latin typeface="+mn-ea"/>
                <a:ea typeface="+mn-ea"/>
              </a:rPr>
            </a:br>
            <a:r>
              <a:rPr lang="en-US" altLang="ko-KR" sz="1300" dirty="0" smtClean="0">
                <a:solidFill>
                  <a:prstClr val="black"/>
                </a:solidFill>
                <a:latin typeface="+mn-ea"/>
                <a:ea typeface="+mn-ea"/>
              </a:rPr>
              <a:t>(2) </a:t>
            </a:r>
            <a:r>
              <a:rPr lang="ko-KR" altLang="en-US" sz="1300" dirty="0" smtClean="0">
                <a:solidFill>
                  <a:prstClr val="black"/>
                </a:solidFill>
                <a:latin typeface="+mn-ea"/>
                <a:ea typeface="+mn-ea"/>
              </a:rPr>
              <a:t>단점</a:t>
            </a:r>
            <a:r>
              <a:rPr lang="en-US" altLang="ko-KR" sz="1300" dirty="0" smtClean="0">
                <a:solidFill>
                  <a:prstClr val="black"/>
                </a:solidFill>
                <a:latin typeface="+mn-ea"/>
                <a:ea typeface="+mn-ea"/>
              </a:rPr>
              <a:t/>
            </a:r>
            <a:br>
              <a:rPr lang="en-US" altLang="ko-KR" sz="1300" dirty="0" smtClean="0">
                <a:solidFill>
                  <a:prstClr val="black"/>
                </a:solidFill>
                <a:latin typeface="+mn-ea"/>
                <a:ea typeface="+mn-ea"/>
              </a:rPr>
            </a:br>
            <a:r>
              <a:rPr lang="en-US" altLang="ko-KR" sz="1300" dirty="0" smtClean="0">
                <a:solidFill>
                  <a:prstClr val="black"/>
                </a:solidFill>
                <a:latin typeface="+mn-ea"/>
                <a:ea typeface="+mn-ea"/>
              </a:rPr>
              <a:t>    </a:t>
            </a:r>
            <a:r>
              <a:rPr lang="ko-KR" altLang="en-US" sz="1300" dirty="0" smtClean="0">
                <a:latin typeface="+mn-ea"/>
                <a:ea typeface="+mn-ea"/>
              </a:rPr>
              <a:t>①</a:t>
            </a:r>
            <a:r>
              <a:rPr lang="en-US" altLang="ko-KR" sz="130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lang="ko-KR" altLang="en-US" sz="1300" dirty="0" smtClean="0">
                <a:solidFill>
                  <a:prstClr val="black"/>
                </a:solidFill>
                <a:latin typeface="+mn-ea"/>
                <a:ea typeface="+mn-ea"/>
              </a:rPr>
              <a:t>상대방이 방향 </a:t>
            </a:r>
            <a:r>
              <a:rPr lang="ko-KR" altLang="en-US" sz="14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예측하기가 쉽다</a:t>
            </a:r>
            <a:r>
              <a:rPr lang="en-US" altLang="ko-KR" sz="14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1300" dirty="0"/>
          </a:p>
        </p:txBody>
      </p:sp>
      <p:pic>
        <p:nvPicPr>
          <p:cNvPr id="9" name="그림 8" descr="발안쪽 킥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2901820" y="3803036"/>
            <a:ext cx="2992288" cy="2244216"/>
          </a:xfrm>
          <a:prstGeom prst="rect">
            <a:avLst/>
          </a:prstGeom>
        </p:spPr>
      </p:pic>
      <p:pic>
        <p:nvPicPr>
          <p:cNvPr id="10" name="그림 9" descr="발안쪽킥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165516" y="3803036"/>
            <a:ext cx="2992288" cy="2244216"/>
          </a:xfrm>
          <a:prstGeom prst="rect">
            <a:avLst/>
          </a:prstGeom>
        </p:spPr>
      </p:pic>
      <p:pic>
        <p:nvPicPr>
          <p:cNvPr id="11" name="그림 10" descr="발안쪽킥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5638124" y="3803036"/>
            <a:ext cx="2992288" cy="2244216"/>
          </a:xfrm>
          <a:prstGeom prst="rect">
            <a:avLst/>
          </a:prstGeom>
        </p:spPr>
      </p:pic>
      <p:sp>
        <p:nvSpPr>
          <p:cNvPr id="6" name="타원 5"/>
          <p:cNvSpPr/>
          <p:nvPr/>
        </p:nvSpPr>
        <p:spPr>
          <a:xfrm>
            <a:off x="3851920" y="5157192"/>
            <a:ext cx="648072" cy="64807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476672"/>
            <a:ext cx="5688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ko-KR" sz="1200" dirty="0" smtClean="0">
                <a:latin typeface="HY헤드라인M" pitchFamily="18" charset="-127"/>
                <a:ea typeface="HY헤드라인M" pitchFamily="18" charset="-127"/>
              </a:rPr>
              <a:t> 7. </a:t>
            </a:r>
            <a:r>
              <a:rPr lang="ko-KR" altLang="en-US" sz="1200" dirty="0" smtClean="0">
                <a:latin typeface="HY헤드라인M" pitchFamily="18" charset="-127"/>
                <a:ea typeface="HY헤드라인M" pitchFamily="18" charset="-127"/>
              </a:rPr>
              <a:t>킥의 종류</a:t>
            </a:r>
            <a:endParaRPr kumimoji="0" lang="en-US" altLang="ko-KR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b="1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kumimoji="0" lang="en-US" altLang="ko-KR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</a:t>
            </a:r>
            <a:r>
              <a: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 </a:t>
            </a:r>
            <a:r>
              <a:rPr kumimoji="0" lang="ko-KR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발 안쪽 </a:t>
            </a:r>
            <a:r>
              <a:rPr kumimoji="0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킥 </a:t>
            </a:r>
            <a:r>
              <a:rPr kumimoji="0" lang="ko-KR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hlinkClick r:id="rId6"/>
              </a:rPr>
              <a:t>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hlinkClick r:id="rId6"/>
              </a:rPr>
              <a:t>https://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hlinkClick r:id="rId6"/>
              </a:rPr>
              <a:t>www.youtube.com/watch?v=XdGHtgCzxzU</a:t>
            </a:r>
            <a:endParaRPr kumimoji="0" lang="en-US" altLang="ko-KR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lvl="0">
              <a:lnSpc>
                <a:spcPct val="150000"/>
              </a:lnSpc>
              <a:defRPr/>
            </a:pPr>
            <a:r>
              <a:rPr lang="ko-KR" altLang="en-US" sz="1200" dirty="0" smtClean="0">
                <a:latin typeface="+mn-ea"/>
              </a:rPr>
              <a:t>      발 안쪽의 복사뼈 아래 넓은 부위로 차는 킥이다</a:t>
            </a:r>
            <a:r>
              <a:rPr lang="en-US" altLang="ko-KR" sz="1200" dirty="0" smtClean="0">
                <a:latin typeface="+mn-ea"/>
              </a:rPr>
              <a:t>. 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2" name="온라인 미디어 1">
            <a:hlinkClick r:id="" action="ppaction://media"/>
            <a:extLst>
              <a:ext uri="{FF2B5EF4-FFF2-40B4-BE49-F238E27FC236}">
                <a16:creationId xmlns="" xmlns:a16="http://schemas.microsoft.com/office/drawing/2014/main" id="{F51A1ED3-3CE1-4DCC-BECF-9F148AB5E0E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5940152" y="836712"/>
            <a:ext cx="2808312" cy="1579414"/>
          </a:xfrm>
          <a:prstGeom prst="rect">
            <a:avLst/>
          </a:prstGeom>
        </p:spPr>
      </p:pic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22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0813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51520" y="404663"/>
            <a:ext cx="52565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2</a:t>
            </a:r>
            <a:r>
              <a: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 </a:t>
            </a:r>
            <a:r>
              <a:rPr kumimoji="0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발등 킥</a:t>
            </a:r>
            <a:r>
              <a: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hlinkClick r:id="rId3"/>
              </a:rPr>
              <a:t>동영상  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hlinkClick r:id="rId3"/>
              </a:rPr>
              <a:t>https://www.youtube.com/watch?v=iYGgSJ0vhwo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발의 위쪽 부분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즉 발목으로부터 발가락에 이르는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2/3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의 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발등 부분</a:t>
            </a:r>
            <a:endParaRPr kumimoji="0" lang="en-US" altLang="ko-KR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noProof="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으로</a:t>
            </a:r>
            <a:r>
              <a:rPr lang="en-US" altLang="ko-KR" sz="12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차는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킥이다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685800" lvl="1" indent="-228600">
              <a:lnSpc>
                <a:spcPct val="150000"/>
              </a:lnSpc>
              <a:buAutoNum type="arabicParenBoth"/>
              <a:defRPr/>
            </a:pPr>
            <a:r>
              <a:rPr lang="ko-KR" altLang="en-US" sz="1200" dirty="0" smtClean="0">
                <a:latin typeface="+mn-ea"/>
              </a:rPr>
              <a:t>장점</a:t>
            </a:r>
            <a:r>
              <a:rPr lang="en-US" altLang="ko-KR" sz="1200" dirty="0" smtClean="0">
                <a:latin typeface="+mn-ea"/>
              </a:rPr>
              <a:t/>
            </a:r>
            <a:br>
              <a:rPr lang="en-US" altLang="ko-KR" sz="1200" dirty="0" smtClean="0">
                <a:latin typeface="+mn-ea"/>
              </a:rPr>
            </a:br>
            <a:r>
              <a:rPr lang="en-US" altLang="ko-KR" sz="1200" dirty="0" smtClean="0">
                <a:latin typeface="+mn-ea"/>
              </a:rPr>
              <a:t>   </a:t>
            </a:r>
            <a:r>
              <a:rPr lang="ko-KR" altLang="en-US" sz="1200" dirty="0" smtClean="0"/>
              <a:t>①</a:t>
            </a:r>
            <a:r>
              <a:rPr lang="en-US" altLang="ko-KR" sz="1200" dirty="0" smtClean="0">
                <a:latin typeface="+mn-ea"/>
              </a:rPr>
              <a:t> </a:t>
            </a:r>
            <a:r>
              <a:rPr lang="ko-KR" altLang="en-US" sz="1200" dirty="0" smtClean="0">
                <a:latin typeface="+mn-ea"/>
              </a:rPr>
              <a:t>힘을 적게 들이면서도 강력한 킥을 찰 수 있다</a:t>
            </a:r>
            <a:r>
              <a:rPr lang="en-US" altLang="ko-KR" sz="1200" dirty="0" smtClean="0">
                <a:latin typeface="+mn-ea"/>
              </a:rPr>
              <a:t>. </a:t>
            </a:r>
            <a:r>
              <a:rPr lang="ko-KR" altLang="en-US" sz="1200" dirty="0" smtClean="0">
                <a:latin typeface="+mn-ea"/>
              </a:rPr>
              <a:t/>
            </a:r>
            <a:br>
              <a:rPr lang="ko-KR" altLang="en-US" sz="1200" dirty="0" smtClean="0">
                <a:latin typeface="+mn-ea"/>
              </a:rPr>
            </a:br>
            <a:r>
              <a:rPr lang="ko-KR" altLang="en-US" sz="1200" dirty="0" smtClean="0">
                <a:latin typeface="+mn-ea"/>
              </a:rPr>
              <a:t>   </a:t>
            </a:r>
            <a:r>
              <a:rPr lang="ko-KR" altLang="en-US" sz="1200" dirty="0" smtClean="0"/>
              <a:t>②</a:t>
            </a:r>
            <a:r>
              <a:rPr lang="en-US" altLang="ko-KR" sz="1200" dirty="0" smtClean="0">
                <a:latin typeface="+mn-ea"/>
              </a:rPr>
              <a:t> </a:t>
            </a:r>
            <a:r>
              <a:rPr lang="ko-KR" altLang="en-US" sz="1200" dirty="0" smtClean="0">
                <a:latin typeface="+mn-ea"/>
              </a:rPr>
              <a:t>어떤 곳으로 찰지 잘 간파하지 못한다</a:t>
            </a:r>
            <a:r>
              <a:rPr lang="en-US" altLang="ko-KR" sz="1200" dirty="0" smtClean="0">
                <a:latin typeface="+mn-ea"/>
              </a:rPr>
              <a:t>.</a:t>
            </a:r>
            <a:r>
              <a:rPr lang="ko-KR" altLang="en-US" sz="1200" dirty="0" smtClean="0">
                <a:latin typeface="+mn-ea"/>
              </a:rPr>
              <a:t> </a:t>
            </a:r>
            <a:br>
              <a:rPr lang="ko-KR" altLang="en-US" sz="1200" dirty="0" smtClean="0">
                <a:latin typeface="+mn-ea"/>
              </a:rPr>
            </a:br>
            <a:r>
              <a:rPr lang="ko-KR" altLang="en-US" sz="1200" dirty="0" smtClean="0">
                <a:latin typeface="+mn-ea"/>
              </a:rPr>
              <a:t>   </a:t>
            </a:r>
            <a:r>
              <a:rPr lang="ko-KR" altLang="en-US" sz="1200" dirty="0" smtClean="0"/>
              <a:t>③ </a:t>
            </a:r>
            <a:r>
              <a:rPr lang="ko-KR" altLang="en-US" sz="1200" dirty="0" smtClean="0">
                <a:latin typeface="+mn-ea"/>
              </a:rPr>
              <a:t>빠르고 강하게 찰 수 있다</a:t>
            </a:r>
            <a:r>
              <a:rPr lang="en-US" altLang="ko-KR" sz="1200" dirty="0" smtClean="0">
                <a:latin typeface="+mn-ea"/>
              </a:rPr>
              <a:t>.</a:t>
            </a:r>
          </a:p>
          <a:p>
            <a:pPr lvl="1">
              <a:lnSpc>
                <a:spcPct val="200000"/>
              </a:lnSpc>
              <a:defRPr/>
            </a:pPr>
            <a:r>
              <a:rPr lang="en-US" altLang="ko-KR" sz="12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(2) </a:t>
            </a:r>
            <a:r>
              <a:rPr lang="ko-KR" altLang="en-US" sz="12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단점</a:t>
            </a:r>
            <a:endParaRPr lang="en-US" altLang="ko-KR" sz="1200" dirty="0" smtClean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2">
              <a:lnSpc>
                <a:spcPct val="200000"/>
              </a:lnSpc>
              <a:defRPr/>
            </a:pPr>
            <a:r>
              <a:rPr lang="ko-KR" altLang="en-US" sz="1200" dirty="0" smtClean="0"/>
              <a:t>①</a:t>
            </a:r>
            <a:r>
              <a:rPr lang="en-US" altLang="ko-KR" sz="1200" dirty="0" smtClean="0">
                <a:solidFill>
                  <a:prstClr val="black"/>
                </a:solidFill>
              </a:rPr>
              <a:t> </a:t>
            </a:r>
            <a:r>
              <a:rPr lang="ko-KR" altLang="en-US" sz="1200" dirty="0" smtClean="0">
                <a:solidFill>
                  <a:prstClr val="black"/>
                </a:solidFill>
              </a:rPr>
              <a:t>발 안쪽 킥보다 방향성이 부정확하고 불안정하다</a:t>
            </a:r>
            <a:r>
              <a:rPr lang="en-US" altLang="ko-KR" sz="1200" dirty="0" smtClean="0">
                <a:solidFill>
                  <a:prstClr val="black"/>
                </a:solidFill>
              </a:rPr>
              <a:t>.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13" name="그림 12" descr="발등키1.jpg"/>
          <p:cNvPicPr>
            <a:picLocks noChangeAspect="1"/>
          </p:cNvPicPr>
          <p:nvPr/>
        </p:nvPicPr>
        <p:blipFill>
          <a:blip r:embed="rId4" cstate="print"/>
          <a:srcRect l="13636"/>
          <a:stretch>
            <a:fillRect/>
          </a:stretch>
        </p:blipFill>
        <p:spPr>
          <a:xfrm rot="5400000">
            <a:off x="3144157" y="3488691"/>
            <a:ext cx="2952330" cy="2688931"/>
          </a:xfrm>
          <a:prstGeom prst="rect">
            <a:avLst/>
          </a:prstGeom>
        </p:spPr>
      </p:pic>
      <p:pic>
        <p:nvPicPr>
          <p:cNvPr id="15" name="그림 14" descr="앞차기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5940152" y="3645024"/>
            <a:ext cx="2952328" cy="2376264"/>
          </a:xfrm>
          <a:prstGeom prst="rect">
            <a:avLst/>
          </a:prstGeom>
        </p:spPr>
      </p:pic>
      <p:pic>
        <p:nvPicPr>
          <p:cNvPr id="16" name="그림 15" descr="킥준비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305270" y="3663283"/>
            <a:ext cx="2952331" cy="2339752"/>
          </a:xfrm>
          <a:prstGeom prst="rect">
            <a:avLst/>
          </a:prstGeom>
        </p:spPr>
      </p:pic>
      <p:sp>
        <p:nvSpPr>
          <p:cNvPr id="18" name="타원 17"/>
          <p:cNvSpPr/>
          <p:nvPr/>
        </p:nvSpPr>
        <p:spPr>
          <a:xfrm>
            <a:off x="6401358" y="5517232"/>
            <a:ext cx="648072" cy="64807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2" name="온라인 미디어 1">
            <a:hlinkClick r:id="" action="ppaction://media"/>
            <a:extLst>
              <a:ext uri="{FF2B5EF4-FFF2-40B4-BE49-F238E27FC236}">
                <a16:creationId xmlns="" xmlns:a16="http://schemas.microsoft.com/office/drawing/2014/main" id="{1E7C9846-90BF-45B9-95FD-04B96A47921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5940152" y="764704"/>
            <a:ext cx="2623240" cy="1475380"/>
          </a:xfrm>
          <a:prstGeom prst="rect">
            <a:avLst/>
          </a:prstGeom>
        </p:spPr>
      </p:pic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23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17195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95536" y="404664"/>
            <a:ext cx="77048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kumimoji="0" lang="en-US" altLang="ko-KR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3) </a:t>
            </a:r>
            <a:r>
              <a:rPr lang="ko-KR" altLang="en-US" sz="1200" b="1" dirty="0" smtClean="0">
                <a:latin typeface="+mn-ea"/>
              </a:rPr>
              <a:t>발바닥 밀어 넣기</a:t>
            </a:r>
            <a:endParaRPr lang="en-US" altLang="ko-KR" sz="1200" b="1" dirty="0" smtClean="0">
              <a:latin typeface="+mn-ea"/>
            </a:endParaRPr>
          </a:p>
          <a:p>
            <a:pPr lvl="1">
              <a:lnSpc>
                <a:spcPct val="200000"/>
              </a:lnSpc>
              <a:defRPr/>
            </a:pPr>
            <a:r>
              <a:rPr lang="ko-KR" altLang="en-US" sz="1200" dirty="0" smtClean="0">
                <a:latin typeface="+mn-ea"/>
              </a:rPr>
              <a:t>발 아래쪽 땅을 밟는 평평한 넓은 부분</a:t>
            </a:r>
            <a:r>
              <a:rPr lang="en-US" altLang="ko-KR" sz="1200" dirty="0" smtClean="0">
                <a:latin typeface="+mn-ea"/>
              </a:rPr>
              <a:t> </a:t>
            </a:r>
            <a:r>
              <a:rPr lang="ko-KR" altLang="en-US" sz="1200" dirty="0" smtClean="0">
                <a:latin typeface="+mn-ea"/>
              </a:rPr>
              <a:t>발바닥으로 공을 밀어 넣는 기술로</a:t>
            </a:r>
            <a:r>
              <a:rPr lang="en-US" altLang="ko-KR" sz="1200" dirty="0" smtClean="0">
                <a:latin typeface="+mn-ea"/>
              </a:rPr>
              <a:t>,</a:t>
            </a:r>
            <a:r>
              <a:rPr lang="ko-KR" altLang="en-US" sz="1200" dirty="0" smtClean="0">
                <a:latin typeface="+mn-ea"/>
              </a:rPr>
              <a:t> </a:t>
            </a:r>
            <a:r>
              <a:rPr lang="ko-KR" altLang="en-US" sz="1200" dirty="0" smtClean="0"/>
              <a:t>발을 몸 쪽으로 당겼다가 발바닥으로 공을 밀어 넣는 킥이다</a:t>
            </a:r>
            <a:r>
              <a:rPr lang="en-US" altLang="ko-KR" sz="1200" dirty="0" smtClean="0"/>
              <a:t>.</a:t>
            </a:r>
            <a:endParaRPr lang="ko-KR" altLang="en-US" sz="1200" dirty="0" smtClean="0"/>
          </a:p>
          <a:p>
            <a:pPr fontAlgn="base">
              <a:lnSpc>
                <a:spcPct val="200000"/>
              </a:lnSpc>
            </a:pPr>
            <a:r>
              <a:rPr lang="en-US" altLang="ko-KR" sz="1200" b="1" dirty="0" smtClean="0">
                <a:latin typeface="+mn-ea"/>
              </a:rPr>
              <a:t>4) </a:t>
            </a:r>
            <a:r>
              <a:rPr lang="ko-KR" altLang="en-US" sz="1200" b="1" dirty="0" smtClean="0">
                <a:latin typeface="+mn-ea"/>
              </a:rPr>
              <a:t>발 바깥쪽 킥</a:t>
            </a:r>
            <a:endParaRPr lang="en-US" altLang="ko-KR" sz="1200" b="1" dirty="0" smtClean="0">
              <a:latin typeface="+mn-ea"/>
            </a:endParaRPr>
          </a:p>
          <a:p>
            <a:pPr lvl="1" fontAlgn="base">
              <a:lnSpc>
                <a:spcPct val="200000"/>
              </a:lnSpc>
            </a:pPr>
            <a:r>
              <a:rPr lang="ko-KR" altLang="en-US" sz="1200" dirty="0" smtClean="0">
                <a:latin typeface="+mn-ea"/>
              </a:rPr>
              <a:t>발바닥과 발등의 모서리로 발바닥 바깥쪽의 뒤꿈치 </a:t>
            </a:r>
            <a:r>
              <a:rPr lang="ko-KR" altLang="en-US" sz="1200" smtClean="0">
                <a:latin typeface="+mn-ea"/>
              </a:rPr>
              <a:t>부위부터 끝 </a:t>
            </a:r>
            <a:r>
              <a:rPr lang="ko-KR" altLang="en-US" sz="1200" dirty="0" smtClean="0">
                <a:latin typeface="+mn-ea"/>
              </a:rPr>
              <a:t>발가락까지의 옆 부분 </a:t>
            </a:r>
            <a:r>
              <a:rPr lang="ko-KR" altLang="en-US" sz="1200" dirty="0" err="1" smtClean="0">
                <a:latin typeface="+mn-ea"/>
              </a:rPr>
              <a:t>발날로</a:t>
            </a:r>
            <a:r>
              <a:rPr lang="ko-KR" altLang="en-US" sz="1200" dirty="0" smtClean="0">
                <a:latin typeface="+mn-ea"/>
              </a:rPr>
              <a:t> 차는 </a:t>
            </a:r>
            <a:endParaRPr lang="en-US" altLang="ko-KR" sz="1200" dirty="0" smtClean="0">
              <a:latin typeface="+mn-ea"/>
            </a:endParaRPr>
          </a:p>
          <a:p>
            <a:pPr lvl="1" fontAlgn="base">
              <a:lnSpc>
                <a:spcPct val="200000"/>
              </a:lnSpc>
            </a:pPr>
            <a:r>
              <a:rPr lang="ko-KR" altLang="en-US" sz="1200" dirty="0" smtClean="0">
                <a:latin typeface="+mn-ea"/>
              </a:rPr>
              <a:t>킥이다</a:t>
            </a:r>
            <a:r>
              <a:rPr lang="en-US" altLang="ko-KR" sz="1200" dirty="0" smtClean="0">
                <a:latin typeface="+mn-ea"/>
              </a:rPr>
              <a:t>.</a:t>
            </a:r>
            <a:endParaRPr lang="ko-KR" altLang="en-US" sz="1200" dirty="0" smtClean="0">
              <a:latin typeface="+mn-ea"/>
            </a:endParaRPr>
          </a:p>
          <a:p>
            <a:pPr>
              <a:lnSpc>
                <a:spcPct val="200000"/>
              </a:lnSpc>
              <a:defRPr/>
            </a:pPr>
            <a:r>
              <a:rPr lang="en-US" altLang="ko-KR" sz="1200" b="1" dirty="0" smtClean="0">
                <a:latin typeface="+mn-ea"/>
              </a:rPr>
              <a:t>5) </a:t>
            </a:r>
            <a:r>
              <a:rPr lang="ko-KR" altLang="en-US" sz="1200" b="1" dirty="0" smtClean="0">
                <a:latin typeface="+mn-ea"/>
              </a:rPr>
              <a:t>발 뒤꿈치 킥</a:t>
            </a:r>
            <a:r>
              <a:rPr lang="en-US" altLang="ko-KR" sz="1200" b="1" dirty="0" smtClean="0">
                <a:latin typeface="+mn-ea"/>
              </a:rPr>
              <a:t> </a:t>
            </a:r>
          </a:p>
          <a:p>
            <a:pPr lvl="1">
              <a:lnSpc>
                <a:spcPct val="200000"/>
              </a:lnSpc>
              <a:defRPr/>
            </a:pPr>
            <a:r>
              <a:rPr lang="ko-KR" altLang="en-US" sz="1200" dirty="0" smtClean="0">
                <a:latin typeface="+mn-ea"/>
              </a:rPr>
              <a:t>발의 뒤쪽 발바닥과 발목 사이의 불룩한 부분</a:t>
            </a:r>
            <a:r>
              <a:rPr lang="en-US" altLang="ko-KR" sz="1200" dirty="0" smtClean="0">
                <a:latin typeface="+mn-ea"/>
              </a:rPr>
              <a:t>,</a:t>
            </a:r>
            <a:r>
              <a:rPr lang="ko-KR" altLang="en-US" sz="1200" dirty="0" smtClean="0">
                <a:latin typeface="+mn-ea"/>
              </a:rPr>
              <a:t> 발 뒤꿈치로 차는 킥이다</a:t>
            </a:r>
            <a:r>
              <a:rPr lang="en-US" altLang="ko-KR" sz="1200" dirty="0" smtClean="0"/>
              <a:t>.</a:t>
            </a:r>
            <a:endParaRPr lang="ko-KR" altLang="en-US" sz="1200" dirty="0" smtClean="0">
              <a:latin typeface="+mn-ea"/>
            </a:endParaRPr>
          </a:p>
          <a:p>
            <a:pPr marL="0" marR="0" lvl="0" indent="0" algn="l" defTabSz="914400" rtl="0" eaLnBrk="1" fontAlgn="auto" latinLnBrk="1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24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1719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79512" y="407834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200000"/>
              </a:lnSpc>
            </a:pPr>
            <a:r>
              <a:rPr lang="en-US" altLang="ko-KR" sz="1200" b="1" dirty="0" smtClean="0">
                <a:latin typeface="+mn-ea"/>
              </a:rPr>
              <a:t>* </a:t>
            </a:r>
            <a:r>
              <a:rPr lang="ko-KR" altLang="en-US" sz="1200" b="1" dirty="0" smtClean="0">
                <a:latin typeface="+mn-ea"/>
              </a:rPr>
              <a:t>킥 자세</a:t>
            </a:r>
            <a:r>
              <a:rPr lang="en-US" altLang="ko-KR" sz="1200" b="1" dirty="0" smtClean="0">
                <a:latin typeface="+mn-ea"/>
              </a:rPr>
              <a:t>.</a:t>
            </a:r>
          </a:p>
          <a:p>
            <a:pPr lvl="1">
              <a:lnSpc>
                <a:spcPct val="200000"/>
              </a:lnSpc>
            </a:pPr>
            <a:r>
              <a:rPr lang="ko-KR" altLang="en-US" sz="1200" dirty="0" smtClean="0"/>
              <a:t>킥을 </a:t>
            </a:r>
            <a:r>
              <a:rPr lang="ko-KR" altLang="en-US" sz="1200" dirty="0"/>
              <a:t>할 때 </a:t>
            </a:r>
            <a:r>
              <a:rPr lang="ko-KR" altLang="en-US" sz="1200" dirty="0" smtClean="0"/>
              <a:t>주의 사항은 </a:t>
            </a:r>
            <a:r>
              <a:rPr lang="ko-KR" altLang="en-US" sz="1200" dirty="0"/>
              <a:t>차는 순간 발이 흔들려서는 안 된다</a:t>
            </a:r>
            <a:r>
              <a:rPr lang="en-US" altLang="ko-KR" sz="1200" dirty="0"/>
              <a:t>. </a:t>
            </a:r>
            <a:r>
              <a:rPr lang="ko-KR" altLang="en-US" sz="1200" dirty="0"/>
              <a:t>축이 되는 발이 흔들리면 </a:t>
            </a:r>
            <a:r>
              <a:rPr lang="ko-KR" altLang="en-US" sz="1200" dirty="0" smtClean="0"/>
              <a:t>볼은 </a:t>
            </a:r>
            <a:r>
              <a:rPr lang="ko-KR" altLang="en-US" sz="1200" dirty="0"/>
              <a:t>생각했던 </a:t>
            </a:r>
            <a:r>
              <a:rPr lang="ko-KR" altLang="en-US" sz="1200" dirty="0" smtClean="0"/>
              <a:t>방향으로</a:t>
            </a:r>
            <a:endParaRPr lang="en-US" altLang="ko-KR" sz="1200" dirty="0" smtClean="0"/>
          </a:p>
          <a:p>
            <a:pPr lvl="1">
              <a:lnSpc>
                <a:spcPct val="200000"/>
              </a:lnSpc>
            </a:pPr>
            <a:r>
              <a:rPr lang="ko-KR" altLang="en-US" sz="1200" dirty="0" smtClean="0"/>
              <a:t>날아가지 </a:t>
            </a:r>
            <a:r>
              <a:rPr lang="ko-KR" altLang="en-US" sz="1200" dirty="0"/>
              <a:t>않는다</a:t>
            </a:r>
            <a:r>
              <a:rPr lang="en-US" altLang="ko-KR" sz="1200" dirty="0"/>
              <a:t>. </a:t>
            </a:r>
            <a:r>
              <a:rPr lang="ko-KR" altLang="en-US" sz="1200" dirty="0"/>
              <a:t>방법은 축이 되는 발에 몸 체중을 </a:t>
            </a:r>
            <a:r>
              <a:rPr lang="ko-KR" altLang="en-US" sz="1200" dirty="0" smtClean="0"/>
              <a:t>실으면</a:t>
            </a:r>
            <a:r>
              <a:rPr lang="en-US" altLang="ko-KR" sz="1200" dirty="0" smtClean="0"/>
              <a:t>,</a:t>
            </a:r>
            <a:r>
              <a:rPr lang="ko-KR" altLang="en-US" sz="1200" dirty="0" smtClean="0"/>
              <a:t> </a:t>
            </a:r>
            <a:r>
              <a:rPr lang="ko-KR" altLang="en-US" sz="1200" dirty="0"/>
              <a:t>차는 쪽의 발은 그만큼 </a:t>
            </a:r>
            <a:r>
              <a:rPr lang="ko-KR" altLang="en-US" sz="1200" dirty="0" smtClean="0"/>
              <a:t>자유로워지고 </a:t>
            </a:r>
            <a:r>
              <a:rPr lang="ko-KR" altLang="en-US" sz="1200" dirty="0"/>
              <a:t>흔들림이 적게 된다</a:t>
            </a:r>
            <a:r>
              <a:rPr lang="en-US" altLang="ko-KR" sz="1200" dirty="0"/>
              <a:t>.</a:t>
            </a:r>
            <a:endParaRPr lang="ko-KR" altLang="en-US" sz="1200" dirty="0"/>
          </a:p>
          <a:p>
            <a:pPr lvl="1" fontAlgn="base">
              <a:lnSpc>
                <a:spcPct val="200000"/>
              </a:lnSpc>
            </a:pPr>
            <a:r>
              <a:rPr lang="ko-KR" altLang="en-US" sz="1200" dirty="0"/>
              <a:t>찰 때 축이 되는 발은 볼의 낙하지점 약간 뒤쪽에 위치한다</a:t>
            </a:r>
            <a:r>
              <a:rPr lang="en-US" altLang="ko-KR" sz="1200" dirty="0"/>
              <a:t>. </a:t>
            </a:r>
            <a:r>
              <a:rPr lang="ko-KR" altLang="en-US" sz="1200" dirty="0"/>
              <a:t>공과 발이 닿는 순간까지 공을 보고 중심을 찬다</a:t>
            </a:r>
            <a:r>
              <a:rPr lang="en-US" altLang="ko-KR" sz="1200" dirty="0"/>
              <a:t>.</a:t>
            </a:r>
            <a:r>
              <a:rPr lang="en-US" altLang="ko-KR" sz="1200" b="1" dirty="0">
                <a:latin typeface="+mn-ea"/>
              </a:rPr>
              <a:t> </a:t>
            </a:r>
            <a:endParaRPr lang="ko-KR" altLang="en-US" sz="120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793562" y="3304504"/>
            <a:ext cx="3047849" cy="228588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961335" y="3307921"/>
            <a:ext cx="3075182" cy="230638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173511" y="3362992"/>
            <a:ext cx="2928325" cy="2196244"/>
          </a:xfrm>
          <a:prstGeom prst="rect">
            <a:avLst/>
          </a:prstGeom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25</a:t>
            </a:fld>
            <a:endParaRPr lang="ko-KR" alt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683568" y="1484784"/>
            <a:ext cx="8229600" cy="1143000"/>
          </a:xfrm>
        </p:spPr>
        <p:txBody>
          <a:bodyPr>
            <a:normAutofit fontScale="90000"/>
          </a:bodyPr>
          <a:lstStyle/>
          <a:p>
            <a:pPr algn="l" fontAlgn="base">
              <a:lnSpc>
                <a:spcPct val="200000"/>
              </a:lnSpc>
            </a:pPr>
            <a:r>
              <a:rPr lang="en-US" altLang="ko-KR" sz="1300" dirty="0" smtClean="0"/>
              <a:t>(1</a:t>
            </a:r>
            <a:r>
              <a:rPr lang="en-US" altLang="ko-KR" sz="1300" dirty="0"/>
              <a:t>) </a:t>
            </a:r>
            <a:r>
              <a:rPr lang="ko-KR" altLang="en-US" sz="1300" dirty="0"/>
              <a:t>공을 잡은 손과 팔은 지면과 평행하게 하고</a:t>
            </a:r>
            <a:r>
              <a:rPr lang="en-US" altLang="ko-KR" sz="1300" dirty="0"/>
              <a:t>, </a:t>
            </a:r>
            <a:r>
              <a:rPr lang="ko-KR" altLang="en-US" sz="1300" dirty="0" smtClean="0"/>
              <a:t>긴장을 푼 자세에서 발은 </a:t>
            </a:r>
            <a:r>
              <a:rPr lang="ko-KR" altLang="en-US" sz="1300" dirty="0"/>
              <a:t>어깨 폭으로 </a:t>
            </a:r>
            <a:r>
              <a:rPr lang="ko-KR" altLang="en-US" sz="1300" dirty="0" smtClean="0"/>
              <a:t>벌린다</a:t>
            </a:r>
            <a:r>
              <a:rPr lang="en-US" altLang="ko-KR" sz="1300" dirty="0" smtClean="0"/>
              <a:t>.</a:t>
            </a:r>
            <a:r>
              <a:rPr lang="en-US" altLang="ko-KR" sz="1300" dirty="0"/>
              <a:t/>
            </a:r>
            <a:br>
              <a:rPr lang="en-US" altLang="ko-KR" sz="1300" dirty="0"/>
            </a:br>
            <a:r>
              <a:rPr lang="en-US" altLang="ko-KR" sz="1300" dirty="0" smtClean="0"/>
              <a:t>(2</a:t>
            </a:r>
            <a:r>
              <a:rPr lang="en-US" altLang="ko-KR" sz="1300" dirty="0"/>
              <a:t>) </a:t>
            </a:r>
            <a:r>
              <a:rPr lang="ko-KR" altLang="en-US" sz="1300" dirty="0"/>
              <a:t>어깨 높이에서 공을 자연스럽게 떨어뜨린다</a:t>
            </a:r>
            <a:r>
              <a:rPr lang="en-US" altLang="ko-KR" sz="1300" dirty="0"/>
              <a:t>.</a:t>
            </a:r>
            <a:r>
              <a:rPr lang="ko-KR" altLang="en-US" sz="1300" dirty="0"/>
              <a:t/>
            </a:r>
            <a:br>
              <a:rPr lang="ko-KR" altLang="en-US" sz="1300" dirty="0"/>
            </a:br>
            <a:r>
              <a:rPr lang="en-US" altLang="ko-KR" sz="1300" dirty="0" smtClean="0"/>
              <a:t>(3</a:t>
            </a:r>
            <a:r>
              <a:rPr lang="en-US" altLang="ko-KR" sz="1300" dirty="0"/>
              <a:t>) </a:t>
            </a:r>
            <a:r>
              <a:rPr lang="ko-KR" altLang="en-US" sz="1300" dirty="0"/>
              <a:t>원 바운드된 공을 상대편으로 라켓으로 쳐서</a:t>
            </a:r>
            <a:r>
              <a:rPr lang="en-US" altLang="ko-KR" sz="1300" dirty="0"/>
              <a:t> </a:t>
            </a:r>
            <a:r>
              <a:rPr lang="ko-KR" altLang="en-US" sz="1300" dirty="0"/>
              <a:t>보낸다</a:t>
            </a:r>
            <a:r>
              <a:rPr lang="en-US" altLang="ko-KR" sz="1300" dirty="0"/>
              <a:t>. </a:t>
            </a:r>
            <a:r>
              <a:rPr lang="ko-KR" altLang="en-US" sz="1300" dirty="0"/>
              <a:t>공을 치고 난 뒤 라켓은 목표지점 방향으로 앞으로 스윙 한다</a:t>
            </a:r>
            <a:r>
              <a:rPr lang="en-US" altLang="ko-KR" sz="1300" dirty="0"/>
              <a:t>.</a:t>
            </a:r>
            <a:r>
              <a:rPr lang="ko-KR" altLang="en-US" sz="1300" dirty="0"/>
              <a:t/>
            </a:r>
            <a:br>
              <a:rPr lang="ko-KR" altLang="en-US" sz="1300" dirty="0"/>
            </a:br>
            <a:endParaRPr lang="ko-KR" altLang="en-US" sz="13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332656"/>
            <a:ext cx="777686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300" dirty="0">
                <a:latin typeface="HY헤드라인M" pitchFamily="18" charset="-127"/>
                <a:ea typeface="HY헤드라인M" pitchFamily="18" charset="-127"/>
              </a:rPr>
              <a:t>8. </a:t>
            </a:r>
            <a:r>
              <a:rPr lang="ko-KR" altLang="en-US" sz="1300" dirty="0" smtClean="0">
                <a:latin typeface="HY헤드라인M" pitchFamily="18" charset="-127"/>
                <a:ea typeface="HY헤드라인M" pitchFamily="18" charset="-127"/>
              </a:rPr>
              <a:t>기본기술</a:t>
            </a:r>
            <a:endParaRPr lang="en-US" altLang="ko-KR" sz="1300" dirty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200" b="1" dirty="0">
                <a:latin typeface="+mn-ea"/>
              </a:rPr>
              <a:t>  1) </a:t>
            </a:r>
            <a:r>
              <a:rPr lang="ko-KR" altLang="en-US" sz="1200" b="1" dirty="0">
                <a:latin typeface="+mn-ea"/>
              </a:rPr>
              <a:t>라켓 서브</a:t>
            </a:r>
            <a:r>
              <a:rPr lang="en-US" altLang="ko-KR" sz="1200" dirty="0"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ko-KR" altLang="en-US" sz="120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200" dirty="0">
                <a:hlinkClick r:id="rId3"/>
              </a:rPr>
              <a:t>동영상</a:t>
            </a:r>
            <a:r>
              <a:rPr lang="ko-KR" altLang="en-US" sz="1200" dirty="0"/>
              <a:t>  </a:t>
            </a:r>
            <a:r>
              <a:rPr lang="en-US" altLang="ko-KR" sz="1200" dirty="0">
                <a:hlinkClick r:id="rId4"/>
              </a:rPr>
              <a:t>https://www.youtube.com/watch?v=b8xQfdwBV_I</a:t>
            </a:r>
            <a:endParaRPr lang="ko-KR" altLang="en-US" sz="1200" dirty="0"/>
          </a:p>
          <a:p>
            <a:pPr>
              <a:lnSpc>
                <a:spcPct val="200000"/>
              </a:lnSpc>
            </a:pPr>
            <a:endParaRPr lang="ko-KR" altLang="en-US" sz="130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4" name="그림 13" descr="라켓서브중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2795063" y="3477745"/>
            <a:ext cx="3270280" cy="2452710"/>
          </a:xfrm>
          <a:prstGeom prst="rect">
            <a:avLst/>
          </a:prstGeom>
        </p:spPr>
      </p:pic>
      <p:pic>
        <p:nvPicPr>
          <p:cNvPr id="15" name="그림 14" descr="라켓서브하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5603375" y="3477745"/>
            <a:ext cx="3270280" cy="2452710"/>
          </a:xfrm>
          <a:prstGeom prst="rect">
            <a:avLst/>
          </a:prstGeom>
        </p:spPr>
      </p:pic>
      <p:pic>
        <p:nvPicPr>
          <p:cNvPr id="17" name="그림 16" descr="라켓서브최종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5400000">
            <a:off x="-6086" y="3470582"/>
            <a:ext cx="3212976" cy="2409732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26</a:t>
            </a:fld>
            <a:endParaRPr lang="ko-KR" altLang="en-US" dirty="0"/>
          </a:p>
        </p:txBody>
      </p:sp>
      <p:pic>
        <p:nvPicPr>
          <p:cNvPr id="3" name="온라인 미디어 2">
            <a:hlinkClick r:id="" action="ppaction://media"/>
            <a:extLst>
              <a:ext uri="{FF2B5EF4-FFF2-40B4-BE49-F238E27FC236}">
                <a16:creationId xmlns:a16="http://schemas.microsoft.com/office/drawing/2014/main" xmlns="" id="{A4BC42FB-B543-4AC2-BCBB-CF66D6052C6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6228184" y="404664"/>
            <a:ext cx="1573665" cy="8851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>
            <a:normAutofit fontScale="90000"/>
          </a:bodyPr>
          <a:lstStyle/>
          <a:p>
            <a:pPr algn="l" fontAlgn="base">
              <a:lnSpc>
                <a:spcPct val="200000"/>
              </a:lnSpc>
            </a:pPr>
            <a:r>
              <a:rPr lang="en-US" altLang="ko-KR" sz="1300" b="1" dirty="0">
                <a:latin typeface="+mn-ea"/>
                <a:ea typeface="+mn-ea"/>
              </a:rPr>
              <a:t>  </a:t>
            </a:r>
            <a:r>
              <a:rPr lang="en-US" altLang="ko-KR" sz="1300" dirty="0" smtClean="0"/>
              <a:t>(1)</a:t>
            </a:r>
            <a:r>
              <a:rPr lang="ko-KR" altLang="en-US" sz="1300" dirty="0" smtClean="0"/>
              <a:t> </a:t>
            </a:r>
            <a:r>
              <a:rPr lang="ko-KR" altLang="en-US" sz="1300" dirty="0"/>
              <a:t>손에서 공을 자연스럽게 떨어뜨린다</a:t>
            </a:r>
            <a:r>
              <a:rPr lang="en-US" altLang="ko-KR" sz="1300" dirty="0"/>
              <a:t>. </a:t>
            </a:r>
            <a:r>
              <a:rPr lang="ko-KR" altLang="en-US" sz="1300" b="1" dirty="0"/>
              <a:t/>
            </a:r>
            <a:br>
              <a:rPr lang="ko-KR" altLang="en-US" sz="1300" b="1" dirty="0"/>
            </a:br>
            <a:r>
              <a:rPr lang="ko-KR" altLang="en-US" sz="1300" b="1" dirty="0"/>
              <a:t>  </a:t>
            </a:r>
            <a:r>
              <a:rPr lang="en-US" altLang="ko-KR" sz="1300" dirty="0" smtClean="0"/>
              <a:t>(2) </a:t>
            </a:r>
            <a:r>
              <a:rPr lang="ko-KR" altLang="en-US" sz="1300" dirty="0" smtClean="0"/>
              <a:t>공을 </a:t>
            </a:r>
            <a:r>
              <a:rPr lang="ko-KR" altLang="en-US" sz="1300" dirty="0" err="1" smtClean="0"/>
              <a:t>노바운드로</a:t>
            </a:r>
            <a:r>
              <a:rPr lang="ko-KR" altLang="en-US" sz="1300" dirty="0" smtClean="0"/>
              <a:t> 발로 차서</a:t>
            </a:r>
            <a:r>
              <a:rPr lang="en-US" altLang="ko-KR" sz="1300" dirty="0" smtClean="0"/>
              <a:t> </a:t>
            </a:r>
            <a:r>
              <a:rPr lang="ko-KR" altLang="en-US" sz="1300" dirty="0" smtClean="0"/>
              <a:t>상대편으로 보낸다</a:t>
            </a:r>
            <a:r>
              <a:rPr lang="en-US" altLang="ko-KR" sz="1300" dirty="0"/>
              <a:t>. </a:t>
            </a:r>
            <a:br>
              <a:rPr lang="en-US" altLang="ko-KR" sz="1300" dirty="0"/>
            </a:br>
            <a:r>
              <a:rPr lang="ko-KR" altLang="en-US" sz="1300" dirty="0"/>
              <a:t>  </a:t>
            </a:r>
            <a:r>
              <a:rPr lang="en-US" altLang="ko-KR" sz="1300" dirty="0" smtClean="0"/>
              <a:t>(3) </a:t>
            </a:r>
            <a:r>
              <a:rPr lang="ko-KR" altLang="en-US" sz="1300" dirty="0"/>
              <a:t>공을 차고 난 뒤 </a:t>
            </a:r>
            <a:r>
              <a:rPr lang="ko-KR" altLang="en-US" sz="1300" dirty="0" smtClean="0"/>
              <a:t>목표지점으로 발을 </a:t>
            </a:r>
            <a:r>
              <a:rPr lang="ko-KR" altLang="en-US" sz="1300" dirty="0"/>
              <a:t>쭉 뻗는다</a:t>
            </a:r>
            <a:r>
              <a:rPr lang="en-US" altLang="ko-KR" sz="1300" dirty="0"/>
              <a:t>.</a:t>
            </a:r>
            <a:r>
              <a:rPr lang="ko-KR" altLang="en-US" sz="1300" dirty="0"/>
              <a:t/>
            </a:r>
            <a:br>
              <a:rPr lang="ko-KR" altLang="en-US" sz="1300" dirty="0"/>
            </a:br>
            <a:r>
              <a:rPr lang="ko-KR" altLang="en-US" sz="1300" dirty="0"/>
              <a:t>      이때 </a:t>
            </a:r>
            <a:r>
              <a:rPr lang="ko-KR" altLang="en-US" sz="1300" dirty="0" err="1"/>
              <a:t>디딤발을</a:t>
            </a:r>
            <a:r>
              <a:rPr lang="ko-KR" altLang="en-US" sz="1300" dirty="0"/>
              <a:t> 축으로 중심을 잡는다</a:t>
            </a:r>
            <a:r>
              <a:rPr lang="en-US" altLang="ko-KR" sz="1300" dirty="0"/>
              <a:t>.</a:t>
            </a:r>
            <a:r>
              <a:rPr lang="ko-KR" altLang="en-US" sz="1300" dirty="0"/>
              <a:t/>
            </a:r>
            <a:br>
              <a:rPr lang="ko-KR" altLang="en-US" sz="1300" dirty="0"/>
            </a:br>
            <a:endParaRPr lang="ko-KR" altLang="en-US" sz="1300" dirty="0"/>
          </a:p>
        </p:txBody>
      </p:sp>
      <p:pic>
        <p:nvPicPr>
          <p:cNvPr id="11" name="내용 개체 틀 10" descr="서브기본자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62499" y="3113965"/>
            <a:ext cx="3240360" cy="2430270"/>
          </a:xfrm>
        </p:spPr>
      </p:pic>
      <p:pic>
        <p:nvPicPr>
          <p:cNvPr id="12" name="그림 11" descr="서브기본자세중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2798803" y="3113965"/>
            <a:ext cx="3240360" cy="2430270"/>
          </a:xfrm>
          <a:prstGeom prst="rect">
            <a:avLst/>
          </a:prstGeom>
        </p:spPr>
      </p:pic>
      <p:pic>
        <p:nvPicPr>
          <p:cNvPr id="13" name="그림 12" descr="서브기본자세킥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5544108" y="3104964"/>
            <a:ext cx="3168352" cy="23762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476672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+mn-ea"/>
              </a:rPr>
              <a:t>2) </a:t>
            </a:r>
            <a:r>
              <a:rPr lang="ko-KR" altLang="en-US" sz="1200" b="1" dirty="0">
                <a:latin typeface="+mn-ea"/>
              </a:rPr>
              <a:t>발 서브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27</a:t>
            </a:fld>
            <a:endParaRPr lang="ko-KR" alt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pPr algn="l" fontAlgn="base">
              <a:lnSpc>
                <a:spcPct val="200000"/>
              </a:lnSpc>
            </a:pPr>
            <a:r>
              <a:rPr lang="ko-KR" altLang="en-US" dirty="0"/>
              <a:t/>
            </a:r>
            <a:br>
              <a:rPr lang="ko-KR" altLang="en-US" dirty="0"/>
            </a:br>
            <a:r>
              <a:rPr lang="en-US" altLang="ko-KR" sz="1300" b="1" dirty="0">
                <a:latin typeface="+mn-ea"/>
                <a:ea typeface="+mn-ea"/>
              </a:rPr>
              <a:t>3) </a:t>
            </a:r>
            <a:r>
              <a:rPr lang="ko-KR" altLang="en-US" sz="1300" b="1" dirty="0">
                <a:latin typeface="+mn-ea"/>
                <a:ea typeface="+mn-ea"/>
              </a:rPr>
              <a:t>리시브</a:t>
            </a:r>
            <a:r>
              <a:rPr lang="ko-KR" altLang="en-US" sz="1300" dirty="0"/>
              <a:t/>
            </a:r>
            <a:br>
              <a:rPr lang="ko-KR" altLang="en-US" sz="1300" dirty="0"/>
            </a:br>
            <a:r>
              <a:rPr lang="ko-KR" altLang="en-US" sz="1300" dirty="0"/>
              <a:t>    </a:t>
            </a:r>
            <a:r>
              <a:rPr lang="en-US" altLang="ko-KR" sz="1300" dirty="0" smtClean="0"/>
              <a:t>(1) </a:t>
            </a:r>
            <a:r>
              <a:rPr lang="ko-KR" altLang="en-US" sz="1300" dirty="0" smtClean="0"/>
              <a:t>몸 중심을 앞에 두고</a:t>
            </a:r>
            <a:r>
              <a:rPr lang="en-US" altLang="ko-KR" sz="1300" dirty="0" smtClean="0"/>
              <a:t>,</a:t>
            </a:r>
            <a:r>
              <a:rPr lang="ko-KR" altLang="en-US" sz="1300" dirty="0" smtClean="0"/>
              <a:t> </a:t>
            </a:r>
            <a:r>
              <a:rPr lang="ko-KR" altLang="en-US" sz="1300" dirty="0"/>
              <a:t>두발을 어깨 폭으로 </a:t>
            </a:r>
            <a:r>
              <a:rPr lang="ko-KR" altLang="en-US" sz="1300" dirty="0" smtClean="0"/>
              <a:t>벌려서 공 받을 준비를 한다</a:t>
            </a:r>
            <a:r>
              <a:rPr lang="en-US" altLang="ko-KR" sz="1300" dirty="0" smtClean="0"/>
              <a:t>.</a:t>
            </a:r>
            <a:r>
              <a:rPr lang="ko-KR" altLang="en-US" sz="1300" dirty="0"/>
              <a:t/>
            </a:r>
            <a:br>
              <a:rPr lang="ko-KR" altLang="en-US" sz="1300" dirty="0"/>
            </a:br>
            <a:r>
              <a:rPr lang="ko-KR" altLang="en-US" sz="1300" dirty="0"/>
              <a:t>    </a:t>
            </a:r>
            <a:r>
              <a:rPr lang="en-US" altLang="ko-KR" sz="1300" dirty="0" smtClean="0"/>
              <a:t>(2)</a:t>
            </a:r>
            <a:r>
              <a:rPr lang="ko-KR" altLang="en-US" sz="1300" dirty="0" smtClean="0"/>
              <a:t> </a:t>
            </a:r>
            <a:r>
              <a:rPr lang="ko-KR" altLang="en-US" sz="1300" dirty="0"/>
              <a:t>공 낙하지점으로 재빨리 이동한다</a:t>
            </a:r>
            <a:r>
              <a:rPr lang="en-US" altLang="ko-KR" sz="1300" dirty="0"/>
              <a:t>. </a:t>
            </a:r>
            <a:r>
              <a:rPr lang="ko-KR" altLang="en-US" sz="1300" dirty="0"/>
              <a:t/>
            </a:r>
            <a:br>
              <a:rPr lang="ko-KR" altLang="en-US" sz="1300" dirty="0"/>
            </a:br>
            <a:r>
              <a:rPr lang="ko-KR" altLang="en-US" sz="1300" dirty="0"/>
              <a:t>    </a:t>
            </a:r>
            <a:r>
              <a:rPr lang="en-US" altLang="ko-KR" sz="1300" dirty="0" smtClean="0"/>
              <a:t>(3) </a:t>
            </a:r>
            <a:r>
              <a:rPr lang="ko-KR" altLang="en-US" sz="1300" dirty="0"/>
              <a:t>몸의 중심에서 공을 라켓으로 리시브 한다</a:t>
            </a:r>
            <a:r>
              <a:rPr lang="en-US" altLang="ko-KR" sz="1300" dirty="0"/>
              <a:t>.</a:t>
            </a:r>
            <a:r>
              <a:rPr lang="ko-KR" altLang="en-US" sz="1300" dirty="0"/>
              <a:t> </a:t>
            </a:r>
            <a:r>
              <a:rPr lang="en-US" altLang="ko-KR" sz="1300" dirty="0" smtClean="0"/>
              <a:t/>
            </a:r>
            <a:br>
              <a:rPr lang="en-US" altLang="ko-KR" sz="1300" dirty="0" smtClean="0"/>
            </a:br>
            <a:r>
              <a:rPr lang="en-US" altLang="ko-KR" sz="1300" dirty="0" smtClean="0"/>
              <a:t>    (4) </a:t>
            </a:r>
            <a:r>
              <a:rPr lang="ko-KR" altLang="en-US" sz="1300" dirty="0" smtClean="0"/>
              <a:t>공을 앞쪽에 적당한 높이</a:t>
            </a:r>
            <a:r>
              <a:rPr lang="en-US" altLang="ko-KR" sz="1300" dirty="0" smtClean="0"/>
              <a:t>, </a:t>
            </a:r>
            <a:r>
              <a:rPr lang="ko-KR" altLang="en-US" sz="1300" dirty="0" smtClean="0"/>
              <a:t>공격하기 좋은 지점으로 떨어 </a:t>
            </a:r>
            <a:r>
              <a:rPr lang="ko-KR" altLang="en-US" sz="1300" dirty="0" err="1" smtClean="0"/>
              <a:t>뜨린다</a:t>
            </a:r>
            <a:r>
              <a:rPr lang="en-US" altLang="ko-KR" sz="1300" dirty="0" smtClean="0"/>
              <a:t>.</a:t>
            </a:r>
            <a:r>
              <a:rPr lang="ko-KR" altLang="en-US" sz="1300" dirty="0"/>
              <a:t/>
            </a:r>
            <a:br>
              <a:rPr lang="ko-KR" altLang="en-US" sz="1300" dirty="0"/>
            </a:br>
            <a:r>
              <a:rPr lang="ko-KR" altLang="en-US" sz="1300" dirty="0"/>
              <a:t>    </a:t>
            </a:r>
            <a:r>
              <a:rPr lang="en-US" altLang="ko-KR" sz="1300" dirty="0" smtClean="0"/>
              <a:t>(5) </a:t>
            </a:r>
            <a:r>
              <a:rPr lang="ko-KR" altLang="en-US" sz="1300" dirty="0"/>
              <a:t>블로킹은 허용되지 않는다</a:t>
            </a:r>
            <a:r>
              <a:rPr lang="en-US" altLang="ko-KR" sz="1300" dirty="0" smtClean="0"/>
              <a:t>. </a:t>
            </a:r>
            <a:r>
              <a:rPr lang="ko-KR" altLang="en-US" sz="1300" dirty="0"/>
              <a:t/>
            </a:r>
            <a:br>
              <a:rPr lang="ko-KR" altLang="en-US" sz="1300" dirty="0"/>
            </a:br>
            <a:endParaRPr lang="ko-KR" altLang="en-US" sz="1300" dirty="0"/>
          </a:p>
        </p:txBody>
      </p:sp>
      <p:pic>
        <p:nvPicPr>
          <p:cNvPr id="8" name="그림 7" descr="리시브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2870811" y="3113965"/>
            <a:ext cx="3240360" cy="2430270"/>
          </a:xfrm>
          <a:prstGeom prst="rect">
            <a:avLst/>
          </a:prstGeom>
        </p:spPr>
      </p:pic>
      <p:pic>
        <p:nvPicPr>
          <p:cNvPr id="9" name="그림 8" descr="리시브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04114" y="3116965"/>
            <a:ext cx="3264363" cy="2448272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28</a:t>
            </a:fld>
            <a:endParaRPr lang="ko-KR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 flipH="1" flipV="1">
            <a:off x="206514" y="3113966"/>
            <a:ext cx="3240362" cy="2430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332656"/>
            <a:ext cx="83529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en-US" altLang="ko-KR" sz="1200" b="1" dirty="0">
                <a:latin typeface="+mn-ea"/>
              </a:rPr>
              <a:t>4)  </a:t>
            </a:r>
            <a:r>
              <a:rPr lang="ko-KR" altLang="en-US" sz="1200" b="1" dirty="0">
                <a:latin typeface="+mn-ea"/>
              </a:rPr>
              <a:t>공격 </a:t>
            </a:r>
          </a:p>
          <a:p>
            <a:pPr lvl="1" fontAlgn="base">
              <a:lnSpc>
                <a:spcPct val="200000"/>
              </a:lnSpc>
            </a:pPr>
            <a:r>
              <a:rPr lang="en-US" altLang="ko-KR" sz="1200" dirty="0" smtClean="0"/>
              <a:t>(1) </a:t>
            </a:r>
            <a:r>
              <a:rPr lang="ko-KR" altLang="en-US" sz="1200" dirty="0"/>
              <a:t>공이 바운드된 후 </a:t>
            </a:r>
            <a:r>
              <a:rPr lang="ko-KR" altLang="en-US" sz="1200" dirty="0" smtClean="0"/>
              <a:t>알맞은 높이일 때 </a:t>
            </a:r>
            <a:r>
              <a:rPr lang="ko-KR" altLang="en-US" sz="1200" dirty="0"/>
              <a:t>킥을 한다</a:t>
            </a:r>
            <a:r>
              <a:rPr lang="en-US" altLang="ko-KR" sz="1200" dirty="0"/>
              <a:t>. </a:t>
            </a:r>
            <a:endParaRPr lang="ko-KR" altLang="en-US" sz="1200" dirty="0"/>
          </a:p>
          <a:p>
            <a:pPr lvl="1" fontAlgn="base">
              <a:lnSpc>
                <a:spcPct val="200000"/>
              </a:lnSpc>
            </a:pPr>
            <a:r>
              <a:rPr lang="en-US" altLang="ko-KR" sz="1200" dirty="0" smtClean="0"/>
              <a:t>(2) </a:t>
            </a:r>
            <a:r>
              <a:rPr lang="ko-KR" altLang="en-US" sz="1200" dirty="0"/>
              <a:t>공의 중심점과 발의 중심점을 맞추어서 </a:t>
            </a:r>
            <a:r>
              <a:rPr lang="ko-KR" altLang="en-US" sz="1200" dirty="0" smtClean="0"/>
              <a:t>상대팀의 </a:t>
            </a:r>
            <a:r>
              <a:rPr lang="ko-KR" altLang="en-US" sz="1200" dirty="0"/>
              <a:t>보내고 싶은 </a:t>
            </a:r>
            <a:r>
              <a:rPr lang="ko-KR" altLang="en-US" sz="1200" dirty="0" smtClean="0"/>
              <a:t>방향으로 </a:t>
            </a:r>
            <a:r>
              <a:rPr lang="ko-KR" altLang="en-US" sz="1200" dirty="0"/>
              <a:t>발을 쭉 뻗는다</a:t>
            </a:r>
            <a:r>
              <a:rPr lang="en-US" altLang="ko-KR" sz="1200" dirty="0"/>
              <a:t>.</a:t>
            </a:r>
            <a:endParaRPr lang="ko-KR" altLang="en-US" sz="1200" dirty="0"/>
          </a:p>
          <a:p>
            <a:pPr lvl="1" fontAlgn="base">
              <a:lnSpc>
                <a:spcPct val="200000"/>
              </a:lnSpc>
            </a:pPr>
            <a:r>
              <a:rPr lang="en-US" altLang="ko-KR" sz="1200" dirty="0" smtClean="0"/>
              <a:t>(3) </a:t>
            </a:r>
            <a:r>
              <a:rPr lang="ko-KR" altLang="en-US" sz="1200" dirty="0"/>
              <a:t>공격 후 재빨리 준비 자세로 돌아간다</a:t>
            </a:r>
            <a:r>
              <a:rPr lang="en-US" altLang="ko-KR" sz="1200" dirty="0"/>
              <a:t>.</a:t>
            </a:r>
            <a:endParaRPr lang="ko-KR" altLang="en-US" sz="1200" dirty="0"/>
          </a:p>
          <a:p>
            <a:pPr fontAlgn="base">
              <a:lnSpc>
                <a:spcPct val="200000"/>
              </a:lnSpc>
            </a:pPr>
            <a:r>
              <a:rPr lang="en-US" altLang="ko-KR" sz="1200" dirty="0" smtClean="0">
                <a:latin typeface="+mn-ea"/>
              </a:rPr>
              <a:t>         (4) </a:t>
            </a:r>
            <a:r>
              <a:rPr lang="ko-KR" altLang="en-US" sz="1200" dirty="0" smtClean="0">
                <a:latin typeface="+mn-ea"/>
              </a:rPr>
              <a:t>공격 자세</a:t>
            </a:r>
          </a:p>
          <a:p>
            <a:pPr lvl="1" algn="dist" fontAlgn="base">
              <a:lnSpc>
                <a:spcPct val="200000"/>
              </a:lnSpc>
            </a:pPr>
            <a:r>
              <a:rPr lang="ko-KR" altLang="en-US" sz="1200" dirty="0" smtClean="0"/>
              <a:t>     이동이 </a:t>
            </a:r>
            <a:r>
              <a:rPr lang="ko-KR" altLang="en-US" sz="1200" dirty="0"/>
              <a:t>쉽도록 어깨 넓이보다 조금 더 발을 벌리고 발 앞꿈치에 힘을 주어 중심을 앞에 둔다</a:t>
            </a:r>
            <a:r>
              <a:rPr lang="en-US" altLang="ko-KR" sz="1200" dirty="0"/>
              <a:t>. </a:t>
            </a:r>
            <a:r>
              <a:rPr lang="ko-KR" altLang="en-US" sz="1200" dirty="0"/>
              <a:t>상체를 조금 </a:t>
            </a:r>
            <a:endParaRPr lang="en-US" altLang="ko-KR" sz="1200" dirty="0" smtClean="0"/>
          </a:p>
          <a:p>
            <a:pPr lvl="1" algn="dist" fontAlgn="base">
              <a:lnSpc>
                <a:spcPct val="200000"/>
              </a:lnSpc>
            </a:pPr>
            <a:r>
              <a:rPr lang="en-US" altLang="ko-KR" sz="1200" dirty="0" smtClean="0"/>
              <a:t>     </a:t>
            </a:r>
            <a:r>
              <a:rPr lang="ko-KR" altLang="en-US" sz="1200" dirty="0" smtClean="0"/>
              <a:t>숙이고 </a:t>
            </a:r>
            <a:r>
              <a:rPr lang="ko-KR" altLang="en-US" sz="1200" dirty="0"/>
              <a:t>무릎을 약간 굽힌 상태에서 전후좌우 빠르게 움직일 준비를 </a:t>
            </a:r>
            <a:r>
              <a:rPr lang="ko-KR" altLang="en-US" sz="1200" dirty="0" smtClean="0"/>
              <a:t>한다</a:t>
            </a:r>
            <a:r>
              <a:rPr lang="en-US" altLang="ko-KR" sz="1200" dirty="0" smtClean="0"/>
              <a:t>. </a:t>
            </a:r>
            <a:r>
              <a:rPr lang="ko-KR" altLang="en-US" sz="1200" dirty="0"/>
              <a:t>시선은 공을 향하고</a:t>
            </a:r>
            <a:r>
              <a:rPr lang="en-US" altLang="ko-KR" sz="1200" dirty="0"/>
              <a:t>, </a:t>
            </a:r>
            <a:r>
              <a:rPr lang="ko-KR" altLang="en-US" sz="1200" dirty="0"/>
              <a:t>공이 떨어지는 </a:t>
            </a:r>
            <a:endParaRPr lang="en-US" altLang="ko-KR" sz="1200" dirty="0" smtClean="0"/>
          </a:p>
          <a:p>
            <a:pPr lvl="1" fontAlgn="base">
              <a:lnSpc>
                <a:spcPct val="200000"/>
              </a:lnSpc>
            </a:pPr>
            <a:r>
              <a:rPr lang="en-US" altLang="ko-KR" sz="1200" dirty="0" smtClean="0"/>
              <a:t>     </a:t>
            </a:r>
            <a:r>
              <a:rPr lang="ko-KR" altLang="en-US" sz="1200" dirty="0" smtClean="0"/>
              <a:t>지점을 </a:t>
            </a:r>
            <a:r>
              <a:rPr lang="ko-KR" altLang="en-US" sz="1200" dirty="0"/>
              <a:t>빨리 파악한 뒤</a:t>
            </a:r>
            <a:r>
              <a:rPr lang="en-US" altLang="ko-KR" sz="1200" dirty="0"/>
              <a:t>, </a:t>
            </a:r>
            <a:r>
              <a:rPr lang="ko-KR" altLang="en-US" sz="1200" dirty="0"/>
              <a:t>그 위치로 몸의 중심을 최대한 가까이 가져간다는 생각으로 움직인다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pic>
        <p:nvPicPr>
          <p:cNvPr id="7" name="그림 6" descr="공중킥최고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2747797" y="3813043"/>
            <a:ext cx="3072341" cy="2304256"/>
          </a:xfrm>
          <a:prstGeom prst="rect">
            <a:avLst/>
          </a:prstGeom>
        </p:spPr>
      </p:pic>
      <p:pic>
        <p:nvPicPr>
          <p:cNvPr id="10" name="그림 9" descr="발안쪽키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409093" y="3816043"/>
            <a:ext cx="3096344" cy="2322258"/>
          </a:xfrm>
          <a:prstGeom prst="rect">
            <a:avLst/>
          </a:prstGeom>
        </p:spPr>
      </p:pic>
      <p:pic>
        <p:nvPicPr>
          <p:cNvPr id="19" name="그림 18" descr="줍비자세자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161510" y="3807042"/>
            <a:ext cx="3024336" cy="2268252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29</a:t>
            </a:fld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996678" y="2996952"/>
            <a:ext cx="68876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ko-KR" altLang="en-US" sz="1200" dirty="0" err="1" smtClean="0">
                <a:latin typeface="+mn-ea"/>
              </a:rPr>
              <a:t>킥테니스는</a:t>
            </a:r>
            <a:r>
              <a:rPr lang="ko-KR" altLang="en-US" sz="1200" dirty="0" smtClean="0">
                <a:latin typeface="+mn-ea"/>
              </a:rPr>
              <a:t> 네트를 사이에 두고 </a:t>
            </a:r>
            <a:r>
              <a:rPr lang="ko-KR" altLang="en-US" sz="1200" dirty="0" err="1" smtClean="0">
                <a:latin typeface="+mn-ea"/>
              </a:rPr>
              <a:t>킥테니스</a:t>
            </a:r>
            <a:r>
              <a:rPr lang="ko-KR" altLang="en-US" sz="1200" dirty="0" smtClean="0">
                <a:latin typeface="+mn-ea"/>
              </a:rPr>
              <a:t> 공을 라켓으로 받고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발을 이용하여 이를 상대팀으로 넘겨 승부를 겨루는 종목으로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공을 발로 차다 “킥</a:t>
            </a:r>
            <a:r>
              <a:rPr lang="en-US" altLang="ko-KR" sz="1200" dirty="0" smtClean="0">
                <a:latin typeface="+mn-ea"/>
              </a:rPr>
              <a:t>(Kick)” </a:t>
            </a:r>
            <a:r>
              <a:rPr lang="ko-KR" altLang="en-US" sz="1200" dirty="0" smtClean="0">
                <a:latin typeface="+mn-ea"/>
              </a:rPr>
              <a:t>과 “테니스</a:t>
            </a:r>
            <a:r>
              <a:rPr lang="en-US" altLang="ko-KR" sz="1200" dirty="0" smtClean="0">
                <a:latin typeface="+mn-ea"/>
              </a:rPr>
              <a:t>(Tennis)”</a:t>
            </a:r>
            <a:r>
              <a:rPr lang="ko-KR" altLang="en-US" sz="1200" dirty="0" smtClean="0">
                <a:latin typeface="+mn-ea"/>
              </a:rPr>
              <a:t>의 합성어로 </a:t>
            </a:r>
            <a:r>
              <a:rPr lang="en-US" altLang="ko-KR" sz="1200" dirty="0" smtClean="0">
                <a:latin typeface="+mn-ea"/>
              </a:rPr>
              <a:t>2014</a:t>
            </a:r>
            <a:r>
              <a:rPr lang="ko-KR" altLang="en-US" sz="1200" dirty="0" smtClean="0">
                <a:latin typeface="+mn-ea"/>
              </a:rPr>
              <a:t>년 </a:t>
            </a:r>
            <a:r>
              <a:rPr lang="en-US" altLang="ko-KR" sz="1200" dirty="0" smtClean="0">
                <a:latin typeface="+mn-ea"/>
              </a:rPr>
              <a:t>7</a:t>
            </a:r>
            <a:r>
              <a:rPr lang="ko-KR" altLang="en-US" sz="1200" dirty="0" smtClean="0">
                <a:latin typeface="+mn-ea"/>
              </a:rPr>
              <a:t>월 </a:t>
            </a:r>
            <a:r>
              <a:rPr lang="en-US" altLang="ko-KR" sz="1200" dirty="0" smtClean="0">
                <a:latin typeface="+mn-ea"/>
              </a:rPr>
              <a:t>25</a:t>
            </a:r>
            <a:r>
              <a:rPr lang="ko-KR" altLang="en-US" sz="1200" dirty="0" smtClean="0">
                <a:latin typeface="+mn-ea"/>
              </a:rPr>
              <a:t>일 경기도 김포에서 </a:t>
            </a:r>
            <a:r>
              <a:rPr lang="en-US" altLang="ko-KR" sz="1200" dirty="0" smtClean="0">
                <a:latin typeface="+mn-ea"/>
              </a:rPr>
              <a:t>(</a:t>
            </a:r>
            <a:r>
              <a:rPr lang="ko-KR" altLang="en-US" sz="1200" dirty="0" smtClean="0">
                <a:latin typeface="+mn-ea"/>
              </a:rPr>
              <a:t>사</a:t>
            </a:r>
            <a:r>
              <a:rPr lang="en-US" altLang="ko-KR" sz="1200" dirty="0" smtClean="0">
                <a:latin typeface="+mn-ea"/>
              </a:rPr>
              <a:t>)</a:t>
            </a:r>
            <a:r>
              <a:rPr lang="ko-KR" altLang="en-US" sz="1200" dirty="0" err="1" smtClean="0">
                <a:latin typeface="+mn-ea"/>
              </a:rPr>
              <a:t>대한킥테니스협회가</a:t>
            </a:r>
            <a:r>
              <a:rPr lang="ko-KR" altLang="en-US" sz="1200" dirty="0" smtClean="0">
                <a:latin typeface="+mn-ea"/>
              </a:rPr>
              <a:t> 설립되었으며</a:t>
            </a:r>
            <a:r>
              <a:rPr lang="en-US" altLang="ko-KR" sz="1200" dirty="0" smtClean="0"/>
              <a:t>,</a:t>
            </a:r>
            <a:r>
              <a:rPr lang="ko-KR" altLang="en-US" sz="1200" dirty="0" smtClean="0"/>
              <a:t> 태권도처럼 올림픽 정식종목 채택을 목표로 하는 대한민국의 </a:t>
            </a:r>
            <a:r>
              <a:rPr lang="ko-KR" altLang="en-US" sz="1200" dirty="0"/>
              <a:t>자랑스러운 스포츠 문화 </a:t>
            </a:r>
            <a:r>
              <a:rPr lang="ko-KR" altLang="en-US" sz="1200" dirty="0" err="1" smtClean="0"/>
              <a:t>콘텐츠이다</a:t>
            </a:r>
            <a:r>
              <a:rPr lang="en-US" altLang="ko-KR" sz="1200" dirty="0" smtClean="0"/>
              <a:t>.</a:t>
            </a:r>
            <a:endParaRPr lang="en-US" altLang="ko-KR" sz="1200" dirty="0">
              <a:latin typeface="+mn-ea"/>
            </a:endParaRPr>
          </a:p>
          <a:p>
            <a:pPr algn="dist" fontAlgn="base">
              <a:lnSpc>
                <a:spcPct val="200000"/>
              </a:lnSpc>
            </a:pPr>
            <a:r>
              <a:rPr lang="ko-KR" altLang="en-US" sz="1200" dirty="0" err="1" smtClean="0">
                <a:latin typeface="+mn-ea"/>
              </a:rPr>
              <a:t>대한킥테니스</a:t>
            </a:r>
            <a:r>
              <a:rPr lang="ko-KR" altLang="en-US" sz="1200" dirty="0" smtClean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협회는 </a:t>
            </a:r>
            <a:r>
              <a:rPr lang="ko-KR" altLang="en-US" sz="1200" dirty="0" smtClean="0">
                <a:latin typeface="+mn-ea"/>
              </a:rPr>
              <a:t>운동의 </a:t>
            </a:r>
            <a:r>
              <a:rPr lang="ko-KR" altLang="en-US" sz="1200" dirty="0">
                <a:latin typeface="+mn-ea"/>
              </a:rPr>
              <a:t>중요성을 알리고 많은 국민이 </a:t>
            </a:r>
            <a:r>
              <a:rPr lang="ko-KR" altLang="en-US" sz="1200" dirty="0" smtClean="0">
                <a:latin typeface="+mn-ea"/>
              </a:rPr>
              <a:t>참여하도록 </a:t>
            </a:r>
            <a:r>
              <a:rPr lang="en-US" altLang="ko-KR" sz="1200" b="1" dirty="0" smtClean="0">
                <a:latin typeface="+mn-ea"/>
              </a:rPr>
              <a:t>“</a:t>
            </a:r>
            <a:r>
              <a:rPr lang="ko-KR" altLang="en-US" sz="1200" b="1" dirty="0">
                <a:latin typeface="+mn-ea"/>
              </a:rPr>
              <a:t>어디서나 쉽게 재미있게 건강하게 운동하자</a:t>
            </a:r>
            <a:r>
              <a:rPr lang="en-US" altLang="ko-KR" sz="1200" b="1" dirty="0">
                <a:latin typeface="+mn-ea"/>
              </a:rPr>
              <a:t>” </a:t>
            </a:r>
            <a:r>
              <a:rPr lang="ko-KR" altLang="en-US" sz="1200" dirty="0" smtClean="0">
                <a:latin typeface="+mn-ea"/>
              </a:rPr>
              <a:t>는</a:t>
            </a:r>
            <a:r>
              <a:rPr lang="ko-KR" altLang="en-US" sz="1200" b="1" dirty="0" smtClean="0">
                <a:latin typeface="+mn-ea"/>
              </a:rPr>
              <a:t> </a:t>
            </a:r>
            <a:r>
              <a:rPr lang="ko-KR" altLang="en-US" sz="1200" dirty="0" smtClean="0">
                <a:latin typeface="+mn-ea"/>
              </a:rPr>
              <a:t>공익 </a:t>
            </a:r>
            <a:r>
              <a:rPr lang="ko-KR" altLang="en-US" sz="1200" dirty="0">
                <a:latin typeface="+mn-ea"/>
              </a:rPr>
              <a:t>캠페인을 </a:t>
            </a:r>
            <a:r>
              <a:rPr lang="en-US" altLang="ko-KR" sz="1200" dirty="0">
                <a:latin typeface="+mn-ea"/>
              </a:rPr>
              <a:t>2014</a:t>
            </a:r>
            <a:r>
              <a:rPr lang="ko-KR" altLang="en-US" sz="1200" dirty="0">
                <a:latin typeface="+mn-ea"/>
              </a:rPr>
              <a:t>년 부터 지속적으로 추진하여 생활체육 활성화와 </a:t>
            </a:r>
            <a:r>
              <a:rPr lang="ko-KR" altLang="en-US" sz="1200" dirty="0" smtClean="0">
                <a:latin typeface="+mn-ea"/>
              </a:rPr>
              <a:t>국민</a:t>
            </a:r>
            <a:endParaRPr lang="en-US" altLang="ko-KR" sz="1200" dirty="0" smtClean="0">
              <a:latin typeface="+mn-ea"/>
            </a:endParaRPr>
          </a:p>
          <a:p>
            <a:pPr fontAlgn="base">
              <a:lnSpc>
                <a:spcPct val="200000"/>
              </a:lnSpc>
            </a:pPr>
            <a:r>
              <a:rPr lang="ko-KR" altLang="en-US" sz="1200" dirty="0" smtClean="0">
                <a:latin typeface="+mn-ea"/>
              </a:rPr>
              <a:t>건강 </a:t>
            </a:r>
            <a:r>
              <a:rPr lang="ko-KR" altLang="en-US" sz="1200" dirty="0">
                <a:latin typeface="+mn-ea"/>
              </a:rPr>
              <a:t>증진 및 스포츠로 행복한 대한민국을 만들기 위해 </a:t>
            </a:r>
            <a:r>
              <a:rPr lang="ko-KR" altLang="en-US" sz="1200" dirty="0" smtClean="0">
                <a:latin typeface="+mn-ea"/>
              </a:rPr>
              <a:t>노력하고 있다</a:t>
            </a:r>
            <a:r>
              <a:rPr lang="en-US" altLang="ko-KR" sz="1200" dirty="0">
                <a:latin typeface="+mn-ea"/>
              </a:rPr>
              <a:t>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7544" y="404663"/>
            <a:ext cx="18722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en-US" altLang="ko-KR" sz="1300" dirty="0">
                <a:latin typeface="HY헤드라인M" pitchFamily="18" charset="-127"/>
                <a:ea typeface="HY헤드라인M" pitchFamily="18" charset="-127"/>
              </a:rPr>
              <a:t>1. </a:t>
            </a:r>
            <a:r>
              <a:rPr lang="ko-KR" altLang="en-US" sz="1300" dirty="0" err="1">
                <a:latin typeface="HY헤드라인M" pitchFamily="18" charset="-127"/>
                <a:ea typeface="HY헤드라인M" pitchFamily="18" charset="-127"/>
              </a:rPr>
              <a:t>킥테니스</a:t>
            </a:r>
            <a:r>
              <a:rPr lang="ko-KR" altLang="en-US" sz="1300" dirty="0">
                <a:latin typeface="HY헤드라인M" pitchFamily="18" charset="-127"/>
                <a:ea typeface="HY헤드라인M" pitchFamily="18" charset="-127"/>
              </a:rPr>
              <a:t> 소개</a:t>
            </a:r>
            <a:endParaRPr lang="en-US" altLang="ko-KR" sz="130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5" name="그림 24" descr="80838564.jpg"/>
          <p:cNvPicPr>
            <a:picLocks noChangeAspect="1"/>
          </p:cNvPicPr>
          <p:nvPr/>
        </p:nvPicPr>
        <p:blipFill>
          <a:blip r:embed="rId2" cstate="print"/>
          <a:srcRect l="25532" r="25532"/>
          <a:stretch>
            <a:fillRect/>
          </a:stretch>
        </p:blipFill>
        <p:spPr>
          <a:xfrm>
            <a:off x="2627784" y="908720"/>
            <a:ext cx="3290519" cy="2088232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490066"/>
          </a:xfrm>
        </p:spPr>
        <p:txBody>
          <a:bodyPr>
            <a:normAutofit fontScale="90000"/>
          </a:bodyPr>
          <a:lstStyle/>
          <a:p>
            <a:pPr algn="l" fontAlgn="base">
              <a:lnSpc>
                <a:spcPct val="150000"/>
              </a:lnSpc>
            </a:pP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sz="1400" dirty="0">
                <a:latin typeface="HY헤드라인M" pitchFamily="18" charset="-127"/>
                <a:ea typeface="HY헤드라인M" pitchFamily="18" charset="-127"/>
              </a:rPr>
              <a:t>9. </a:t>
            </a:r>
            <a:r>
              <a:rPr lang="ko-KR" altLang="en-US" sz="1400" dirty="0" err="1" smtClean="0">
                <a:latin typeface="HY헤드라인M" pitchFamily="18" charset="-127"/>
                <a:ea typeface="HY헤드라인M" pitchFamily="18" charset="-127"/>
              </a:rPr>
              <a:t>킥테니스</a:t>
            </a: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400" dirty="0">
                <a:latin typeface="HY헤드라인M" pitchFamily="18" charset="-127"/>
                <a:ea typeface="HY헤드라인M" pitchFamily="18" charset="-127"/>
              </a:rPr>
              <a:t>3</a:t>
            </a:r>
            <a:r>
              <a:rPr lang="ko-KR" altLang="en-US" sz="1400" dirty="0">
                <a:latin typeface="HY헤드라인M" pitchFamily="18" charset="-127"/>
                <a:ea typeface="HY헤드라인M" pitchFamily="18" charset="-127"/>
              </a:rPr>
              <a:t>단계</a:t>
            </a:r>
            <a:r>
              <a:rPr lang="ko-KR" altLang="en-US" dirty="0"/>
              <a:t/>
            </a:r>
            <a:br>
              <a:rPr lang="ko-KR" altLang="en-US" dirty="0"/>
            </a:b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836712"/>
            <a:ext cx="6445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200" dirty="0"/>
              <a:t>* 각 선수는 자기 운동 능력에 맞는 방법 선택 후 </a:t>
            </a:r>
            <a:r>
              <a:rPr lang="ko-KR" altLang="en-US" sz="1200" dirty="0" smtClean="0"/>
              <a:t>경기시작</a:t>
            </a:r>
            <a:r>
              <a:rPr lang="en-US" altLang="ko-KR" sz="1200" dirty="0" smtClean="0"/>
              <a:t>.</a:t>
            </a:r>
            <a:endParaRPr lang="ko-KR" altLang="en-US" sz="1200" dirty="0"/>
          </a:p>
          <a:p>
            <a:pPr fontAlgn="base">
              <a:lnSpc>
                <a:spcPct val="150000"/>
              </a:lnSpc>
            </a:pPr>
            <a:r>
              <a:rPr lang="ko-KR" altLang="en-US" sz="1200" dirty="0"/>
              <a:t>예</a:t>
            </a:r>
            <a:r>
              <a:rPr lang="en-US" altLang="ko-KR" sz="1200" dirty="0"/>
              <a:t>) </a:t>
            </a:r>
            <a:r>
              <a:rPr lang="ko-KR" altLang="en-US" sz="1200" dirty="0" err="1"/>
              <a:t>킥테니스를</a:t>
            </a:r>
            <a:r>
              <a:rPr lang="ko-KR" altLang="en-US" sz="1200" dirty="0"/>
              <a:t> 잘 하는 사람은 </a:t>
            </a:r>
            <a:r>
              <a:rPr lang="ko-KR" altLang="en-US" sz="1200" dirty="0" smtClean="0"/>
              <a:t>상급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입문자는</a:t>
            </a:r>
            <a:r>
              <a:rPr lang="ko-KR" altLang="en-US" sz="1200" dirty="0" smtClean="0"/>
              <a:t> 초급을 </a:t>
            </a:r>
            <a:r>
              <a:rPr lang="ko-KR" altLang="en-US" sz="1200" dirty="0"/>
              <a:t>각각 선택하여 시합할 수 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35356427"/>
              </p:ext>
            </p:extLst>
          </p:nvPr>
        </p:nvGraphicFramePr>
        <p:xfrm>
          <a:off x="539552" y="1628800"/>
          <a:ext cx="7704857" cy="2044406"/>
        </p:xfrm>
        <a:graphic>
          <a:graphicData uri="http://schemas.openxmlformats.org/drawingml/2006/table">
            <a:tbl>
              <a:tblPr/>
              <a:tblGrid>
                <a:gridCol w="7704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2971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8174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4097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4097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7048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7048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504056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단 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서 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브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리시브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공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격</a:t>
                      </a:r>
                    </a:p>
                  </a:txBody>
                  <a:tcPr marL="64770" marR="64770" marT="17907" marB="17907" anchor="ctr">
                    <a:lnL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터치횟수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비 고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1345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상급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잘 하시는 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노바운드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.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발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원바운드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이내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라켓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발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1345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중급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기준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원바운드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.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라켓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원바운드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이내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라켓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원바운드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이내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발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 </a:t>
                      </a:r>
                      <a:endParaRPr 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1345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초급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처음 단계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원바운드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.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라켓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원바운드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이내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라켓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원바운드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이내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라켓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941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30</a:t>
            </a:fld>
            <a:endParaRPr lang="ko-KR" altLang="en-US" dirty="0"/>
          </a:p>
        </p:txBody>
      </p:sp>
      <p:pic>
        <p:nvPicPr>
          <p:cNvPr id="7" name="온라인 미디어 3">
            <a:hlinkClick r:id="" action="ppaction://media"/>
            <a:extLst>
              <a:ext uri="{FF2B5EF4-FFF2-40B4-BE49-F238E27FC236}">
                <a16:creationId xmlns="" xmlns:a16="http://schemas.microsoft.com/office/drawing/2014/main" id="{0E72743A-97F5-45D4-8C50-30440F0C380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552" y="4077072"/>
            <a:ext cx="3115045" cy="1752092"/>
          </a:xfrm>
          <a:prstGeom prst="rect">
            <a:avLst/>
          </a:prstGeom>
        </p:spPr>
      </p:pic>
      <p:pic>
        <p:nvPicPr>
          <p:cNvPr id="9" name="온라인 미디어 7">
            <a:hlinkClick r:id="" action="ppaction://media"/>
            <a:extLst>
              <a:ext uri="{FF2B5EF4-FFF2-40B4-BE49-F238E27FC236}">
                <a16:creationId xmlns="" xmlns:a16="http://schemas.microsoft.com/office/drawing/2014/main" id="{FE2E94E5-DFBB-4DE9-8A04-36CC1411B339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860032" y="4077072"/>
            <a:ext cx="3199974" cy="1800200"/>
          </a:xfrm>
          <a:prstGeom prst="rect">
            <a:avLst/>
          </a:prstGeom>
        </p:spPr>
      </p:pic>
      <p:sp>
        <p:nvSpPr>
          <p:cNvPr id="10" name="모서리가 둥근 직사각형 9"/>
          <p:cNvSpPr/>
          <p:nvPr/>
        </p:nvSpPr>
        <p:spPr>
          <a:xfrm>
            <a:off x="827584" y="6237312"/>
            <a:ext cx="2616935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ko-KR" altLang="en-US" sz="1200" dirty="0" smtClean="0">
                <a:solidFill>
                  <a:prstClr val="black"/>
                </a:solidFill>
              </a:rPr>
              <a:t>중급 </a:t>
            </a:r>
            <a:r>
              <a:rPr lang="en-US" altLang="ko-KR" sz="1200" dirty="0" smtClean="0">
                <a:solidFill>
                  <a:prstClr val="black"/>
                </a:solidFill>
              </a:rPr>
              <a:t>: </a:t>
            </a:r>
            <a:r>
              <a:rPr lang="ko-KR" altLang="en-US" sz="1200" dirty="0" smtClean="0">
                <a:solidFill>
                  <a:prstClr val="black"/>
                </a:solidFill>
              </a:rPr>
              <a:t>중급 </a:t>
            </a:r>
            <a:r>
              <a:rPr lang="en-US" altLang="ko-KR" sz="1200" dirty="0" smtClean="0">
                <a:solidFill>
                  <a:prstClr val="black"/>
                </a:solidFill>
              </a:rPr>
              <a:t>(</a:t>
            </a:r>
            <a:r>
              <a:rPr lang="ko-KR" altLang="en-US" sz="1200" dirty="0" smtClean="0">
                <a:solidFill>
                  <a:prstClr val="black"/>
                </a:solidFill>
              </a:rPr>
              <a:t>단식</a:t>
            </a:r>
            <a:r>
              <a:rPr lang="en-US" altLang="ko-KR" sz="1200" dirty="0" smtClean="0">
                <a:solidFill>
                  <a:prstClr val="black"/>
                </a:solidFill>
              </a:rPr>
              <a:t>. </a:t>
            </a:r>
            <a:r>
              <a:rPr lang="ko-KR" altLang="en-US" sz="1200" dirty="0" err="1" smtClean="0">
                <a:solidFill>
                  <a:prstClr val="black"/>
                </a:solidFill>
              </a:rPr>
              <a:t>슬로우</a:t>
            </a:r>
            <a:r>
              <a:rPr lang="en-US" altLang="ko-KR" sz="1200" dirty="0" smtClean="0">
                <a:solidFill>
                  <a:prstClr val="black"/>
                </a:solidFill>
              </a:rPr>
              <a:t>)</a:t>
            </a:r>
            <a:endParaRPr lang="ko-KR" altLang="en-US" sz="1200" dirty="0">
              <a:solidFill>
                <a:prstClr val="black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076056" y="6309320"/>
            <a:ext cx="2616935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ko-KR" altLang="en-US" sz="1200" dirty="0" smtClean="0">
                <a:solidFill>
                  <a:prstClr val="black"/>
                </a:solidFill>
              </a:rPr>
              <a:t>상급 </a:t>
            </a:r>
            <a:r>
              <a:rPr lang="en-US" altLang="ko-KR" sz="1200" dirty="0" smtClean="0">
                <a:solidFill>
                  <a:prstClr val="black"/>
                </a:solidFill>
              </a:rPr>
              <a:t>: </a:t>
            </a:r>
            <a:r>
              <a:rPr lang="ko-KR" altLang="en-US" sz="1200" dirty="0" smtClean="0">
                <a:solidFill>
                  <a:prstClr val="black"/>
                </a:solidFill>
              </a:rPr>
              <a:t>초급 </a:t>
            </a:r>
            <a:r>
              <a:rPr lang="en-US" altLang="ko-KR" sz="1200" dirty="0" smtClean="0">
                <a:solidFill>
                  <a:prstClr val="black"/>
                </a:solidFill>
              </a:rPr>
              <a:t>(</a:t>
            </a:r>
            <a:r>
              <a:rPr lang="ko-KR" altLang="en-US" sz="1200" dirty="0" err="1" smtClean="0">
                <a:solidFill>
                  <a:prstClr val="black"/>
                </a:solidFill>
              </a:rPr>
              <a:t>남여단식</a:t>
            </a:r>
            <a:r>
              <a:rPr lang="en-US" altLang="ko-KR" sz="1200" dirty="0" smtClean="0">
                <a:solidFill>
                  <a:prstClr val="black"/>
                </a:solidFill>
              </a:rPr>
              <a:t>)</a:t>
            </a:r>
            <a:endParaRPr lang="ko-KR" altLang="en-US" sz="1200" dirty="0">
              <a:solidFill>
                <a:prstClr val="black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67544" y="5877272"/>
            <a:ext cx="367240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100" dirty="0">
                <a:solidFill>
                  <a:prstClr val="black"/>
                </a:solidFill>
                <a:hlinkClick r:id="rId6"/>
              </a:rPr>
              <a:t>https://www.youtube.com/watch?v=tw1cP7XOQMw</a:t>
            </a:r>
            <a:r>
              <a:rPr lang="en-US" altLang="ko-KR" sz="1100" dirty="0">
                <a:solidFill>
                  <a:prstClr val="black"/>
                </a:solidFill>
              </a:rPr>
              <a:t>  </a:t>
            </a:r>
            <a:endParaRPr lang="ko-KR" altLang="en-US" sz="1100" dirty="0">
              <a:solidFill>
                <a:prstClr val="black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4788024" y="5949280"/>
            <a:ext cx="35283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200" dirty="0">
                <a:solidFill>
                  <a:prstClr val="black"/>
                </a:solidFill>
                <a:hlinkClick r:id="rId7"/>
              </a:rPr>
              <a:t>https://www.youtube.com/watch?v=_i4oUuItcP0</a:t>
            </a:r>
            <a:endParaRPr lang="ko-KR" altLang="en-US" sz="1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 rot="16200000">
            <a:off x="2015716" y="368660"/>
            <a:ext cx="4320480" cy="65527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0242" name="Picture 2" descr="Download free photo of Net,tennis,court,volleyball,play - from ..."/>
          <p:cNvPicPr>
            <a:picLocks noChangeAspect="1" noChangeArrowheads="1"/>
          </p:cNvPicPr>
          <p:nvPr/>
        </p:nvPicPr>
        <p:blipFill>
          <a:blip r:embed="rId2" cstate="print"/>
          <a:srcRect t="16635" b="19200"/>
          <a:stretch>
            <a:fillRect/>
          </a:stretch>
        </p:blipFill>
        <p:spPr bwMode="auto">
          <a:xfrm rot="16200000">
            <a:off x="1727684" y="3465004"/>
            <a:ext cx="4680520" cy="432048"/>
          </a:xfrm>
          <a:prstGeom prst="rect">
            <a:avLst/>
          </a:prstGeom>
          <a:noFill/>
        </p:spPr>
      </p:pic>
      <p:sp>
        <p:nvSpPr>
          <p:cNvPr id="48" name="자유형 47"/>
          <p:cNvSpPr/>
          <p:nvPr/>
        </p:nvSpPr>
        <p:spPr>
          <a:xfrm>
            <a:off x="1547664" y="2852936"/>
            <a:ext cx="4626052" cy="839165"/>
          </a:xfrm>
          <a:custGeom>
            <a:avLst/>
            <a:gdLst>
              <a:gd name="connsiteX0" fmla="*/ 27008 w 4842076"/>
              <a:gd name="connsiteY0" fmla="*/ 71377 h 839165"/>
              <a:gd name="connsiteX1" fmla="*/ 50157 w 4842076"/>
              <a:gd name="connsiteY1" fmla="*/ 789008 h 839165"/>
              <a:gd name="connsiteX2" fmla="*/ 327950 w 4842076"/>
              <a:gd name="connsiteY2" fmla="*/ 372319 h 839165"/>
              <a:gd name="connsiteX3" fmla="*/ 1057155 w 4842076"/>
              <a:gd name="connsiteY3" fmla="*/ 71377 h 839165"/>
              <a:gd name="connsiteX4" fmla="*/ 2179899 w 4842076"/>
              <a:gd name="connsiteY4" fmla="*/ 25078 h 839165"/>
              <a:gd name="connsiteX5" fmla="*/ 3476264 w 4842076"/>
              <a:gd name="connsiteY5" fmla="*/ 221848 h 839165"/>
              <a:gd name="connsiteX6" fmla="*/ 3985550 w 4842076"/>
              <a:gd name="connsiteY6" fmla="*/ 789008 h 839165"/>
              <a:gd name="connsiteX7" fmla="*/ 4332790 w 4842076"/>
              <a:gd name="connsiteY7" fmla="*/ 453342 h 839165"/>
              <a:gd name="connsiteX8" fmla="*/ 4448537 w 4842076"/>
              <a:gd name="connsiteY8" fmla="*/ 59802 h 839165"/>
              <a:gd name="connsiteX9" fmla="*/ 4587433 w 4842076"/>
              <a:gd name="connsiteY9" fmla="*/ 789008 h 839165"/>
              <a:gd name="connsiteX10" fmla="*/ 4842076 w 4842076"/>
              <a:gd name="connsiteY10" fmla="*/ 337595 h 839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42076" h="839165">
                <a:moveTo>
                  <a:pt x="27008" y="71377"/>
                </a:moveTo>
                <a:cubicBezTo>
                  <a:pt x="13504" y="405114"/>
                  <a:pt x="0" y="738851"/>
                  <a:pt x="50157" y="789008"/>
                </a:cubicBezTo>
                <a:cubicBezTo>
                  <a:pt x="100314" y="839165"/>
                  <a:pt x="160117" y="491924"/>
                  <a:pt x="327950" y="372319"/>
                </a:cubicBezTo>
                <a:cubicBezTo>
                  <a:pt x="495783" y="252714"/>
                  <a:pt x="748497" y="129250"/>
                  <a:pt x="1057155" y="71377"/>
                </a:cubicBezTo>
                <a:cubicBezTo>
                  <a:pt x="1365813" y="13504"/>
                  <a:pt x="1776714" y="0"/>
                  <a:pt x="2179899" y="25078"/>
                </a:cubicBezTo>
                <a:cubicBezTo>
                  <a:pt x="2583084" y="50156"/>
                  <a:pt x="3175322" y="94526"/>
                  <a:pt x="3476264" y="221848"/>
                </a:cubicBezTo>
                <a:cubicBezTo>
                  <a:pt x="3777206" y="349170"/>
                  <a:pt x="3842796" y="750426"/>
                  <a:pt x="3985550" y="789008"/>
                </a:cubicBezTo>
                <a:cubicBezTo>
                  <a:pt x="4128304" y="827590"/>
                  <a:pt x="4255626" y="574876"/>
                  <a:pt x="4332790" y="453342"/>
                </a:cubicBezTo>
                <a:cubicBezTo>
                  <a:pt x="4409954" y="331808"/>
                  <a:pt x="4406097" y="3858"/>
                  <a:pt x="4448537" y="59802"/>
                </a:cubicBezTo>
                <a:cubicBezTo>
                  <a:pt x="4490977" y="115746"/>
                  <a:pt x="4521843" y="742709"/>
                  <a:pt x="4587433" y="789008"/>
                </a:cubicBezTo>
                <a:cubicBezTo>
                  <a:pt x="4653023" y="835307"/>
                  <a:pt x="4747549" y="586451"/>
                  <a:pt x="4842076" y="337595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055" name="_x185715896" descr="DRW00003710167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212976"/>
            <a:ext cx="174625" cy="242888"/>
          </a:xfrm>
          <a:prstGeom prst="rect">
            <a:avLst/>
          </a:prstGeom>
          <a:noFill/>
        </p:spPr>
      </p:pic>
      <p:sp>
        <p:nvSpPr>
          <p:cNvPr id="51" name="폭발 1 50"/>
          <p:cNvSpPr/>
          <p:nvPr/>
        </p:nvSpPr>
        <p:spPr>
          <a:xfrm>
            <a:off x="1475656" y="3573016"/>
            <a:ext cx="216024" cy="21602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2" name="폭발 1 51"/>
          <p:cNvSpPr/>
          <p:nvPr/>
        </p:nvSpPr>
        <p:spPr>
          <a:xfrm>
            <a:off x="1763688" y="3140968"/>
            <a:ext cx="216024" cy="21602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3" name="폭발 1 52"/>
          <p:cNvSpPr/>
          <p:nvPr/>
        </p:nvSpPr>
        <p:spPr>
          <a:xfrm>
            <a:off x="5260431" y="3499045"/>
            <a:ext cx="216024" cy="21602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4" name="폭발 1 53"/>
          <p:cNvSpPr/>
          <p:nvPr/>
        </p:nvSpPr>
        <p:spPr>
          <a:xfrm>
            <a:off x="5548463" y="3139005"/>
            <a:ext cx="216024" cy="21602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5" name="폭발 1 54"/>
          <p:cNvSpPr/>
          <p:nvPr/>
        </p:nvSpPr>
        <p:spPr>
          <a:xfrm>
            <a:off x="5836495" y="3499045"/>
            <a:ext cx="216024" cy="21602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6" name="폭발 1 55"/>
          <p:cNvSpPr/>
          <p:nvPr/>
        </p:nvSpPr>
        <p:spPr>
          <a:xfrm>
            <a:off x="6124527" y="3066997"/>
            <a:ext cx="216024" cy="21602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57" name="_x185715896" descr="DRW00003710167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2439" y="3066997"/>
            <a:ext cx="174625" cy="242888"/>
          </a:xfrm>
          <a:prstGeom prst="rect">
            <a:avLst/>
          </a:prstGeom>
          <a:noFill/>
        </p:spPr>
      </p:pic>
      <p:pic>
        <p:nvPicPr>
          <p:cNvPr id="2060" name="Picture 12" descr="SVG &gt; 구두 - 무료 SVG 이미지 및 아이콘. | SVG Sil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372200" y="2996952"/>
            <a:ext cx="432048" cy="288032"/>
          </a:xfrm>
          <a:prstGeom prst="rect">
            <a:avLst/>
          </a:prstGeom>
          <a:noFill/>
        </p:spPr>
      </p:pic>
      <p:sp>
        <p:nvSpPr>
          <p:cNvPr id="62" name="자유형 61"/>
          <p:cNvSpPr/>
          <p:nvPr/>
        </p:nvSpPr>
        <p:spPr>
          <a:xfrm flipH="1">
            <a:off x="5044407" y="2492896"/>
            <a:ext cx="1224136" cy="574101"/>
          </a:xfrm>
          <a:custGeom>
            <a:avLst/>
            <a:gdLst>
              <a:gd name="connsiteX0" fmla="*/ 0 w 1224136"/>
              <a:gd name="connsiteY0" fmla="*/ 288032 h 288032"/>
              <a:gd name="connsiteX1" fmla="*/ 0 w 1224136"/>
              <a:gd name="connsiteY1" fmla="*/ 162018 h 288032"/>
              <a:gd name="connsiteX2" fmla="*/ 36909 w 1224136"/>
              <a:gd name="connsiteY2" fmla="*/ 72913 h 288032"/>
              <a:gd name="connsiteX3" fmla="*/ 126014 w 1224136"/>
              <a:gd name="connsiteY3" fmla="*/ 36004 h 288032"/>
              <a:gd name="connsiteX4" fmla="*/ 1152128 w 1224136"/>
              <a:gd name="connsiteY4" fmla="*/ 36004 h 288032"/>
              <a:gd name="connsiteX5" fmla="*/ 1152128 w 1224136"/>
              <a:gd name="connsiteY5" fmla="*/ 0 h 288032"/>
              <a:gd name="connsiteX6" fmla="*/ 1224136 w 1224136"/>
              <a:gd name="connsiteY6" fmla="*/ 72008 h 288032"/>
              <a:gd name="connsiteX7" fmla="*/ 1152128 w 1224136"/>
              <a:gd name="connsiteY7" fmla="*/ 144016 h 288032"/>
              <a:gd name="connsiteX8" fmla="*/ 1152128 w 1224136"/>
              <a:gd name="connsiteY8" fmla="*/ 108012 h 288032"/>
              <a:gd name="connsiteX9" fmla="*/ 126014 w 1224136"/>
              <a:gd name="connsiteY9" fmla="*/ 108012 h 288032"/>
              <a:gd name="connsiteX10" fmla="*/ 72008 w 1224136"/>
              <a:gd name="connsiteY10" fmla="*/ 162018 h 288032"/>
              <a:gd name="connsiteX11" fmla="*/ 72008 w 1224136"/>
              <a:gd name="connsiteY11" fmla="*/ 288032 h 288032"/>
              <a:gd name="connsiteX12" fmla="*/ 0 w 1224136"/>
              <a:gd name="connsiteY12" fmla="*/ 288032 h 28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24136" h="288032">
                <a:moveTo>
                  <a:pt x="0" y="288032"/>
                </a:moveTo>
                <a:lnTo>
                  <a:pt x="0" y="162018"/>
                </a:lnTo>
                <a:cubicBezTo>
                  <a:pt x="0" y="128597"/>
                  <a:pt x="13277" y="96545"/>
                  <a:pt x="36909" y="72913"/>
                </a:cubicBezTo>
                <a:cubicBezTo>
                  <a:pt x="60541" y="49281"/>
                  <a:pt x="92593" y="36004"/>
                  <a:pt x="126014" y="36004"/>
                </a:cubicBezTo>
                <a:lnTo>
                  <a:pt x="1152128" y="36004"/>
                </a:lnTo>
                <a:lnTo>
                  <a:pt x="1152128" y="0"/>
                </a:lnTo>
                <a:lnTo>
                  <a:pt x="1224136" y="72008"/>
                </a:lnTo>
                <a:lnTo>
                  <a:pt x="1152128" y="144016"/>
                </a:lnTo>
                <a:lnTo>
                  <a:pt x="1152128" y="108012"/>
                </a:lnTo>
                <a:lnTo>
                  <a:pt x="126014" y="108012"/>
                </a:lnTo>
                <a:cubicBezTo>
                  <a:pt x="96187" y="108012"/>
                  <a:pt x="72008" y="132191"/>
                  <a:pt x="72008" y="162018"/>
                </a:cubicBezTo>
                <a:lnTo>
                  <a:pt x="72008" y="288032"/>
                </a:lnTo>
                <a:lnTo>
                  <a:pt x="0" y="288032"/>
                </a:ln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FF0000"/>
              </a:solidFill>
            </a:endParaRPr>
          </a:p>
        </p:txBody>
      </p:sp>
      <p:pic>
        <p:nvPicPr>
          <p:cNvPr id="63" name="내용 개체 틀 46" descr="킥테니스    공  (3).JPG"/>
          <p:cNvPicPr>
            <a:picLocks noChangeAspect="1"/>
          </p:cNvPicPr>
          <p:nvPr/>
        </p:nvPicPr>
        <p:blipFill>
          <a:blip r:embed="rId5" cstate="print"/>
          <a:srcRect l="15943" t="21419" r="14520" b="10827"/>
          <a:stretch>
            <a:fillRect/>
          </a:stretch>
        </p:blipFill>
        <p:spPr>
          <a:xfrm>
            <a:off x="4499992" y="2420888"/>
            <a:ext cx="517320" cy="504056"/>
          </a:xfrm>
          <a:prstGeom prst="rect">
            <a:avLst/>
          </a:prstGeom>
        </p:spPr>
      </p:pic>
      <p:cxnSp>
        <p:nvCxnSpPr>
          <p:cNvPr id="65" name="직선 연결선 64"/>
          <p:cNvCxnSpPr/>
          <p:nvPr/>
        </p:nvCxnSpPr>
        <p:spPr>
          <a:xfrm>
            <a:off x="971600" y="3717032"/>
            <a:ext cx="6048672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AutoShape 2" descr="SVG &gt; 목 좌절 분노 ...에서 - 무료 SVG 이미지 및 아이콘. | SVG Silh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pic>
        <p:nvPicPr>
          <p:cNvPr id="26" name="Picture 2" descr="엄지손가락 긍정적인 치 어 리더 동기 - Pixabay의 무료 이미지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2636912"/>
            <a:ext cx="288032" cy="288032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5940152" y="1052736"/>
            <a:ext cx="1512168" cy="37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100" dirty="0"/>
              <a:t>* 4</a:t>
            </a:r>
            <a:r>
              <a:rPr lang="ko-KR" altLang="en-US" sz="1100" dirty="0"/>
              <a:t>터치 안에 발 공격</a:t>
            </a:r>
          </a:p>
        </p:txBody>
      </p:sp>
      <p:sp>
        <p:nvSpPr>
          <p:cNvPr id="23" name="모서리가 둥근 직사각형 22"/>
          <p:cNvSpPr/>
          <p:nvPr/>
        </p:nvSpPr>
        <p:spPr>
          <a:xfrm>
            <a:off x="6660232" y="3501008"/>
            <a:ext cx="648072" cy="36004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바닥</a:t>
            </a:r>
          </a:p>
        </p:txBody>
      </p:sp>
      <p:sp>
        <p:nvSpPr>
          <p:cNvPr id="24" name="모서리가 둥근 직사각형 23"/>
          <p:cNvSpPr/>
          <p:nvPr/>
        </p:nvSpPr>
        <p:spPr>
          <a:xfrm>
            <a:off x="899592" y="6021288"/>
            <a:ext cx="2808312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서브</a:t>
            </a:r>
          </a:p>
        </p:txBody>
      </p:sp>
      <p:sp>
        <p:nvSpPr>
          <p:cNvPr id="25" name="모서리가 둥근 직사각형 24"/>
          <p:cNvSpPr/>
          <p:nvPr/>
        </p:nvSpPr>
        <p:spPr>
          <a:xfrm>
            <a:off x="4427984" y="6021288"/>
            <a:ext cx="1152128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리시브</a:t>
            </a:r>
            <a:endParaRPr lang="ko-KR" altLang="en-US" sz="1400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2387" y="528435"/>
            <a:ext cx="15481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+mn-ea"/>
              </a:rPr>
              <a:t>1) 3</a:t>
            </a:r>
            <a:r>
              <a:rPr lang="ko-KR" altLang="en-US" sz="1200" b="1" dirty="0">
                <a:latin typeface="+mn-ea"/>
              </a:rPr>
              <a:t>단계 그림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31</a:t>
            </a:fld>
            <a:endParaRPr lang="ko-KR" altLang="en-US" dirty="0"/>
          </a:p>
        </p:txBody>
      </p:sp>
      <p:pic>
        <p:nvPicPr>
          <p:cNvPr id="35" name="_x185715896" descr="DRW00003710167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356992"/>
            <a:ext cx="174625" cy="242888"/>
          </a:xfrm>
          <a:prstGeom prst="rect">
            <a:avLst/>
          </a:prstGeom>
          <a:noFill/>
        </p:spPr>
      </p:pic>
      <p:cxnSp>
        <p:nvCxnSpPr>
          <p:cNvPr id="46" name="꺾인 연결선 45"/>
          <p:cNvCxnSpPr/>
          <p:nvPr/>
        </p:nvCxnSpPr>
        <p:spPr>
          <a:xfrm rot="5400000">
            <a:off x="5076056" y="3429000"/>
            <a:ext cx="1296144" cy="144016"/>
          </a:xfrm>
          <a:prstGeom prst="bentConnector3">
            <a:avLst>
              <a:gd name="adj1" fmla="val 5000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직선 화살표 연결선 65"/>
          <p:cNvCxnSpPr/>
          <p:nvPr/>
        </p:nvCxnSpPr>
        <p:spPr>
          <a:xfrm>
            <a:off x="1691680" y="4077072"/>
            <a:ext cx="3960440" cy="0"/>
          </a:xfrm>
          <a:prstGeom prst="straightConnector1">
            <a:avLst/>
          </a:prstGeom>
          <a:ln w="571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모서리가 둥근 직사각형 71"/>
          <p:cNvSpPr/>
          <p:nvPr/>
        </p:nvSpPr>
        <p:spPr>
          <a:xfrm>
            <a:off x="2123728" y="3861048"/>
            <a:ext cx="30963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err="1" smtClean="0"/>
              <a:t>노바운드</a:t>
            </a:r>
            <a:r>
              <a:rPr lang="ko-KR" altLang="en-US" sz="1100" dirty="0" smtClean="0"/>
              <a:t> 발 </a:t>
            </a:r>
            <a:r>
              <a:rPr lang="en-US" altLang="ko-KR" sz="1100" dirty="0" smtClean="0"/>
              <a:t>: </a:t>
            </a:r>
            <a:r>
              <a:rPr lang="ko-KR" altLang="en-US" sz="1100" b="1" dirty="0" smtClean="0">
                <a:latin typeface="HY각헤드라인M" pitchFamily="18" charset="-127"/>
                <a:ea typeface="HY각헤드라인M" pitchFamily="18" charset="-127"/>
              </a:rPr>
              <a:t>상급 </a:t>
            </a:r>
            <a:r>
              <a:rPr lang="en-US" altLang="ko-KR" sz="1100" dirty="0" smtClean="0"/>
              <a:t>: </a:t>
            </a:r>
            <a:r>
              <a:rPr lang="ko-KR" altLang="en-US" sz="1100" dirty="0" err="1" smtClean="0"/>
              <a:t>원바운드</a:t>
            </a:r>
            <a:r>
              <a:rPr lang="ko-KR" altLang="en-US" sz="1100" dirty="0" smtClean="0"/>
              <a:t> 이내 라켓</a:t>
            </a:r>
            <a:r>
              <a:rPr lang="en-US" altLang="ko-KR" sz="1100" dirty="0" smtClean="0"/>
              <a:t>  :</a:t>
            </a:r>
            <a:r>
              <a:rPr lang="ko-KR" altLang="en-US" sz="1100" dirty="0" smtClean="0"/>
              <a:t>  발</a:t>
            </a:r>
            <a:r>
              <a:rPr lang="en-US" altLang="ko-KR" sz="1100" dirty="0" smtClean="0"/>
              <a:t> </a:t>
            </a:r>
            <a:endParaRPr lang="ko-KR" altLang="en-US" sz="1100" dirty="0"/>
          </a:p>
        </p:txBody>
      </p:sp>
      <p:cxnSp>
        <p:nvCxnSpPr>
          <p:cNvPr id="74" name="직선 연결선 73"/>
          <p:cNvCxnSpPr/>
          <p:nvPr/>
        </p:nvCxnSpPr>
        <p:spPr>
          <a:xfrm>
            <a:off x="1475656" y="2924944"/>
            <a:ext cx="0" cy="2376264"/>
          </a:xfrm>
          <a:prstGeom prst="line">
            <a:avLst/>
          </a:prstGeom>
          <a:ln w="57150" cmpd="tri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직선 연결선 74"/>
          <p:cNvCxnSpPr/>
          <p:nvPr/>
        </p:nvCxnSpPr>
        <p:spPr>
          <a:xfrm>
            <a:off x="6444208" y="2852936"/>
            <a:ext cx="0" cy="2448272"/>
          </a:xfrm>
          <a:prstGeom prst="line">
            <a:avLst/>
          </a:prstGeom>
          <a:ln w="57150" cmpd="tri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직선 화살표 연결선 76"/>
          <p:cNvCxnSpPr/>
          <p:nvPr/>
        </p:nvCxnSpPr>
        <p:spPr>
          <a:xfrm>
            <a:off x="1475656" y="5229200"/>
            <a:ext cx="4968552" cy="0"/>
          </a:xfrm>
          <a:prstGeom prst="straightConnector1">
            <a:avLst/>
          </a:prstGeom>
          <a:ln w="57150" cmpd="tri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모서리가 둥근 직사각형 79"/>
          <p:cNvSpPr/>
          <p:nvPr/>
        </p:nvSpPr>
        <p:spPr>
          <a:xfrm>
            <a:off x="1763688" y="4941168"/>
            <a:ext cx="439248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err="1" smtClean="0"/>
              <a:t>원바운드</a:t>
            </a:r>
            <a:r>
              <a:rPr lang="ko-KR" altLang="en-US" sz="1100" dirty="0" smtClean="0"/>
              <a:t> 라켓 </a:t>
            </a:r>
            <a:r>
              <a:rPr lang="en-US" altLang="ko-KR" sz="1100" dirty="0" smtClean="0"/>
              <a:t>: </a:t>
            </a:r>
            <a:r>
              <a:rPr lang="ko-KR" altLang="en-US" sz="1100" b="1" dirty="0" smtClean="0">
                <a:latin typeface="HY각헤드라인M" pitchFamily="18" charset="-127"/>
                <a:ea typeface="HY각헤드라인M" pitchFamily="18" charset="-127"/>
              </a:rPr>
              <a:t>중급 </a:t>
            </a:r>
            <a:r>
              <a:rPr lang="en-US" altLang="ko-KR" sz="1100" dirty="0" smtClean="0"/>
              <a:t>: </a:t>
            </a:r>
            <a:r>
              <a:rPr lang="ko-KR" altLang="en-US" sz="1100" dirty="0" err="1" smtClean="0"/>
              <a:t>원바운드</a:t>
            </a:r>
            <a:r>
              <a:rPr lang="ko-KR" altLang="en-US" sz="1100" dirty="0" smtClean="0"/>
              <a:t> 이내 라켓</a:t>
            </a:r>
            <a:r>
              <a:rPr lang="en-US" altLang="ko-KR" sz="1100" dirty="0" smtClean="0"/>
              <a:t> :</a:t>
            </a:r>
            <a:r>
              <a:rPr lang="ko-KR" altLang="en-US" sz="1100" dirty="0" smtClean="0"/>
              <a:t> </a:t>
            </a:r>
            <a:r>
              <a:rPr lang="ko-KR" altLang="en-US" sz="1100" dirty="0" err="1" smtClean="0"/>
              <a:t>원바운드</a:t>
            </a:r>
            <a:r>
              <a:rPr lang="ko-KR" altLang="en-US" sz="1100" dirty="0" smtClean="0"/>
              <a:t> 이내 발</a:t>
            </a:r>
            <a:endParaRPr lang="en-US" altLang="ko-KR" sz="1100" dirty="0" smtClean="0"/>
          </a:p>
          <a:p>
            <a:pPr algn="ctr"/>
            <a:endParaRPr lang="en-US" altLang="ko-KR" sz="1100" dirty="0" smtClean="0"/>
          </a:p>
          <a:p>
            <a:pPr algn="ctr"/>
            <a:r>
              <a:rPr lang="ko-KR" altLang="en-US" sz="1100" dirty="0" smtClean="0"/>
              <a:t>  </a:t>
            </a:r>
            <a:r>
              <a:rPr lang="ko-KR" altLang="en-US" sz="1100" dirty="0" err="1" smtClean="0"/>
              <a:t>원바운드</a:t>
            </a:r>
            <a:r>
              <a:rPr lang="ko-KR" altLang="en-US" sz="1100" dirty="0" smtClean="0"/>
              <a:t> 라켓 </a:t>
            </a:r>
            <a:r>
              <a:rPr lang="en-US" altLang="ko-KR" sz="1100" dirty="0" smtClean="0"/>
              <a:t>: </a:t>
            </a:r>
            <a:r>
              <a:rPr lang="ko-KR" altLang="en-US" sz="1100" b="1" dirty="0" smtClean="0">
                <a:latin typeface="HY각헤드라인M" pitchFamily="18" charset="-127"/>
                <a:ea typeface="HY각헤드라인M" pitchFamily="18" charset="-127"/>
              </a:rPr>
              <a:t>초급 </a:t>
            </a:r>
            <a:r>
              <a:rPr lang="en-US" altLang="ko-KR" sz="1100" dirty="0" smtClean="0"/>
              <a:t>: </a:t>
            </a:r>
            <a:r>
              <a:rPr lang="ko-KR" altLang="en-US" sz="1100" dirty="0" err="1" smtClean="0"/>
              <a:t>원바운드</a:t>
            </a:r>
            <a:r>
              <a:rPr lang="ko-KR" altLang="en-US" sz="1100" dirty="0" smtClean="0"/>
              <a:t> 이내 라켓</a:t>
            </a:r>
            <a:r>
              <a:rPr lang="en-US" altLang="ko-KR" sz="1100" dirty="0" smtClean="0"/>
              <a:t> : </a:t>
            </a:r>
            <a:r>
              <a:rPr lang="ko-KR" altLang="en-US" sz="1100" dirty="0" err="1" smtClean="0"/>
              <a:t>원바운드</a:t>
            </a:r>
            <a:r>
              <a:rPr lang="ko-KR" altLang="en-US" sz="1100" dirty="0" smtClean="0"/>
              <a:t> 이내 라켓</a:t>
            </a:r>
            <a:endParaRPr lang="ko-KR" altLang="en-US" sz="1100" dirty="0"/>
          </a:p>
        </p:txBody>
      </p:sp>
      <p:cxnSp>
        <p:nvCxnSpPr>
          <p:cNvPr id="82" name="직선 연결선 81"/>
          <p:cNvCxnSpPr/>
          <p:nvPr/>
        </p:nvCxnSpPr>
        <p:spPr>
          <a:xfrm>
            <a:off x="1691680" y="2996952"/>
            <a:ext cx="0" cy="122413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모서리가 둥근 직사각형 33"/>
          <p:cNvSpPr/>
          <p:nvPr/>
        </p:nvSpPr>
        <p:spPr>
          <a:xfrm>
            <a:off x="5940152" y="6021288"/>
            <a:ext cx="1332656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공격</a:t>
            </a:r>
            <a:endParaRPr lang="ko-KR" altLang="en-US" sz="1400" dirty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/>
          <p:nvPr/>
        </p:nvSpPr>
        <p:spPr>
          <a:xfrm>
            <a:off x="4427984" y="1196752"/>
            <a:ext cx="43924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200" dirty="0">
                <a:solidFill>
                  <a:prstClr val="black"/>
                </a:solidFill>
                <a:hlinkClick r:id="rId6"/>
              </a:rPr>
              <a:t>https://www.youtube.com/watch?v=RW6EkXET-sg&amp;t=36s</a:t>
            </a:r>
            <a:endParaRPr lang="ko-KR" altLang="en-US" sz="1200" dirty="0">
              <a:solidFill>
                <a:prstClr val="black"/>
              </a:solidFill>
            </a:endParaRPr>
          </a:p>
        </p:txBody>
      </p:sp>
      <p:sp>
        <p:nvSpPr>
          <p:cNvPr id="27" name="모서리가 둥근 직사각형 26">
            <a:hlinkClick r:id="rId6"/>
          </p:cNvPr>
          <p:cNvSpPr/>
          <p:nvPr/>
        </p:nvSpPr>
        <p:spPr>
          <a:xfrm>
            <a:off x="4473702" y="844136"/>
            <a:ext cx="1152128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ko-KR" altLang="en-US" sz="1200" dirty="0">
                <a:solidFill>
                  <a:prstClr val="black"/>
                </a:solidFill>
              </a:rPr>
              <a:t>어르신경기</a:t>
            </a:r>
          </a:p>
        </p:txBody>
      </p:sp>
      <p:pic>
        <p:nvPicPr>
          <p:cNvPr id="10" name="온라인 미디어 9">
            <a:hlinkClick r:id="" action="ppaction://media"/>
            <a:extLst>
              <a:ext uri="{FF2B5EF4-FFF2-40B4-BE49-F238E27FC236}">
                <a16:creationId xmlns="" xmlns:a16="http://schemas.microsoft.com/office/drawing/2014/main" id="{768856CA-A7B7-4562-970E-0E6CD2C756A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27984" y="1628800"/>
            <a:ext cx="3454364" cy="1944216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32</a:t>
            </a:fld>
            <a:endParaRPr lang="ko-KR" altLang="en-US" dirty="0"/>
          </a:p>
        </p:txBody>
      </p:sp>
      <p:sp>
        <p:nvSpPr>
          <p:cNvPr id="3" name="직사각형 2">
            <a:hlinkClick r:id="rId8"/>
          </p:cNvPr>
          <p:cNvSpPr/>
          <p:nvPr/>
        </p:nvSpPr>
        <p:spPr>
          <a:xfrm>
            <a:off x="179512" y="422108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200" dirty="0">
                <a:hlinkClick r:id="rId8"/>
              </a:rPr>
              <a:t>https://www.youtube.com/watch?v=MsSeBZiYaoY</a:t>
            </a:r>
            <a:endParaRPr lang="ko-KR" altLang="en-US" sz="1200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79512" y="3861048"/>
            <a:ext cx="2616935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ko-KR" altLang="en-US" sz="1200" dirty="0" err="1">
                <a:solidFill>
                  <a:prstClr val="black"/>
                </a:solidFill>
              </a:rPr>
              <a:t>킥테니스</a:t>
            </a:r>
            <a:r>
              <a:rPr lang="ko-KR" altLang="en-US" sz="1200" dirty="0">
                <a:solidFill>
                  <a:prstClr val="black"/>
                </a:solidFill>
              </a:rPr>
              <a:t> 처음배우는 동영상</a:t>
            </a:r>
            <a:r>
              <a:rPr lang="en-US" altLang="ko-KR" sz="1200" dirty="0">
                <a:solidFill>
                  <a:prstClr val="black"/>
                </a:solidFill>
              </a:rPr>
              <a:t>(</a:t>
            </a:r>
            <a:r>
              <a:rPr lang="ko-KR" altLang="en-US" sz="1200" dirty="0">
                <a:solidFill>
                  <a:prstClr val="black"/>
                </a:solidFill>
              </a:rPr>
              <a:t>실외</a:t>
            </a:r>
            <a:r>
              <a:rPr lang="en-US" altLang="ko-KR" sz="1200" dirty="0">
                <a:solidFill>
                  <a:prstClr val="black"/>
                </a:solidFill>
              </a:rPr>
              <a:t>)</a:t>
            </a:r>
            <a:endParaRPr lang="ko-KR" altLang="en-US" sz="1200" dirty="0">
              <a:solidFill>
                <a:prstClr val="black"/>
              </a:solidFill>
            </a:endParaRPr>
          </a:p>
        </p:txBody>
      </p:sp>
      <p:pic>
        <p:nvPicPr>
          <p:cNvPr id="4" name="온라인 미디어 3">
            <a:hlinkClick r:id="" action="ppaction://media"/>
            <a:extLst>
              <a:ext uri="{FF2B5EF4-FFF2-40B4-BE49-F238E27FC236}">
                <a16:creationId xmlns="" xmlns:a16="http://schemas.microsoft.com/office/drawing/2014/main" id="{4DABC71E-2481-40E0-A72A-4EE4B54C6D22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9" cstate="print"/>
          <a:stretch>
            <a:fillRect/>
          </a:stretch>
        </p:blipFill>
        <p:spPr>
          <a:xfrm>
            <a:off x="323528" y="4509120"/>
            <a:ext cx="3655215" cy="2056059"/>
          </a:xfrm>
          <a:prstGeom prst="rect">
            <a:avLst/>
          </a:prstGeom>
        </p:spPr>
      </p:pic>
      <p:pic>
        <p:nvPicPr>
          <p:cNvPr id="5" name="온라인 미디어 4">
            <a:hlinkClick r:id="" action="ppaction://media"/>
            <a:extLst>
              <a:ext uri="{FF2B5EF4-FFF2-40B4-BE49-F238E27FC236}">
                <a16:creationId xmlns="" xmlns:a16="http://schemas.microsoft.com/office/drawing/2014/main" id="{BC93B919-FEC0-49C4-9090-73C9C8600F2A}"/>
              </a:ext>
            </a:extLst>
          </p:cNvPr>
          <p:cNvPicPr>
            <a:picLocks noRot="1" noChangeAspect="1"/>
          </p:cNvPicPr>
          <p:nvPr>
            <a:videoFile r:link="rId3"/>
          </p:nvPr>
        </p:nvPicPr>
        <p:blipFill>
          <a:blip r:embed="rId10" cstate="print"/>
          <a:stretch>
            <a:fillRect/>
          </a:stretch>
        </p:blipFill>
        <p:spPr>
          <a:xfrm>
            <a:off x="4427984" y="4570419"/>
            <a:ext cx="3655215" cy="2056059"/>
          </a:xfrm>
          <a:prstGeom prst="rect">
            <a:avLst/>
          </a:prstGeom>
        </p:spPr>
      </p:pic>
      <p:sp>
        <p:nvSpPr>
          <p:cNvPr id="6" name="모서리가 둥근 직사각형 10">
            <a:extLst>
              <a:ext uri="{FF2B5EF4-FFF2-40B4-BE49-F238E27FC236}">
                <a16:creationId xmlns="" xmlns:a16="http://schemas.microsoft.com/office/drawing/2014/main" id="{6422709D-A2EE-4A3A-8A2D-BB67564C055B}"/>
              </a:ext>
            </a:extLst>
          </p:cNvPr>
          <p:cNvSpPr/>
          <p:nvPr/>
        </p:nvSpPr>
        <p:spPr>
          <a:xfrm>
            <a:off x="4427984" y="3933714"/>
            <a:ext cx="3655215" cy="27699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altLang="ko-KR" sz="1200" dirty="0" smtClean="0">
                <a:solidFill>
                  <a:prstClr val="black"/>
                </a:solidFill>
              </a:rPr>
              <a:t>(</a:t>
            </a:r>
            <a:r>
              <a:rPr lang="ko-KR" altLang="en-US" sz="1200" dirty="0" smtClean="0">
                <a:solidFill>
                  <a:prstClr val="black"/>
                </a:solidFill>
              </a:rPr>
              <a:t>중급 </a:t>
            </a:r>
            <a:r>
              <a:rPr lang="en-US" altLang="ko-KR" sz="1200" dirty="0" smtClean="0">
                <a:solidFill>
                  <a:prstClr val="black"/>
                </a:solidFill>
              </a:rPr>
              <a:t>: </a:t>
            </a:r>
            <a:r>
              <a:rPr lang="ko-KR" altLang="en-US" sz="1200" dirty="0" smtClean="0">
                <a:solidFill>
                  <a:prstClr val="black"/>
                </a:solidFill>
              </a:rPr>
              <a:t>중급</a:t>
            </a:r>
            <a:r>
              <a:rPr lang="en-US" altLang="ko-KR" sz="1200" dirty="0" smtClean="0">
                <a:solidFill>
                  <a:prstClr val="black"/>
                </a:solidFill>
              </a:rPr>
              <a:t>)    </a:t>
            </a:r>
            <a:r>
              <a:rPr lang="ko-KR" altLang="en-US" sz="1200" dirty="0" err="1" smtClean="0">
                <a:solidFill>
                  <a:prstClr val="black"/>
                </a:solidFill>
              </a:rPr>
              <a:t>유튜브</a:t>
            </a:r>
            <a:r>
              <a:rPr lang="ko-KR" altLang="en-US" sz="1200" dirty="0" smtClean="0">
                <a:solidFill>
                  <a:prstClr val="black"/>
                </a:solidFill>
              </a:rPr>
              <a:t> </a:t>
            </a:r>
            <a:r>
              <a:rPr lang="en-US" altLang="ko-KR" sz="1200" dirty="0" smtClean="0">
                <a:solidFill>
                  <a:prstClr val="black"/>
                </a:solidFill>
              </a:rPr>
              <a:t>2013</a:t>
            </a:r>
            <a:r>
              <a:rPr lang="ko-KR" altLang="en-US" sz="1200" dirty="0" smtClean="0">
                <a:solidFill>
                  <a:prstClr val="black"/>
                </a:solidFill>
              </a:rPr>
              <a:t>년 </a:t>
            </a:r>
            <a:r>
              <a:rPr lang="ko-KR" altLang="en-US" sz="1200" dirty="0">
                <a:solidFill>
                  <a:prstClr val="black"/>
                </a:solidFill>
              </a:rPr>
              <a:t>동영상</a:t>
            </a:r>
            <a:r>
              <a:rPr lang="en-US" altLang="ko-KR" sz="1200" dirty="0">
                <a:solidFill>
                  <a:prstClr val="black"/>
                </a:solidFill>
              </a:rPr>
              <a:t>(</a:t>
            </a:r>
            <a:r>
              <a:rPr lang="ko-KR" altLang="en-US" sz="1200" dirty="0">
                <a:solidFill>
                  <a:prstClr val="black"/>
                </a:solidFill>
              </a:rPr>
              <a:t>실내</a:t>
            </a:r>
            <a:r>
              <a:rPr lang="en-US" altLang="ko-KR" sz="1200" dirty="0" smtClean="0">
                <a:solidFill>
                  <a:prstClr val="black"/>
                </a:solidFill>
              </a:rPr>
              <a:t>)</a:t>
            </a:r>
            <a:endParaRPr lang="ko-KR" altLang="en-US" sz="1200" dirty="0">
              <a:solidFill>
                <a:prstClr val="black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29B9D41A-2499-4D33-AA85-61C145C2CACA}"/>
              </a:ext>
            </a:extLst>
          </p:cNvPr>
          <p:cNvSpPr txBox="1"/>
          <p:nvPr/>
        </p:nvSpPr>
        <p:spPr>
          <a:xfrm>
            <a:off x="4341035" y="4262890"/>
            <a:ext cx="37515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200" dirty="0">
                <a:hlinkClick r:id="rId11"/>
              </a:rPr>
              <a:t>https://www.youtube.com/watch?v=bfwihwj0xAg</a:t>
            </a:r>
            <a:endParaRPr lang="ko-KR" altLang="en-US" sz="1200" dirty="0"/>
          </a:p>
        </p:txBody>
      </p:sp>
      <p:pic>
        <p:nvPicPr>
          <p:cNvPr id="15" name="온라인 미디어 5">
            <a:hlinkClick r:id="" action="ppaction://media"/>
            <a:extLst>
              <a:ext uri="{FF2B5EF4-FFF2-40B4-BE49-F238E27FC236}">
                <a16:creationId xmlns="" xmlns:a16="http://schemas.microsoft.com/office/drawing/2014/main" id="{B109B06E-DC15-4470-872A-DC89E4E1B360}"/>
              </a:ext>
            </a:extLst>
          </p:cNvPr>
          <p:cNvPicPr>
            <a:picLocks noRot="1" noChangeAspect="1"/>
          </p:cNvPicPr>
          <p:nvPr>
            <a:videoFile r:link="rId4"/>
          </p:nvPr>
        </p:nvPicPr>
        <p:blipFill>
          <a:blip r:embed="rId12" cstate="print"/>
          <a:stretch>
            <a:fillRect/>
          </a:stretch>
        </p:blipFill>
        <p:spPr>
          <a:xfrm>
            <a:off x="323528" y="1628800"/>
            <a:ext cx="3583972" cy="2016224"/>
          </a:xfrm>
          <a:prstGeom prst="rect">
            <a:avLst/>
          </a:prstGeom>
        </p:spPr>
      </p:pic>
      <p:sp>
        <p:nvSpPr>
          <p:cNvPr id="18" name="모서리가 둥근 직사각형 17"/>
          <p:cNvSpPr/>
          <p:nvPr/>
        </p:nvSpPr>
        <p:spPr>
          <a:xfrm>
            <a:off x="395536" y="836712"/>
            <a:ext cx="829513" cy="27699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ko-KR" altLang="en-US" sz="1200" dirty="0">
                <a:solidFill>
                  <a:prstClr val="black"/>
                </a:solidFill>
              </a:rPr>
              <a:t>복식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51520" y="1268760"/>
            <a:ext cx="38146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hlinkClick r:id="rId13"/>
              </a:rPr>
              <a:t>https://www.youtube.com/watch?v=NvcH2lcpaCE&amp;t=68s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6723" y="442913"/>
            <a:ext cx="1368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2) </a:t>
            </a:r>
            <a:r>
              <a:rPr lang="ko-KR" altLang="en-US" sz="1200" b="1" dirty="0"/>
              <a:t>동영상</a:t>
            </a:r>
          </a:p>
        </p:txBody>
      </p:sp>
    </p:spTree>
    <p:extLst>
      <p:ext uri="{BB962C8B-B14F-4D97-AF65-F5344CB8AC3E}">
        <p14:creationId xmlns:p14="http://schemas.microsoft.com/office/powerpoint/2010/main" xmlns="" val="3629746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3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1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 vol="80000">
                <p:cTn id="42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xmlns="" id="{484392CC-8076-41CA-BE73-39F14D0DA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33</a:t>
            </a:fld>
            <a:endParaRPr lang="ko-KR" altLang="en-US" dirty="0"/>
          </a:p>
        </p:txBody>
      </p:sp>
      <p:pic>
        <p:nvPicPr>
          <p:cNvPr id="3" name="온라인 미디어 2">
            <a:hlinkClick r:id="" action="ppaction://media"/>
            <a:extLst>
              <a:ext uri="{FF2B5EF4-FFF2-40B4-BE49-F238E27FC236}">
                <a16:creationId xmlns:a16="http://schemas.microsoft.com/office/drawing/2014/main" xmlns="" id="{91D824B4-33D4-4167-99DF-48B14432A1E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286584" y="1162414"/>
            <a:ext cx="2631230" cy="1349960"/>
          </a:xfrm>
          <a:prstGeom prst="rect">
            <a:avLst/>
          </a:prstGeom>
        </p:spPr>
      </p:pic>
      <p:pic>
        <p:nvPicPr>
          <p:cNvPr id="4" name="온라인 미디어 3">
            <a:hlinkClick r:id="" action="ppaction://media"/>
            <a:extLst>
              <a:ext uri="{FF2B5EF4-FFF2-40B4-BE49-F238E27FC236}">
                <a16:creationId xmlns:a16="http://schemas.microsoft.com/office/drawing/2014/main" xmlns="" id="{8BE0D2F6-357F-44D7-A4C5-F59F9A590B83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12" cstate="print"/>
          <a:stretch>
            <a:fillRect/>
          </a:stretch>
        </p:blipFill>
        <p:spPr>
          <a:xfrm>
            <a:off x="3128767" y="1174104"/>
            <a:ext cx="2631230" cy="1349960"/>
          </a:xfrm>
          <a:prstGeom prst="rect">
            <a:avLst/>
          </a:prstGeom>
        </p:spPr>
      </p:pic>
      <p:pic>
        <p:nvPicPr>
          <p:cNvPr id="5" name="온라인 미디어 4">
            <a:hlinkClick r:id="" action="ppaction://media"/>
            <a:extLst>
              <a:ext uri="{FF2B5EF4-FFF2-40B4-BE49-F238E27FC236}">
                <a16:creationId xmlns:a16="http://schemas.microsoft.com/office/drawing/2014/main" xmlns="" id="{86496A7F-B5D9-4C67-B42D-E6B974479212}"/>
              </a:ext>
            </a:extLst>
          </p:cNvPr>
          <p:cNvPicPr>
            <a:picLocks noRot="1" noChangeAspect="1"/>
          </p:cNvPicPr>
          <p:nvPr>
            <a:videoFile r:link="rId3"/>
          </p:nvPr>
        </p:nvPicPr>
        <p:blipFill>
          <a:blip r:embed="rId13" cstate="print"/>
          <a:stretch>
            <a:fillRect/>
          </a:stretch>
        </p:blipFill>
        <p:spPr>
          <a:xfrm>
            <a:off x="6103883" y="1162414"/>
            <a:ext cx="2688299" cy="1349960"/>
          </a:xfrm>
          <a:prstGeom prst="rect">
            <a:avLst/>
          </a:prstGeom>
        </p:spPr>
      </p:pic>
      <p:pic>
        <p:nvPicPr>
          <p:cNvPr id="6" name="온라인 미디어 5">
            <a:hlinkClick r:id="" action="ppaction://media"/>
            <a:extLst>
              <a:ext uri="{FF2B5EF4-FFF2-40B4-BE49-F238E27FC236}">
                <a16:creationId xmlns:a16="http://schemas.microsoft.com/office/drawing/2014/main" xmlns="" id="{C8EDEA60-EC8F-4B53-902F-D94FF1E2F413}"/>
              </a:ext>
            </a:extLst>
          </p:cNvPr>
          <p:cNvPicPr>
            <a:picLocks noRot="1" noChangeAspect="1"/>
          </p:cNvPicPr>
          <p:nvPr>
            <a:videoFile r:link="rId4"/>
          </p:nvPr>
        </p:nvPicPr>
        <p:blipFill>
          <a:blip r:embed="rId14" cstate="print"/>
          <a:stretch>
            <a:fillRect/>
          </a:stretch>
        </p:blipFill>
        <p:spPr>
          <a:xfrm>
            <a:off x="195826" y="2924944"/>
            <a:ext cx="2723964" cy="1532230"/>
          </a:xfrm>
          <a:prstGeom prst="rect">
            <a:avLst/>
          </a:prstGeom>
        </p:spPr>
      </p:pic>
      <p:pic>
        <p:nvPicPr>
          <p:cNvPr id="7" name="온라인 미디어 6">
            <a:hlinkClick r:id="" action="ppaction://media"/>
            <a:extLst>
              <a:ext uri="{FF2B5EF4-FFF2-40B4-BE49-F238E27FC236}">
                <a16:creationId xmlns:a16="http://schemas.microsoft.com/office/drawing/2014/main" xmlns="" id="{11BA77CD-3F40-4FF8-AC62-742BDFD01204}"/>
              </a:ext>
            </a:extLst>
          </p:cNvPr>
          <p:cNvPicPr>
            <a:picLocks noRot="1" noChangeAspect="1"/>
          </p:cNvPicPr>
          <p:nvPr>
            <a:videoFile r:link="rId5"/>
          </p:nvPr>
        </p:nvPicPr>
        <p:blipFill>
          <a:blip r:embed="rId15" cstate="print"/>
          <a:stretch>
            <a:fillRect/>
          </a:stretch>
        </p:blipFill>
        <p:spPr>
          <a:xfrm>
            <a:off x="3128056" y="2928105"/>
            <a:ext cx="2631941" cy="1480467"/>
          </a:xfrm>
          <a:prstGeom prst="rect">
            <a:avLst/>
          </a:prstGeom>
        </p:spPr>
      </p:pic>
      <p:pic>
        <p:nvPicPr>
          <p:cNvPr id="8" name="온라인 미디어 7">
            <a:hlinkClick r:id="" action="ppaction://media"/>
            <a:extLst>
              <a:ext uri="{FF2B5EF4-FFF2-40B4-BE49-F238E27FC236}">
                <a16:creationId xmlns:a16="http://schemas.microsoft.com/office/drawing/2014/main" xmlns="" id="{6B12667A-89BF-47C1-9310-A834FF9A6390}"/>
              </a:ext>
            </a:extLst>
          </p:cNvPr>
          <p:cNvPicPr>
            <a:picLocks noRot="1" noChangeAspect="1"/>
          </p:cNvPicPr>
          <p:nvPr>
            <a:videoFile r:link="rId6"/>
          </p:nvPr>
        </p:nvPicPr>
        <p:blipFill>
          <a:blip r:embed="rId16" cstate="print"/>
          <a:stretch>
            <a:fillRect/>
          </a:stretch>
        </p:blipFill>
        <p:spPr>
          <a:xfrm>
            <a:off x="6103883" y="2950825"/>
            <a:ext cx="2631941" cy="1480467"/>
          </a:xfrm>
          <a:prstGeom prst="rect">
            <a:avLst/>
          </a:prstGeom>
        </p:spPr>
      </p:pic>
      <p:pic>
        <p:nvPicPr>
          <p:cNvPr id="9" name="온라인 미디어 8">
            <a:hlinkClick r:id="" action="ppaction://media"/>
            <a:extLst>
              <a:ext uri="{FF2B5EF4-FFF2-40B4-BE49-F238E27FC236}">
                <a16:creationId xmlns:a16="http://schemas.microsoft.com/office/drawing/2014/main" xmlns="" id="{86F7256F-46A4-4E9D-BA80-5921754B1095}"/>
              </a:ext>
            </a:extLst>
          </p:cNvPr>
          <p:cNvPicPr>
            <a:picLocks noRot="1" noChangeAspect="1"/>
          </p:cNvPicPr>
          <p:nvPr>
            <a:videoFile r:link="rId7"/>
          </p:nvPr>
        </p:nvPicPr>
        <p:blipFill>
          <a:blip r:embed="rId17" cstate="print"/>
          <a:stretch>
            <a:fillRect/>
          </a:stretch>
        </p:blipFill>
        <p:spPr>
          <a:xfrm>
            <a:off x="200341" y="4899676"/>
            <a:ext cx="2758929" cy="1551898"/>
          </a:xfrm>
          <a:prstGeom prst="rect">
            <a:avLst/>
          </a:prstGeom>
        </p:spPr>
      </p:pic>
      <p:pic>
        <p:nvPicPr>
          <p:cNvPr id="10" name="온라인 미디어 9">
            <a:hlinkClick r:id="" action="ppaction://media"/>
            <a:extLst>
              <a:ext uri="{FF2B5EF4-FFF2-40B4-BE49-F238E27FC236}">
                <a16:creationId xmlns:a16="http://schemas.microsoft.com/office/drawing/2014/main" xmlns="" id="{47CFC712-19D4-4BB4-91F9-7D55D56244AF}"/>
              </a:ext>
            </a:extLst>
          </p:cNvPr>
          <p:cNvPicPr>
            <a:picLocks noRot="1" noChangeAspect="1"/>
          </p:cNvPicPr>
          <p:nvPr>
            <a:videoFile r:link="rId8"/>
          </p:nvPr>
        </p:nvPicPr>
        <p:blipFill>
          <a:blip r:embed="rId18" cstate="print"/>
          <a:stretch>
            <a:fillRect/>
          </a:stretch>
        </p:blipFill>
        <p:spPr>
          <a:xfrm>
            <a:off x="3128767" y="4863807"/>
            <a:ext cx="2631230" cy="1623637"/>
          </a:xfrm>
          <a:prstGeom prst="rect">
            <a:avLst/>
          </a:prstGeom>
        </p:spPr>
      </p:pic>
      <p:pic>
        <p:nvPicPr>
          <p:cNvPr id="11" name="온라인 미디어 10">
            <a:hlinkClick r:id="" action="ppaction://media"/>
            <a:extLst>
              <a:ext uri="{FF2B5EF4-FFF2-40B4-BE49-F238E27FC236}">
                <a16:creationId xmlns:a16="http://schemas.microsoft.com/office/drawing/2014/main" xmlns="" id="{CBF02AB2-61AB-4811-AAAC-17C3BBA1EC07}"/>
              </a:ext>
            </a:extLst>
          </p:cNvPr>
          <p:cNvPicPr>
            <a:picLocks noRot="1" noChangeAspect="1"/>
          </p:cNvPicPr>
          <p:nvPr>
            <a:videoFile r:link="rId9"/>
          </p:nvPr>
        </p:nvPicPr>
        <p:blipFill>
          <a:blip r:embed="rId19" cstate="print"/>
          <a:stretch>
            <a:fillRect/>
          </a:stretch>
        </p:blipFill>
        <p:spPr>
          <a:xfrm>
            <a:off x="6103883" y="4863807"/>
            <a:ext cx="2688299" cy="1512168"/>
          </a:xfrm>
          <a:prstGeom prst="rect">
            <a:avLst/>
          </a:prstGeom>
        </p:spPr>
      </p:pic>
      <p:sp>
        <p:nvSpPr>
          <p:cNvPr id="13" name="TextBox 12">
            <a:hlinkClick r:id="rId20"/>
            <a:extLst>
              <a:ext uri="{FF2B5EF4-FFF2-40B4-BE49-F238E27FC236}">
                <a16:creationId xmlns:a16="http://schemas.microsoft.com/office/drawing/2014/main" xmlns="" id="{09D22F67-4C28-40BB-814E-E28C163D2252}"/>
              </a:ext>
            </a:extLst>
          </p:cNvPr>
          <p:cNvSpPr txBox="1"/>
          <p:nvPr/>
        </p:nvSpPr>
        <p:spPr>
          <a:xfrm>
            <a:off x="191993" y="832193"/>
            <a:ext cx="203011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20"/>
              </a:rPr>
              <a:t>https://youtu.be/DWifJls_O3k</a:t>
            </a:r>
            <a:endParaRPr lang="ko-KR" altLang="en-US" sz="1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4CFB67A-834B-4C33-A2F8-98B3289951E5}"/>
              </a:ext>
            </a:extLst>
          </p:cNvPr>
          <p:cNvSpPr txBox="1"/>
          <p:nvPr/>
        </p:nvSpPr>
        <p:spPr>
          <a:xfrm>
            <a:off x="3037271" y="804458"/>
            <a:ext cx="239992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21"/>
              </a:rPr>
              <a:t>https://youtu.be/E5uU2EXxr2E</a:t>
            </a:r>
            <a:endParaRPr lang="ko-KR" altLang="en-US" sz="1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935B01B-461C-40C3-9255-858726F9854D}"/>
              </a:ext>
            </a:extLst>
          </p:cNvPr>
          <p:cNvSpPr txBox="1"/>
          <p:nvPr/>
        </p:nvSpPr>
        <p:spPr>
          <a:xfrm>
            <a:off x="5998501" y="757618"/>
            <a:ext cx="239992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22"/>
              </a:rPr>
              <a:t>https://youtu.be/3FsD0TWnQ1Q</a:t>
            </a:r>
            <a:endParaRPr lang="ko-KR" altLang="en-US" sz="1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2B9A870-E334-4597-9372-8C80F7EA6B07}"/>
              </a:ext>
            </a:extLst>
          </p:cNvPr>
          <p:cNvSpPr txBox="1"/>
          <p:nvPr/>
        </p:nvSpPr>
        <p:spPr>
          <a:xfrm>
            <a:off x="436723" y="442913"/>
            <a:ext cx="1368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2-1) </a:t>
            </a:r>
            <a:r>
              <a:rPr kumimoji="0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동영상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4D54F2FB-4872-4297-9241-9EC45B4B8661}"/>
              </a:ext>
            </a:extLst>
          </p:cNvPr>
          <p:cNvSpPr txBox="1"/>
          <p:nvPr/>
        </p:nvSpPr>
        <p:spPr>
          <a:xfrm>
            <a:off x="191993" y="2566442"/>
            <a:ext cx="214775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23"/>
              </a:rPr>
              <a:t>https://youtu.be/cfg31P4ZvGI</a:t>
            </a:r>
            <a:endParaRPr lang="ko-KR" altLang="en-US" sz="1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2A108710-30F7-403F-A585-944C91C5D13B}"/>
              </a:ext>
            </a:extLst>
          </p:cNvPr>
          <p:cNvSpPr txBox="1"/>
          <p:nvPr/>
        </p:nvSpPr>
        <p:spPr>
          <a:xfrm>
            <a:off x="3037271" y="2628571"/>
            <a:ext cx="214775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24"/>
              </a:rPr>
              <a:t>https://youtu.be/V_yY3Q3DUwA</a:t>
            </a:r>
            <a:endParaRPr lang="ko-KR" altLang="en-US" sz="1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A0B60B0-C360-4A39-BD51-E5457F00CF2C}"/>
              </a:ext>
            </a:extLst>
          </p:cNvPr>
          <p:cNvSpPr txBox="1"/>
          <p:nvPr/>
        </p:nvSpPr>
        <p:spPr>
          <a:xfrm>
            <a:off x="5998501" y="2634537"/>
            <a:ext cx="239992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25"/>
              </a:rPr>
              <a:t>https://youtu.be/JdTq7djd2eQ</a:t>
            </a:r>
            <a:endParaRPr lang="ko-KR" altLang="en-US" sz="1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0B5BE44B-E55C-44A6-8CEA-EBE48D3102EA}"/>
              </a:ext>
            </a:extLst>
          </p:cNvPr>
          <p:cNvSpPr txBox="1"/>
          <p:nvPr/>
        </p:nvSpPr>
        <p:spPr>
          <a:xfrm>
            <a:off x="143006" y="4600248"/>
            <a:ext cx="247222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26"/>
              </a:rPr>
              <a:t>https://youtu.be/aeC0JihTsOE</a:t>
            </a:r>
            <a:endParaRPr lang="ko-KR" altLang="en-US" sz="10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382F8FA6-5405-4A56-B91D-1E2A399116A8}"/>
              </a:ext>
            </a:extLst>
          </p:cNvPr>
          <p:cNvSpPr txBox="1"/>
          <p:nvPr/>
        </p:nvSpPr>
        <p:spPr>
          <a:xfrm>
            <a:off x="3082079" y="4600248"/>
            <a:ext cx="214775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27"/>
              </a:rPr>
              <a:t>https://youtu.be/kZVxB_aJfJE</a:t>
            </a:r>
            <a:endParaRPr lang="ko-KR" altLang="en-US" sz="1000" dirty="0"/>
          </a:p>
        </p:txBody>
      </p:sp>
      <p:sp>
        <p:nvSpPr>
          <p:cNvPr id="31" name="TextBox 30">
            <a:hlinkClick r:id="rId28"/>
            <a:extLst>
              <a:ext uri="{FF2B5EF4-FFF2-40B4-BE49-F238E27FC236}">
                <a16:creationId xmlns:a16="http://schemas.microsoft.com/office/drawing/2014/main" xmlns="" id="{74BE4AB3-FD7C-4762-9E3E-C64207BF0CB4}"/>
              </a:ext>
            </a:extLst>
          </p:cNvPr>
          <p:cNvSpPr txBox="1"/>
          <p:nvPr/>
        </p:nvSpPr>
        <p:spPr>
          <a:xfrm>
            <a:off x="6103883" y="4600248"/>
            <a:ext cx="247222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28"/>
              </a:rPr>
              <a:t>https://youtu.be/yylCAcF1n7k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81899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9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45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5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5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6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8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69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4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5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80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81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8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8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xmlns="" id="{933401AF-E0D5-4E2F-A328-F87C21525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34</a:t>
            </a:fld>
            <a:endParaRPr lang="ko-KR" altLang="en-US" dirty="0"/>
          </a:p>
        </p:txBody>
      </p:sp>
      <p:pic>
        <p:nvPicPr>
          <p:cNvPr id="3" name="온라인 미디어 2">
            <a:hlinkClick r:id="" action="ppaction://media"/>
            <a:extLst>
              <a:ext uri="{FF2B5EF4-FFF2-40B4-BE49-F238E27FC236}">
                <a16:creationId xmlns:a16="http://schemas.microsoft.com/office/drawing/2014/main" xmlns="" id="{231C66E5-90B8-43F0-9008-44E1A67C057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506108" y="1277128"/>
            <a:ext cx="2356261" cy="1511978"/>
          </a:xfrm>
          <a:prstGeom prst="rect">
            <a:avLst/>
          </a:prstGeom>
        </p:spPr>
      </p:pic>
      <p:pic>
        <p:nvPicPr>
          <p:cNvPr id="4" name="온라인 미디어 3">
            <a:hlinkClick r:id="" action="ppaction://media"/>
            <a:extLst>
              <a:ext uri="{FF2B5EF4-FFF2-40B4-BE49-F238E27FC236}">
                <a16:creationId xmlns:a16="http://schemas.microsoft.com/office/drawing/2014/main" xmlns="" id="{60473A19-E6B2-4CCA-9877-0BF68E428560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12" cstate="print"/>
          <a:stretch>
            <a:fillRect/>
          </a:stretch>
        </p:blipFill>
        <p:spPr>
          <a:xfrm>
            <a:off x="3098890" y="1270111"/>
            <a:ext cx="2687961" cy="1511978"/>
          </a:xfrm>
          <a:prstGeom prst="rect">
            <a:avLst/>
          </a:prstGeom>
        </p:spPr>
      </p:pic>
      <p:pic>
        <p:nvPicPr>
          <p:cNvPr id="5" name="온라인 미디어 4">
            <a:hlinkClick r:id="" action="ppaction://media"/>
            <a:extLst>
              <a:ext uri="{FF2B5EF4-FFF2-40B4-BE49-F238E27FC236}">
                <a16:creationId xmlns:a16="http://schemas.microsoft.com/office/drawing/2014/main" xmlns="" id="{DE96F670-86FC-44DC-B21C-B724110C20A3}"/>
              </a:ext>
            </a:extLst>
          </p:cNvPr>
          <p:cNvPicPr>
            <a:picLocks noRot="1" noChangeAspect="1"/>
          </p:cNvPicPr>
          <p:nvPr>
            <a:videoFile r:link="rId3"/>
          </p:nvPr>
        </p:nvPicPr>
        <p:blipFill>
          <a:blip r:embed="rId13" cstate="print"/>
          <a:stretch>
            <a:fillRect/>
          </a:stretch>
        </p:blipFill>
        <p:spPr>
          <a:xfrm>
            <a:off x="6061735" y="1252986"/>
            <a:ext cx="2687961" cy="1511978"/>
          </a:xfrm>
          <a:prstGeom prst="rect">
            <a:avLst/>
          </a:prstGeom>
        </p:spPr>
      </p:pic>
      <p:pic>
        <p:nvPicPr>
          <p:cNvPr id="6" name="온라인 미디어 5">
            <a:hlinkClick r:id="" action="ppaction://media"/>
            <a:extLst>
              <a:ext uri="{FF2B5EF4-FFF2-40B4-BE49-F238E27FC236}">
                <a16:creationId xmlns:a16="http://schemas.microsoft.com/office/drawing/2014/main" xmlns="" id="{B874486F-FAF6-4687-BBD7-C12BF19EEED3}"/>
              </a:ext>
            </a:extLst>
          </p:cNvPr>
          <p:cNvPicPr>
            <a:picLocks noRot="1" noChangeAspect="1"/>
          </p:cNvPicPr>
          <p:nvPr>
            <a:videoFile r:link="rId4"/>
          </p:nvPr>
        </p:nvPicPr>
        <p:blipFill>
          <a:blip r:embed="rId14" cstate="print"/>
          <a:stretch>
            <a:fillRect/>
          </a:stretch>
        </p:blipFill>
        <p:spPr>
          <a:xfrm>
            <a:off x="492543" y="3276699"/>
            <a:ext cx="2356261" cy="1325397"/>
          </a:xfrm>
          <a:prstGeom prst="rect">
            <a:avLst/>
          </a:prstGeom>
        </p:spPr>
      </p:pic>
      <p:pic>
        <p:nvPicPr>
          <p:cNvPr id="7" name="온라인 미디어 6">
            <a:hlinkClick r:id="" action="ppaction://media"/>
            <a:extLst>
              <a:ext uri="{FF2B5EF4-FFF2-40B4-BE49-F238E27FC236}">
                <a16:creationId xmlns:a16="http://schemas.microsoft.com/office/drawing/2014/main" xmlns="" id="{29E18233-4CE2-4F13-B163-3B6E1DDE1B32}"/>
              </a:ext>
            </a:extLst>
          </p:cNvPr>
          <p:cNvPicPr>
            <a:picLocks noRot="1" noChangeAspect="1"/>
          </p:cNvPicPr>
          <p:nvPr>
            <a:videoFile r:link="rId5"/>
          </p:nvPr>
        </p:nvPicPr>
        <p:blipFill>
          <a:blip r:embed="rId15" cstate="print"/>
          <a:stretch>
            <a:fillRect/>
          </a:stretch>
        </p:blipFill>
        <p:spPr>
          <a:xfrm>
            <a:off x="3122728" y="3276698"/>
            <a:ext cx="2664123" cy="1325397"/>
          </a:xfrm>
          <a:prstGeom prst="rect">
            <a:avLst/>
          </a:prstGeom>
        </p:spPr>
      </p:pic>
      <p:pic>
        <p:nvPicPr>
          <p:cNvPr id="8" name="온라인 미디어 7">
            <a:hlinkClick r:id="" action="ppaction://media"/>
            <a:extLst>
              <a:ext uri="{FF2B5EF4-FFF2-40B4-BE49-F238E27FC236}">
                <a16:creationId xmlns:a16="http://schemas.microsoft.com/office/drawing/2014/main" xmlns="" id="{70326919-C50D-46BA-88C7-6F0330E1D672}"/>
              </a:ext>
            </a:extLst>
          </p:cNvPr>
          <p:cNvPicPr>
            <a:picLocks noRot="1" noChangeAspect="1"/>
          </p:cNvPicPr>
          <p:nvPr>
            <a:videoFile r:link="rId6"/>
          </p:nvPr>
        </p:nvPicPr>
        <p:blipFill>
          <a:blip r:embed="rId16" cstate="print"/>
          <a:stretch>
            <a:fillRect/>
          </a:stretch>
        </p:blipFill>
        <p:spPr>
          <a:xfrm>
            <a:off x="6085573" y="3287601"/>
            <a:ext cx="2683827" cy="1325397"/>
          </a:xfrm>
          <a:prstGeom prst="rect">
            <a:avLst/>
          </a:prstGeom>
        </p:spPr>
      </p:pic>
      <p:pic>
        <p:nvPicPr>
          <p:cNvPr id="9" name="온라인 미디어 8">
            <a:hlinkClick r:id="" action="ppaction://media"/>
            <a:extLst>
              <a:ext uri="{FF2B5EF4-FFF2-40B4-BE49-F238E27FC236}">
                <a16:creationId xmlns:a16="http://schemas.microsoft.com/office/drawing/2014/main" xmlns="" id="{253AB21A-6F5C-4A8E-BA15-DEBEBBE38A2E}"/>
              </a:ext>
            </a:extLst>
          </p:cNvPr>
          <p:cNvPicPr>
            <a:picLocks noRot="1" noChangeAspect="1"/>
          </p:cNvPicPr>
          <p:nvPr>
            <a:videoFile r:link="rId7"/>
          </p:nvPr>
        </p:nvPicPr>
        <p:blipFill>
          <a:blip r:embed="rId17" cstate="print"/>
          <a:stretch>
            <a:fillRect/>
          </a:stretch>
        </p:blipFill>
        <p:spPr>
          <a:xfrm>
            <a:off x="457200" y="5089690"/>
            <a:ext cx="2356261" cy="1325397"/>
          </a:xfrm>
          <a:prstGeom prst="rect">
            <a:avLst/>
          </a:prstGeom>
        </p:spPr>
      </p:pic>
      <p:pic>
        <p:nvPicPr>
          <p:cNvPr id="10" name="온라인 미디어 9">
            <a:hlinkClick r:id="" action="ppaction://media"/>
            <a:extLst>
              <a:ext uri="{FF2B5EF4-FFF2-40B4-BE49-F238E27FC236}">
                <a16:creationId xmlns:a16="http://schemas.microsoft.com/office/drawing/2014/main" xmlns="" id="{F3D06E5B-4B82-48E4-BD19-77E1206D04F1}"/>
              </a:ext>
            </a:extLst>
          </p:cNvPr>
          <p:cNvPicPr>
            <a:picLocks noRot="1" noChangeAspect="1"/>
          </p:cNvPicPr>
          <p:nvPr>
            <a:videoFile r:link="rId8"/>
          </p:nvPr>
        </p:nvPicPr>
        <p:blipFill>
          <a:blip r:embed="rId18" cstate="print"/>
          <a:stretch>
            <a:fillRect/>
          </a:stretch>
        </p:blipFill>
        <p:spPr>
          <a:xfrm>
            <a:off x="3098890" y="5105743"/>
            <a:ext cx="2683827" cy="1325397"/>
          </a:xfrm>
          <a:prstGeom prst="rect">
            <a:avLst/>
          </a:prstGeom>
        </p:spPr>
      </p:pic>
      <p:pic>
        <p:nvPicPr>
          <p:cNvPr id="11" name="온라인 미디어 10">
            <a:hlinkClick r:id="" action="ppaction://media"/>
            <a:extLst>
              <a:ext uri="{FF2B5EF4-FFF2-40B4-BE49-F238E27FC236}">
                <a16:creationId xmlns:a16="http://schemas.microsoft.com/office/drawing/2014/main" xmlns="" id="{A2E9A661-BE73-45C2-A184-3E8DE84E857B}"/>
              </a:ext>
            </a:extLst>
          </p:cNvPr>
          <p:cNvPicPr>
            <a:picLocks noRot="1" noChangeAspect="1"/>
          </p:cNvPicPr>
          <p:nvPr>
            <a:videoFile r:link="rId9"/>
          </p:nvPr>
        </p:nvPicPr>
        <p:blipFill>
          <a:blip r:embed="rId19" cstate="print"/>
          <a:stretch>
            <a:fillRect/>
          </a:stretch>
        </p:blipFill>
        <p:spPr>
          <a:xfrm>
            <a:off x="6109193" y="5089690"/>
            <a:ext cx="2683827" cy="13414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126D2E3-E200-4F83-B3AD-D32039DF56F0}"/>
              </a:ext>
            </a:extLst>
          </p:cNvPr>
          <p:cNvSpPr txBox="1"/>
          <p:nvPr/>
        </p:nvSpPr>
        <p:spPr>
          <a:xfrm>
            <a:off x="436723" y="442913"/>
            <a:ext cx="1368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2-2) </a:t>
            </a:r>
            <a:r>
              <a:rPr kumimoji="0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동영상</a:t>
            </a:r>
          </a:p>
        </p:txBody>
      </p:sp>
      <p:sp>
        <p:nvSpPr>
          <p:cNvPr id="15" name="TextBox 14">
            <a:hlinkClick r:id="rId20"/>
            <a:extLst>
              <a:ext uri="{FF2B5EF4-FFF2-40B4-BE49-F238E27FC236}">
                <a16:creationId xmlns:a16="http://schemas.microsoft.com/office/drawing/2014/main" xmlns="" id="{05E2B719-35DC-4043-8E5D-AE071B568528}"/>
              </a:ext>
            </a:extLst>
          </p:cNvPr>
          <p:cNvSpPr txBox="1"/>
          <p:nvPr/>
        </p:nvSpPr>
        <p:spPr>
          <a:xfrm>
            <a:off x="476797" y="931082"/>
            <a:ext cx="235626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20"/>
              </a:rPr>
              <a:t>https://youtu.be/aCPtSFCWscE</a:t>
            </a:r>
            <a:endParaRPr lang="ko-KR" altLang="en-US" sz="1000" dirty="0"/>
          </a:p>
        </p:txBody>
      </p:sp>
      <p:sp>
        <p:nvSpPr>
          <p:cNvPr id="17" name="TextBox 16">
            <a:hlinkClick r:id="rId20"/>
            <a:extLst>
              <a:ext uri="{FF2B5EF4-FFF2-40B4-BE49-F238E27FC236}">
                <a16:creationId xmlns:a16="http://schemas.microsoft.com/office/drawing/2014/main" xmlns="" id="{360F9FDE-5208-4D9F-BD51-987EF2BDC273}"/>
              </a:ext>
            </a:extLst>
          </p:cNvPr>
          <p:cNvSpPr txBox="1"/>
          <p:nvPr/>
        </p:nvSpPr>
        <p:spPr>
          <a:xfrm>
            <a:off x="3048000" y="931082"/>
            <a:ext cx="235626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21"/>
              </a:rPr>
              <a:t>https://youtu.be/UiIUPUWdrvI</a:t>
            </a:r>
            <a:endParaRPr lang="ko-KR" altLang="en-US" sz="1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635E8805-3BFA-45C5-8776-1DC32AE3BBBF}"/>
              </a:ext>
            </a:extLst>
          </p:cNvPr>
          <p:cNvSpPr txBox="1"/>
          <p:nvPr/>
        </p:nvSpPr>
        <p:spPr>
          <a:xfrm>
            <a:off x="6027425" y="947764"/>
            <a:ext cx="235626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22"/>
              </a:rPr>
              <a:t>https://youtu.be/KoY8pIoV2Gs</a:t>
            </a:r>
            <a:endParaRPr lang="ko-KR" altLang="en-US" sz="1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811B14B-5250-4529-BB7B-9B9EA1D85C7A}"/>
              </a:ext>
            </a:extLst>
          </p:cNvPr>
          <p:cNvSpPr txBox="1"/>
          <p:nvPr/>
        </p:nvSpPr>
        <p:spPr>
          <a:xfrm>
            <a:off x="423367" y="2874897"/>
            <a:ext cx="213240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23"/>
              </a:rPr>
              <a:t>https://youtu.be/-zBruo8svAg</a:t>
            </a:r>
            <a:endParaRPr lang="ko-KR" altLang="en-US" sz="1000" dirty="0"/>
          </a:p>
        </p:txBody>
      </p:sp>
      <p:sp>
        <p:nvSpPr>
          <p:cNvPr id="23" name="TextBox 22">
            <a:hlinkClick r:id="rId24"/>
            <a:extLst>
              <a:ext uri="{FF2B5EF4-FFF2-40B4-BE49-F238E27FC236}">
                <a16:creationId xmlns:a16="http://schemas.microsoft.com/office/drawing/2014/main" xmlns="" id="{27D02EC6-B22E-4C43-8824-C45008AD7C6C}"/>
              </a:ext>
            </a:extLst>
          </p:cNvPr>
          <p:cNvSpPr txBox="1"/>
          <p:nvPr/>
        </p:nvSpPr>
        <p:spPr>
          <a:xfrm>
            <a:off x="3098890" y="2920919"/>
            <a:ext cx="248122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24"/>
              </a:rPr>
              <a:t>https://youtu.be/eqmJaiYg5ts</a:t>
            </a:r>
            <a:endParaRPr lang="ko-KR" altLang="en-US" sz="1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EC14C919-5DA0-475B-A39C-E628C6826A72}"/>
              </a:ext>
            </a:extLst>
          </p:cNvPr>
          <p:cNvSpPr txBox="1"/>
          <p:nvPr/>
        </p:nvSpPr>
        <p:spPr>
          <a:xfrm>
            <a:off x="6001206" y="2874897"/>
            <a:ext cx="238248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25"/>
              </a:rPr>
              <a:t>https://youtu.be/77dwREJKxBY</a:t>
            </a:r>
            <a:endParaRPr lang="ko-KR" altLang="en-US" sz="1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F1B9CD9-39BB-427D-B39F-62EDBCC5B86D}"/>
              </a:ext>
            </a:extLst>
          </p:cNvPr>
          <p:cNvSpPr txBox="1"/>
          <p:nvPr/>
        </p:nvSpPr>
        <p:spPr>
          <a:xfrm>
            <a:off x="423367" y="4757677"/>
            <a:ext cx="2132409" cy="253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26"/>
              </a:rPr>
              <a:t>https://youtu.be/2Yp6uw4NANk</a:t>
            </a:r>
            <a:endParaRPr lang="ko-KR" altLang="en-US" sz="10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12C98BA4-F563-4277-9A41-9032686AAE5A}"/>
              </a:ext>
            </a:extLst>
          </p:cNvPr>
          <p:cNvSpPr txBox="1"/>
          <p:nvPr/>
        </p:nvSpPr>
        <p:spPr>
          <a:xfrm>
            <a:off x="3009054" y="4732279"/>
            <a:ext cx="257105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27"/>
              </a:rPr>
              <a:t>https://youtu.be/PUDlve3c_v8</a:t>
            </a:r>
            <a:endParaRPr lang="ko-KR" altLang="en-US" sz="1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F08E07C5-ADD4-425E-9D9B-786CD83BB2A9}"/>
              </a:ext>
            </a:extLst>
          </p:cNvPr>
          <p:cNvSpPr txBox="1"/>
          <p:nvPr/>
        </p:nvSpPr>
        <p:spPr>
          <a:xfrm>
            <a:off x="6109193" y="4736411"/>
            <a:ext cx="249525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28"/>
              </a:rPr>
              <a:t>https://youtu.be/aeC0JihTsOE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3361368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9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45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5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5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6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8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69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4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5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80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81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8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8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xmlns="" id="{5A6C7DB4-3C08-4620-BAD2-22C5D5FFA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35</a:t>
            </a:fld>
            <a:endParaRPr lang="ko-KR" altLang="en-US" dirty="0"/>
          </a:p>
        </p:txBody>
      </p:sp>
      <p:pic>
        <p:nvPicPr>
          <p:cNvPr id="3" name="온라인 미디어 2">
            <a:hlinkClick r:id="" action="ppaction://media"/>
            <a:extLst>
              <a:ext uri="{FF2B5EF4-FFF2-40B4-BE49-F238E27FC236}">
                <a16:creationId xmlns:a16="http://schemas.microsoft.com/office/drawing/2014/main" xmlns="" id="{ADE7B1D6-2F98-46D2-928B-4691C9930D4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12391" y="1242107"/>
            <a:ext cx="3247737" cy="1826853"/>
          </a:xfrm>
          <a:prstGeom prst="rect">
            <a:avLst/>
          </a:prstGeom>
        </p:spPr>
      </p:pic>
      <p:pic>
        <p:nvPicPr>
          <p:cNvPr id="4" name="온라인 미디어 3">
            <a:hlinkClick r:id="" action="ppaction://media"/>
            <a:extLst>
              <a:ext uri="{FF2B5EF4-FFF2-40B4-BE49-F238E27FC236}">
                <a16:creationId xmlns:a16="http://schemas.microsoft.com/office/drawing/2014/main" xmlns="" id="{31CB6FF3-2949-4898-A2C1-687B8DD43D1B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355976" y="1206778"/>
            <a:ext cx="3247737" cy="1826853"/>
          </a:xfrm>
          <a:prstGeom prst="rect">
            <a:avLst/>
          </a:prstGeom>
        </p:spPr>
      </p:pic>
      <p:pic>
        <p:nvPicPr>
          <p:cNvPr id="5" name="온라인 미디어 4">
            <a:hlinkClick r:id="" action="ppaction://media"/>
            <a:extLst>
              <a:ext uri="{FF2B5EF4-FFF2-40B4-BE49-F238E27FC236}">
                <a16:creationId xmlns:a16="http://schemas.microsoft.com/office/drawing/2014/main" xmlns="" id="{19050F5F-F187-4057-848E-A1170042376D}"/>
              </a:ext>
            </a:extLst>
          </p:cNvPr>
          <p:cNvPicPr>
            <a:picLocks noRot="1" noChangeAspect="1"/>
          </p:cNvPicPr>
          <p:nvPr>
            <a:videoFile r:link="rId3"/>
          </p:nvPr>
        </p:nvPicPr>
        <p:blipFill>
          <a:blip r:embed="rId8" cstate="print"/>
          <a:stretch>
            <a:fillRect/>
          </a:stretch>
        </p:blipFill>
        <p:spPr>
          <a:xfrm>
            <a:off x="412391" y="4160847"/>
            <a:ext cx="3247737" cy="1826852"/>
          </a:xfrm>
          <a:prstGeom prst="rect">
            <a:avLst/>
          </a:prstGeom>
        </p:spPr>
      </p:pic>
      <p:pic>
        <p:nvPicPr>
          <p:cNvPr id="6" name="온라인 미디어 5">
            <a:hlinkClick r:id="" action="ppaction://media"/>
            <a:extLst>
              <a:ext uri="{FF2B5EF4-FFF2-40B4-BE49-F238E27FC236}">
                <a16:creationId xmlns:a16="http://schemas.microsoft.com/office/drawing/2014/main" xmlns="" id="{4E452E6E-9DD4-4F4F-9B2F-36B3E2DC476F}"/>
              </a:ext>
            </a:extLst>
          </p:cNvPr>
          <p:cNvPicPr>
            <a:picLocks noRot="1" noChangeAspect="1"/>
          </p:cNvPicPr>
          <p:nvPr>
            <a:videoFile r:link="rId4"/>
          </p:nvPr>
        </p:nvPicPr>
        <p:blipFill>
          <a:blip r:embed="rId9" cstate="print"/>
          <a:stretch>
            <a:fillRect/>
          </a:stretch>
        </p:blipFill>
        <p:spPr>
          <a:xfrm>
            <a:off x="4355976" y="4160847"/>
            <a:ext cx="3247737" cy="18268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BF960E2-1A8C-4232-AAEF-B0AF8585E355}"/>
              </a:ext>
            </a:extLst>
          </p:cNvPr>
          <p:cNvSpPr txBox="1"/>
          <p:nvPr/>
        </p:nvSpPr>
        <p:spPr>
          <a:xfrm>
            <a:off x="436723" y="442913"/>
            <a:ext cx="1368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2-3) </a:t>
            </a:r>
            <a:r>
              <a:rPr kumimoji="0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동영상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42CF16A-B5B0-4857-9484-427086FF5C8F}"/>
              </a:ext>
            </a:extLst>
          </p:cNvPr>
          <p:cNvSpPr txBox="1"/>
          <p:nvPr/>
        </p:nvSpPr>
        <p:spPr>
          <a:xfrm>
            <a:off x="412391" y="796343"/>
            <a:ext cx="286346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10"/>
              </a:rPr>
              <a:t>https://youtu.be/zaDF_fB_xeY</a:t>
            </a:r>
            <a:endParaRPr lang="ko-KR" altLang="en-US" sz="1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A102F8E-B073-4117-8803-B2C2E722F833}"/>
              </a:ext>
            </a:extLst>
          </p:cNvPr>
          <p:cNvSpPr txBox="1"/>
          <p:nvPr/>
        </p:nvSpPr>
        <p:spPr>
          <a:xfrm>
            <a:off x="4382689" y="796343"/>
            <a:ext cx="4572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11"/>
              </a:rPr>
              <a:t>https://youtu.be/nwYNZvSGslk</a:t>
            </a:r>
            <a:endParaRPr lang="ko-KR" altLang="en-US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1ADA915-E23B-4025-80FC-92B7AC2B1546}"/>
              </a:ext>
            </a:extLst>
          </p:cNvPr>
          <p:cNvSpPr txBox="1"/>
          <p:nvPr/>
        </p:nvSpPr>
        <p:spPr>
          <a:xfrm>
            <a:off x="422379" y="3793873"/>
            <a:ext cx="30963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12"/>
              </a:rPr>
              <a:t>https://youtu.be/0AGxJUxAVHw</a:t>
            </a:r>
            <a:endParaRPr lang="ko-KR" altLang="en-US" sz="1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9872C4F8-E6E7-42C7-864F-FD3E63EA869E}"/>
              </a:ext>
            </a:extLst>
          </p:cNvPr>
          <p:cNvSpPr txBox="1"/>
          <p:nvPr/>
        </p:nvSpPr>
        <p:spPr>
          <a:xfrm>
            <a:off x="4267200" y="3730300"/>
            <a:ext cx="4572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000" dirty="0">
                <a:hlinkClick r:id="rId13"/>
              </a:rPr>
              <a:t>https://youtu.be/uOI9BpLEKTg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304294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3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3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479382" y="1279792"/>
            <a:ext cx="41764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https://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hlinkClick r:id="rId3"/>
              </a:rPr>
              <a:t>www.youtube.com/watch?v=b8xQfdwBV_I&amp;t=2s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55576" y="2060848"/>
            <a:ext cx="77048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(1)</a:t>
            </a:r>
            <a:r>
              <a:rPr kumimoji="0" lang="ko-KR" altLang="en-US" sz="120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킥테니스</a:t>
            </a:r>
            <a:r>
              <a:rPr kumimoji="0" lang="en-US" altLang="ko-KR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en-US" altLang="ko-KR" sz="12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KICKtennis</a:t>
            </a:r>
            <a:r>
              <a:rPr kumimoji="0" lang="en-US" altLang="ko-KR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 </a:t>
            </a:r>
            <a:r>
              <a:rPr kumimoji="0" lang="ko-KR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무작정 </a:t>
            </a:r>
            <a:r>
              <a:rPr kumimoji="0" lang="ko-KR" altLang="en-US" sz="12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따라하기</a:t>
            </a:r>
            <a:r>
              <a:rPr kumimoji="0" lang="ko-KR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endParaRPr kumimoji="0" lang="en-US" altLang="ko-KR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lvl="0">
              <a:lnSpc>
                <a:spcPct val="200000"/>
              </a:lnSpc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lang="ko-KR" altLang="en-US" sz="1200" noProof="0" dirty="0" smtClean="0"/>
              <a:t> </a:t>
            </a:r>
            <a:r>
              <a:rPr lang="ko-KR" altLang="en-US" sz="1200" dirty="0" smtClean="0"/>
              <a:t> ① 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서브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자세 </a:t>
            </a: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457200" marR="0" lvl="1" indent="0" defTabSz="914400" rtl="0" eaLnBrk="1" fontAlgn="auto" latinLnBrk="1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서브 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라인 </a:t>
            </a:r>
            <a:r>
              <a:rPr lang="ko-KR" altLang="en-US" sz="12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밖에서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발을 어깨 넓이로 벌리고 왼손을 앞으로 쭉 뻗고 손바닥을 위로해서 그 위에 공을 얻는다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오른손은 라켓을 아래로 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뻗어 네트와 가까운 쪽 발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앞에서 손등을 공 쪽으로 한다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왼팔과 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오른팔각도는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90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도를 유지한다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lvl="0">
              <a:lnSpc>
                <a:spcPct val="200000"/>
              </a:lnSpc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</a:t>
            </a:r>
            <a:r>
              <a:rPr lang="en-US" altLang="ko-KR" sz="1200" dirty="0" smtClean="0"/>
              <a:t> </a:t>
            </a:r>
            <a:r>
              <a:rPr lang="ko-KR" altLang="en-US" sz="1200" dirty="0" smtClean="0">
                <a:latin typeface="+mn-ea"/>
              </a:rPr>
              <a:t>②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서브 넣기 </a:t>
            </a: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457200" marR="0" lvl="1" indent="0" algn="dist" defTabSz="914400" rtl="0" eaLnBrk="1" fontAlgn="auto" latinLnBrk="1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양팔 각도가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90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도에서 왼손에 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올려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놓은 공을 아래로 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떨어뜨린다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원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-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바운드된 공을 라켓으로 쳐서 </a:t>
            </a: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457200" marR="0" lvl="1" indent="0" algn="l" defTabSz="914400" rtl="0" eaLnBrk="1" fontAlgn="auto" latinLnBrk="1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상대편으로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보낸다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</a:p>
          <a:p>
            <a:pPr lvl="0">
              <a:lnSpc>
                <a:spcPct val="200000"/>
              </a:lnSpc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lang="ko-KR" altLang="en-US" sz="1200" dirty="0" smtClean="0"/>
              <a:t>  </a:t>
            </a:r>
            <a:r>
              <a:rPr lang="ko-KR" altLang="en-US" sz="1200" dirty="0" smtClean="0">
                <a:latin typeface="+mn-ea"/>
              </a:rPr>
              <a:t>③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리시브</a:t>
            </a:r>
            <a:r>
              <a:rPr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공격하기 </a:t>
            </a: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lvl="1" algn="dist">
              <a:lnSpc>
                <a:spcPct val="200000"/>
              </a:lnSpc>
              <a:defRPr/>
            </a:pP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넘어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오는 공을 원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-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바운드 이내 </a:t>
            </a:r>
            <a:r>
              <a:rPr lang="ko-KR" altLang="en-US" sz="12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라켓으로 받고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그 공이 다시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회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-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바운드 </a:t>
            </a:r>
            <a:r>
              <a:rPr lang="ko-KR" altLang="en-US" sz="12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이내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발로 차서 상대편으로 </a:t>
            </a:r>
            <a:r>
              <a:rPr kumimoji="0" lang="ko-KR" alt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넘</a:t>
            </a:r>
            <a:endParaRPr kumimoji="0" lang="en-US" altLang="ko-KR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lvl="1">
              <a:lnSpc>
                <a:spcPct val="200000"/>
              </a:lnSpc>
              <a:defRPr/>
            </a:pP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겨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공격한다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이때 공을 몸하고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가깝게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lang="ko-KR" altLang="en-US" sz="12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자신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의 키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높이 이상으로 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받아야 공격하기 쉽다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2" name="온라인 미디어 1">
            <a:hlinkClick r:id="" action="ppaction://media"/>
            <a:extLst>
              <a:ext uri="{FF2B5EF4-FFF2-40B4-BE49-F238E27FC236}">
                <a16:creationId xmlns="" xmlns:a16="http://schemas.microsoft.com/office/drawing/2014/main" id="{4FB762F8-F469-483B-82F8-A0E87FCD67C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22462" y="500407"/>
            <a:ext cx="4074786" cy="22920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9382" y="500407"/>
            <a:ext cx="3300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+mn-ea"/>
              </a:rPr>
              <a:t>3) 1</a:t>
            </a:r>
            <a:r>
              <a:rPr lang="ko-KR" altLang="en-US" sz="1200" b="1" dirty="0">
                <a:latin typeface="+mn-ea"/>
              </a:rPr>
              <a:t>분 동영상으로 배우는 </a:t>
            </a:r>
            <a:r>
              <a:rPr lang="ko-KR" altLang="en-US" sz="1200" b="1" dirty="0" err="1">
                <a:latin typeface="+mn-ea"/>
              </a:rPr>
              <a:t>킥테니스</a:t>
            </a:r>
            <a:endParaRPr lang="ko-KR" altLang="en-US" sz="1200" b="1" dirty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36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38585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제목 44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76064"/>
          </a:xfrm>
        </p:spPr>
        <p:txBody>
          <a:bodyPr>
            <a:normAutofit/>
          </a:bodyPr>
          <a:lstStyle/>
          <a:p>
            <a:pPr algn="l">
              <a:lnSpc>
                <a:spcPct val="200000"/>
              </a:lnSpc>
            </a:pPr>
            <a:r>
              <a:rPr lang="en-US" altLang="ko-KR" sz="1300" dirty="0">
                <a:latin typeface="HY헤드라인M" pitchFamily="18" charset="-127"/>
                <a:ea typeface="HY헤드라인M" pitchFamily="18" charset="-127"/>
              </a:rPr>
              <a:t>2. </a:t>
            </a:r>
            <a:r>
              <a:rPr lang="ko-KR" altLang="en-US" sz="1300" dirty="0" err="1">
                <a:latin typeface="HY헤드라인M" pitchFamily="18" charset="-127"/>
                <a:ea typeface="HY헤드라인M" pitchFamily="18" charset="-127"/>
              </a:rPr>
              <a:t>킥테니스</a:t>
            </a:r>
            <a:r>
              <a:rPr lang="ko-KR" altLang="en-US" sz="1300" dirty="0">
                <a:latin typeface="HY헤드라인M" pitchFamily="18" charset="-127"/>
                <a:ea typeface="HY헤드라인M" pitchFamily="18" charset="-127"/>
              </a:rPr>
              <a:t> 특징</a:t>
            </a:r>
          </a:p>
        </p:txBody>
      </p:sp>
      <p:pic>
        <p:nvPicPr>
          <p:cNvPr id="7" name="그림 6" descr="kickyu.jpg"/>
          <p:cNvPicPr>
            <a:picLocks noChangeAspect="1"/>
          </p:cNvPicPr>
          <p:nvPr/>
        </p:nvPicPr>
        <p:blipFill>
          <a:blip r:embed="rId2" cstate="print"/>
          <a:srcRect l="6271" t="5915" r="5931" b="2395"/>
          <a:stretch>
            <a:fillRect/>
          </a:stretch>
        </p:blipFill>
        <p:spPr>
          <a:xfrm>
            <a:off x="5220072" y="908720"/>
            <a:ext cx="3240360" cy="4783389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611560" y="908720"/>
            <a:ext cx="41044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200" dirty="0" err="1">
                <a:latin typeface="+mn-ea"/>
              </a:rPr>
              <a:t>킥테니스</a:t>
            </a:r>
            <a:r>
              <a:rPr lang="en-US" altLang="ko-KR" sz="1200" dirty="0">
                <a:latin typeface="+mn-ea"/>
              </a:rPr>
              <a:t>(</a:t>
            </a:r>
            <a:r>
              <a:rPr lang="en-US" altLang="ko-KR" sz="1200" dirty="0" err="1">
                <a:latin typeface="+mn-ea"/>
              </a:rPr>
              <a:t>KICKtennis</a:t>
            </a:r>
            <a:r>
              <a:rPr lang="en-US" altLang="ko-KR" sz="1200" dirty="0">
                <a:latin typeface="+mn-ea"/>
              </a:rPr>
              <a:t>)</a:t>
            </a:r>
            <a:r>
              <a:rPr lang="ko-KR" altLang="en-US" sz="1200" dirty="0">
                <a:latin typeface="+mn-ea"/>
              </a:rPr>
              <a:t>는 기존 운동을 쉽고 </a:t>
            </a:r>
            <a:r>
              <a:rPr lang="ko-KR" altLang="en-US" sz="1200" dirty="0" smtClean="0">
                <a:latin typeface="+mn-ea"/>
              </a:rPr>
              <a:t>재미있고 안전하게 </a:t>
            </a:r>
            <a:r>
              <a:rPr lang="ko-KR" altLang="en-US" sz="1200" dirty="0">
                <a:latin typeface="+mn-ea"/>
              </a:rPr>
              <a:t>바꾸고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합치고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연결해서 만든 운동으로 상대방과의 접촉이 없기 때문에 </a:t>
            </a:r>
            <a:r>
              <a:rPr lang="ko-KR" altLang="en-US" sz="1200" dirty="0" smtClean="0">
                <a:latin typeface="+mn-ea"/>
              </a:rPr>
              <a:t>안전하며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팔만 사용하여 발생하는  기존 운동의 부작용을 팔과 발을 모두 사용함으로써 </a:t>
            </a:r>
            <a:r>
              <a:rPr lang="ko-KR" altLang="en-US" sz="1200" dirty="0" err="1" smtClean="0">
                <a:latin typeface="+mn-ea"/>
              </a:rPr>
              <a:t>편측</a:t>
            </a:r>
            <a:r>
              <a:rPr lang="ko-KR" altLang="en-US" sz="1200" dirty="0" smtClean="0">
                <a:latin typeface="+mn-ea"/>
              </a:rPr>
              <a:t> 운동 부작용을 줄이고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몸을 균형 있게 발달시킬 수 있다</a:t>
            </a:r>
            <a:r>
              <a:rPr lang="en-US" altLang="ko-KR" sz="1200" dirty="0" smtClean="0">
                <a:latin typeface="+mn-ea"/>
              </a:rPr>
              <a:t>.</a:t>
            </a:r>
            <a:r>
              <a:rPr lang="ko-KR" altLang="en-US" sz="1200" dirty="0" smtClean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규칙도 간단하며</a:t>
            </a:r>
            <a:r>
              <a:rPr lang="en-US" altLang="ko-KR" sz="1200" dirty="0">
                <a:latin typeface="+mn-ea"/>
              </a:rPr>
              <a:t>,</a:t>
            </a:r>
            <a:r>
              <a:rPr lang="ko-KR" altLang="en-US" sz="1200" dirty="0">
                <a:latin typeface="+mn-ea"/>
              </a:rPr>
              <a:t> 날씨에 관계없이 </a:t>
            </a:r>
            <a:r>
              <a:rPr lang="ko-KR" altLang="en-US" sz="1200" dirty="0" smtClean="0">
                <a:latin typeface="+mn-ea"/>
              </a:rPr>
              <a:t>남녀노소 다양한 연령에서 </a:t>
            </a:r>
            <a:r>
              <a:rPr lang="ko-KR" altLang="en-US" sz="1200" dirty="0">
                <a:latin typeface="+mn-ea"/>
              </a:rPr>
              <a:t>재미있게 즐길 수 있는 </a:t>
            </a:r>
            <a:r>
              <a:rPr lang="ko-KR" altLang="en-US" sz="1200" dirty="0" err="1">
                <a:latin typeface="+mn-ea"/>
              </a:rPr>
              <a:t>실내외</a:t>
            </a:r>
            <a:r>
              <a:rPr lang="ko-KR" altLang="en-US" sz="1200" dirty="0">
                <a:latin typeface="+mn-ea"/>
              </a:rPr>
              <a:t> </a:t>
            </a:r>
            <a:r>
              <a:rPr lang="ko-KR" altLang="en-US" sz="1200" dirty="0" smtClean="0">
                <a:latin typeface="+mn-ea"/>
              </a:rPr>
              <a:t>스포츠이다</a:t>
            </a:r>
            <a:r>
              <a:rPr lang="en-US" altLang="ko-KR" sz="1200" dirty="0" smtClean="0">
                <a:latin typeface="+mn-ea"/>
              </a:rPr>
              <a:t>. </a:t>
            </a:r>
          </a:p>
          <a:p>
            <a:pPr>
              <a:lnSpc>
                <a:spcPct val="200000"/>
              </a:lnSpc>
            </a:pPr>
            <a:r>
              <a:rPr lang="ko-KR" altLang="en-US" sz="1200" dirty="0" err="1" smtClean="0">
                <a:latin typeface="+mn-ea"/>
              </a:rPr>
              <a:t>킥테니스</a:t>
            </a:r>
            <a:r>
              <a:rPr lang="ko-KR" altLang="en-US" sz="1200" dirty="0" smtClean="0">
                <a:latin typeface="+mn-ea"/>
              </a:rPr>
              <a:t> </a:t>
            </a:r>
            <a:r>
              <a:rPr lang="en-US" altLang="ko-KR" sz="1200" dirty="0" smtClean="0">
                <a:latin typeface="+mn-ea"/>
              </a:rPr>
              <a:t>7530 </a:t>
            </a:r>
            <a:r>
              <a:rPr lang="ko-KR" altLang="en-US" sz="1200" dirty="0" smtClean="0">
                <a:latin typeface="+mn-ea"/>
              </a:rPr>
              <a:t>운동</a:t>
            </a:r>
            <a:r>
              <a:rPr lang="en-US" altLang="ko-KR" sz="1200" dirty="0" smtClean="0">
                <a:latin typeface="+mn-ea"/>
              </a:rPr>
              <a:t>[</a:t>
            </a:r>
            <a:r>
              <a:rPr lang="ko-KR" altLang="en-US" sz="1200" dirty="0" smtClean="0">
                <a:latin typeface="+mn-ea"/>
              </a:rPr>
              <a:t>일주일</a:t>
            </a:r>
            <a:r>
              <a:rPr lang="en-US" altLang="ko-KR" sz="1200" dirty="0" smtClean="0">
                <a:latin typeface="+mn-ea"/>
              </a:rPr>
              <a:t>(7)</a:t>
            </a:r>
            <a:r>
              <a:rPr lang="ko-KR" altLang="en-US" sz="1200" dirty="0" smtClean="0">
                <a:latin typeface="+mn-ea"/>
              </a:rPr>
              <a:t>에 오일</a:t>
            </a:r>
            <a:r>
              <a:rPr lang="en-US" altLang="ko-KR" sz="1200" dirty="0" smtClean="0">
                <a:latin typeface="+mn-ea"/>
              </a:rPr>
              <a:t>(5) </a:t>
            </a:r>
            <a:r>
              <a:rPr lang="ko-KR" altLang="en-US" sz="1200" dirty="0" smtClean="0">
                <a:latin typeface="+mn-ea"/>
              </a:rPr>
              <a:t>하루 </a:t>
            </a:r>
            <a:r>
              <a:rPr lang="en-US" altLang="ko-KR" sz="1200" dirty="0">
                <a:latin typeface="+mn-ea"/>
              </a:rPr>
              <a:t>30</a:t>
            </a:r>
            <a:r>
              <a:rPr lang="ko-KR" altLang="en-US" sz="1200" dirty="0" smtClean="0">
                <a:latin typeface="+mn-ea"/>
              </a:rPr>
              <a:t>분 </a:t>
            </a:r>
            <a:r>
              <a:rPr lang="ko-KR" altLang="en-US" sz="1200" dirty="0" err="1" smtClean="0">
                <a:latin typeface="+mn-ea"/>
              </a:rPr>
              <a:t>킥테니스</a:t>
            </a:r>
            <a:r>
              <a:rPr lang="ko-KR" altLang="en-US" sz="1200" dirty="0" smtClean="0">
                <a:latin typeface="+mn-ea"/>
              </a:rPr>
              <a:t> 운동</a:t>
            </a:r>
            <a:r>
              <a:rPr lang="en-US" altLang="ko-KR" sz="1200" dirty="0" smtClean="0">
                <a:latin typeface="+mn-ea"/>
              </a:rPr>
              <a:t>]</a:t>
            </a:r>
            <a:r>
              <a:rPr lang="ko-KR" altLang="en-US" sz="1200" dirty="0" smtClean="0">
                <a:latin typeface="+mn-ea"/>
              </a:rPr>
              <a:t>하면</a:t>
            </a:r>
            <a:r>
              <a:rPr lang="en-US" altLang="ko-KR" sz="1200" dirty="0" smtClean="0">
                <a:latin typeface="+mn-ea"/>
              </a:rPr>
              <a:t> </a:t>
            </a:r>
            <a:r>
              <a:rPr lang="ko-KR" altLang="en-US" sz="1200" i="0" dirty="0" smtClean="0">
                <a:effectLst/>
                <a:latin typeface="+mn-ea"/>
              </a:rPr>
              <a:t>스트레스를 줄여주고</a:t>
            </a:r>
            <a:r>
              <a:rPr lang="en-US" altLang="ko-KR" sz="1200" i="0" dirty="0" smtClean="0">
                <a:effectLst/>
                <a:latin typeface="+mn-ea"/>
              </a:rPr>
              <a:t>,</a:t>
            </a:r>
            <a:r>
              <a:rPr lang="ko-KR" altLang="en-US" sz="1200" i="0" dirty="0" smtClean="0">
                <a:effectLst/>
                <a:latin typeface="+mn-ea"/>
              </a:rPr>
              <a:t> </a:t>
            </a:r>
            <a:r>
              <a:rPr lang="ko-KR" altLang="en-US" sz="1200" dirty="0" smtClean="0">
                <a:latin typeface="+mn-ea"/>
              </a:rPr>
              <a:t>사고와 학습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판단 능력을 향상시킨다</a:t>
            </a:r>
            <a:r>
              <a:rPr lang="en-US" altLang="ko-KR" sz="1200" dirty="0" smtClean="0">
                <a:latin typeface="+mn-ea"/>
              </a:rPr>
              <a:t>.</a:t>
            </a:r>
            <a:r>
              <a:rPr lang="ko-KR" altLang="en-US" sz="1200" dirty="0" smtClean="0">
                <a:latin typeface="+mn-ea"/>
              </a:rPr>
              <a:t> 또한 우울증을 감소시켜 </a:t>
            </a:r>
            <a:r>
              <a:rPr lang="ko-KR" altLang="en-US" sz="1200" i="0" dirty="0" smtClean="0">
                <a:effectLst/>
                <a:latin typeface="+mn-ea"/>
              </a:rPr>
              <a:t>기분을 </a:t>
            </a:r>
            <a:r>
              <a:rPr lang="ko-KR" altLang="en-US" sz="1200" i="0" dirty="0">
                <a:effectLst/>
                <a:latin typeface="+mn-ea"/>
              </a:rPr>
              <a:t>좋게 </a:t>
            </a:r>
            <a:r>
              <a:rPr lang="ko-KR" altLang="en-US" sz="1200" i="0" dirty="0" smtClean="0">
                <a:effectLst/>
                <a:latin typeface="+mn-ea"/>
              </a:rPr>
              <a:t>해주고</a:t>
            </a:r>
            <a:r>
              <a:rPr lang="en-US" altLang="ko-KR" sz="1200" i="0" dirty="0" smtClean="0">
                <a:effectLst/>
                <a:latin typeface="+mn-ea"/>
              </a:rPr>
              <a:t>,</a:t>
            </a:r>
            <a:r>
              <a:rPr lang="ko-KR" altLang="en-US" sz="1200" i="0" dirty="0" smtClean="0">
                <a:effectLst/>
                <a:latin typeface="+mn-ea"/>
              </a:rPr>
              <a:t> </a:t>
            </a:r>
            <a:r>
              <a:rPr lang="ko-KR" altLang="en-US" sz="1200" i="0" dirty="0">
                <a:effectLst/>
                <a:latin typeface="+mn-ea"/>
              </a:rPr>
              <a:t>깊은 </a:t>
            </a:r>
            <a:r>
              <a:rPr lang="ko-KR" altLang="en-US" sz="1200" i="0" dirty="0" smtClean="0">
                <a:effectLst/>
                <a:latin typeface="+mn-ea"/>
              </a:rPr>
              <a:t>수면에 도움이 되며</a:t>
            </a:r>
            <a:r>
              <a:rPr lang="en-US" altLang="ko-KR" sz="1200" i="0" dirty="0" smtClean="0">
                <a:effectLst/>
                <a:latin typeface="+mn-ea"/>
              </a:rPr>
              <a:t>, </a:t>
            </a:r>
            <a:r>
              <a:rPr lang="ko-KR" altLang="en-US" sz="1200" i="0" dirty="0" smtClean="0">
                <a:effectLst/>
                <a:latin typeface="+mn-ea"/>
              </a:rPr>
              <a:t>이로 인해 삶의 만족감이 증가한다</a:t>
            </a:r>
            <a:r>
              <a:rPr lang="en-US" altLang="ko-KR" sz="1200" i="0" dirty="0" smtClean="0">
                <a:effectLst/>
                <a:latin typeface="+mn-ea"/>
              </a:rPr>
              <a:t>. </a:t>
            </a:r>
            <a:r>
              <a:rPr lang="ko-KR" altLang="en-US" sz="1200" dirty="0" err="1" smtClean="0">
                <a:latin typeface="+mn-ea"/>
              </a:rPr>
              <a:t>킥테니스</a:t>
            </a:r>
            <a:r>
              <a:rPr lang="ko-KR" altLang="en-US" sz="1200" dirty="0" smtClean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공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라켓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네트는 </a:t>
            </a:r>
            <a:r>
              <a:rPr lang="en-US" altLang="ko-KR" sz="1200" dirty="0">
                <a:latin typeface="+mn-ea"/>
              </a:rPr>
              <a:t>2017</a:t>
            </a:r>
            <a:r>
              <a:rPr lang="ko-KR" altLang="en-US" sz="1200" dirty="0">
                <a:latin typeface="+mn-ea"/>
              </a:rPr>
              <a:t>년 국립체육박물관 유물 수증되었으며</a:t>
            </a:r>
            <a:r>
              <a:rPr lang="en-US" altLang="ko-KR" sz="1200" dirty="0">
                <a:latin typeface="+mn-ea"/>
              </a:rPr>
              <a:t>, 2018</a:t>
            </a:r>
            <a:r>
              <a:rPr lang="ko-KR" altLang="en-US" sz="1200" dirty="0">
                <a:latin typeface="+mn-ea"/>
              </a:rPr>
              <a:t>년에는 </a:t>
            </a:r>
            <a:r>
              <a:rPr lang="ko-KR" altLang="en-US" sz="1200" dirty="0" err="1">
                <a:latin typeface="+mn-ea"/>
              </a:rPr>
              <a:t>서울어워드</a:t>
            </a:r>
            <a:r>
              <a:rPr lang="ko-KR" altLang="en-US" sz="1200" dirty="0">
                <a:latin typeface="+mn-ea"/>
              </a:rPr>
              <a:t> 우수상품에 </a:t>
            </a:r>
            <a:r>
              <a:rPr lang="ko-KR" altLang="en-US" sz="1200" dirty="0" smtClean="0">
                <a:latin typeface="+mn-ea"/>
              </a:rPr>
              <a:t>선정되었다</a:t>
            </a:r>
            <a:r>
              <a:rPr lang="en-US" altLang="ko-KR" sz="1200" dirty="0">
                <a:latin typeface="+mn-ea"/>
              </a:rPr>
              <a:t>.</a:t>
            </a:r>
            <a:endParaRPr lang="ko-KR" altLang="en-US" sz="1200" dirty="0">
              <a:latin typeface="+mn-ea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385408"/>
            <a:ext cx="8208912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en-US" altLang="ko-KR" sz="1300" dirty="0">
                <a:latin typeface="HY헤드라인M" pitchFamily="18" charset="-127"/>
                <a:ea typeface="HY헤드라인M" pitchFamily="18" charset="-127"/>
              </a:rPr>
              <a:t>  3. </a:t>
            </a:r>
            <a:r>
              <a:rPr lang="ko-KR" altLang="en-US" sz="1300" dirty="0" err="1">
                <a:latin typeface="HY헤드라인M" pitchFamily="18" charset="-127"/>
                <a:ea typeface="HY헤드라인M" pitchFamily="18" charset="-127"/>
              </a:rPr>
              <a:t>킥테니스</a:t>
            </a:r>
            <a:r>
              <a:rPr lang="ko-KR" altLang="en-US" sz="1300" dirty="0">
                <a:latin typeface="HY헤드라인M" pitchFamily="18" charset="-127"/>
                <a:ea typeface="HY헤드라인M" pitchFamily="18" charset="-127"/>
              </a:rPr>
              <a:t> 운동효과</a:t>
            </a:r>
            <a:endParaRPr lang="en-US" altLang="ko-KR" sz="1300" dirty="0">
              <a:latin typeface="HY헤드라인M" pitchFamily="18" charset="-127"/>
              <a:ea typeface="HY헤드라인M" pitchFamily="18" charset="-127"/>
            </a:endParaRPr>
          </a:p>
          <a:p>
            <a:pPr marL="685800" lvl="1" indent="-228600" algn="dist">
              <a:lnSpc>
                <a:spcPct val="200000"/>
              </a:lnSpc>
              <a:buFont typeface="+mj-lt"/>
              <a:buAutoNum type="arabicParenR"/>
            </a:pPr>
            <a:r>
              <a:rPr lang="ko-KR" altLang="en-US" sz="1200" dirty="0">
                <a:latin typeface="+mn-ea"/>
              </a:rPr>
              <a:t>가로 세로 </a:t>
            </a:r>
            <a:r>
              <a:rPr lang="en-US" altLang="ko-KR" sz="1200" dirty="0">
                <a:latin typeface="+mn-ea"/>
              </a:rPr>
              <a:t>5m </a:t>
            </a:r>
            <a:r>
              <a:rPr lang="ko-KR" altLang="en-US" sz="1200" dirty="0">
                <a:latin typeface="+mn-ea"/>
              </a:rPr>
              <a:t>한정된 공간에서 날아오는 공 방향으로 빠르게 움직여야 하고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공을 따라 순간적으로 어디로 움직일 것인지 결정 해야 하므로 순발력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판단력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민첩성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근력 </a:t>
            </a:r>
            <a:r>
              <a:rPr lang="ko-KR" altLang="en-US" sz="1200" dirty="0" smtClean="0">
                <a:latin typeface="+mn-ea"/>
              </a:rPr>
              <a:t>등의 운동신경을 기르는데 좋으며</a:t>
            </a:r>
            <a:r>
              <a:rPr lang="en-US" altLang="ko-KR" sz="1200" dirty="0">
                <a:latin typeface="+mn-ea"/>
              </a:rPr>
              <a:t>,</a:t>
            </a:r>
            <a:r>
              <a:rPr lang="ko-KR" altLang="en-US" sz="1200" dirty="0">
                <a:latin typeface="+mn-ea"/>
              </a:rPr>
              <a:t> </a:t>
            </a:r>
            <a:r>
              <a:rPr lang="ko-KR" altLang="en-US" sz="1200" dirty="0" err="1" smtClean="0">
                <a:latin typeface="+mn-ea"/>
              </a:rPr>
              <a:t>지속적으</a:t>
            </a:r>
            <a:endParaRPr lang="en-US" altLang="ko-KR" sz="1200" dirty="0" smtClean="0">
              <a:latin typeface="+mn-ea"/>
            </a:endParaRPr>
          </a:p>
          <a:p>
            <a:pPr marL="685800" lvl="1" indent="-228600">
              <a:lnSpc>
                <a:spcPct val="200000"/>
              </a:lnSpc>
            </a:pPr>
            <a:r>
              <a:rPr lang="en-US" altLang="ko-KR" sz="1200" dirty="0" smtClean="0">
                <a:latin typeface="+mn-ea"/>
              </a:rPr>
              <a:t>     </a:t>
            </a:r>
            <a:r>
              <a:rPr lang="ko-KR" altLang="en-US" sz="1200" dirty="0" smtClean="0">
                <a:latin typeface="+mn-ea"/>
              </a:rPr>
              <a:t>로 </a:t>
            </a:r>
            <a:r>
              <a:rPr lang="ko-KR" altLang="en-US" sz="1200" dirty="0">
                <a:latin typeface="+mn-ea"/>
              </a:rPr>
              <a:t>운동하면 </a:t>
            </a:r>
            <a:r>
              <a:rPr lang="ko-KR" altLang="en-US" sz="1200" dirty="0" smtClean="0">
                <a:latin typeface="+mn-ea"/>
              </a:rPr>
              <a:t>폐활량이 </a:t>
            </a:r>
            <a:r>
              <a:rPr lang="ko-KR" altLang="en-US" sz="1200" dirty="0">
                <a:latin typeface="+mn-ea"/>
              </a:rPr>
              <a:t>늘어나 성인병 예방에 도움이 된다</a:t>
            </a:r>
            <a:r>
              <a:rPr lang="en-US" altLang="ko-KR" sz="1200" dirty="0">
                <a:latin typeface="+mn-ea"/>
              </a:rPr>
              <a:t>. </a:t>
            </a:r>
          </a:p>
          <a:p>
            <a:pPr marL="685800" lvl="1" indent="-228600">
              <a:lnSpc>
                <a:spcPct val="200000"/>
              </a:lnSpc>
            </a:pPr>
            <a:r>
              <a:rPr lang="en-US" altLang="ko-KR" sz="1200" dirty="0">
                <a:latin typeface="+mn-ea"/>
              </a:rPr>
              <a:t>2) </a:t>
            </a:r>
            <a:r>
              <a:rPr lang="en-US" altLang="ko-KR" sz="1200" dirty="0" smtClean="0">
                <a:latin typeface="+mn-ea"/>
              </a:rPr>
              <a:t> </a:t>
            </a:r>
            <a:r>
              <a:rPr lang="ko-KR" altLang="en-US" sz="1200" dirty="0" smtClean="0">
                <a:latin typeface="+mn-ea"/>
              </a:rPr>
              <a:t>쉼 </a:t>
            </a:r>
            <a:r>
              <a:rPr lang="ko-KR" altLang="en-US" sz="1200" dirty="0">
                <a:latin typeface="+mn-ea"/>
              </a:rPr>
              <a:t>없이 </a:t>
            </a:r>
            <a:r>
              <a:rPr lang="ko-KR" altLang="en-US" sz="1200" dirty="0" smtClean="0">
                <a:latin typeface="+mn-ea"/>
              </a:rPr>
              <a:t>공을 따라 움직이고 </a:t>
            </a:r>
            <a:r>
              <a:rPr lang="ko-KR" altLang="en-US" sz="1200" dirty="0">
                <a:latin typeface="+mn-ea"/>
              </a:rPr>
              <a:t>멈추고 다시 뛰는 것을 계속 </a:t>
            </a:r>
            <a:r>
              <a:rPr lang="ko-KR" altLang="en-US" sz="1200" dirty="0" smtClean="0">
                <a:latin typeface="+mn-ea"/>
              </a:rPr>
              <a:t>반복하는 전신운동으로</a:t>
            </a:r>
            <a:r>
              <a:rPr lang="en-US" altLang="ko-KR" sz="1200" dirty="0" smtClean="0">
                <a:latin typeface="+mn-ea"/>
              </a:rPr>
              <a:t>,</a:t>
            </a:r>
            <a:r>
              <a:rPr lang="ko-KR" altLang="en-US" sz="1200" dirty="0" smtClean="0">
                <a:latin typeface="+mn-ea"/>
              </a:rPr>
              <a:t> 유연성과 </a:t>
            </a:r>
            <a:r>
              <a:rPr lang="ko-KR" altLang="en-US" sz="1200" dirty="0">
                <a:latin typeface="+mn-ea"/>
              </a:rPr>
              <a:t>몸의 탄력 향상에 도움이 된다</a:t>
            </a:r>
            <a:r>
              <a:rPr lang="en-US" altLang="ko-KR" sz="1200" dirty="0">
                <a:latin typeface="+mn-ea"/>
              </a:rPr>
              <a:t>.</a:t>
            </a:r>
          </a:p>
          <a:p>
            <a:pPr marL="685800" lvl="1" indent="-228600" algn="dist">
              <a:lnSpc>
                <a:spcPct val="200000"/>
              </a:lnSpc>
              <a:buAutoNum type="arabicParenR" startAt="3"/>
            </a:pPr>
            <a:r>
              <a:rPr lang="ko-KR" altLang="en-US" sz="1200" dirty="0" smtClean="0">
                <a:latin typeface="+mn-ea"/>
              </a:rPr>
              <a:t>다른 </a:t>
            </a:r>
            <a:r>
              <a:rPr lang="ko-KR" altLang="en-US" sz="1200" dirty="0">
                <a:latin typeface="+mn-ea"/>
              </a:rPr>
              <a:t>구기 운동과 비교해 부상이</a:t>
            </a:r>
            <a:r>
              <a:rPr lang="en-US" altLang="ko-KR" sz="1200" dirty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적고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저 비용으로 손쉽게 운동 할 수 있으며</a:t>
            </a:r>
            <a:r>
              <a:rPr lang="en-US" altLang="ko-KR" sz="1200" dirty="0">
                <a:latin typeface="+mn-ea"/>
              </a:rPr>
              <a:t>,</a:t>
            </a:r>
            <a:r>
              <a:rPr lang="ko-KR" altLang="en-US" sz="1200" dirty="0">
                <a:latin typeface="+mn-ea"/>
              </a:rPr>
              <a:t> </a:t>
            </a:r>
            <a:r>
              <a:rPr lang="ko-KR" altLang="en-US" sz="1200" dirty="0" smtClean="0">
                <a:latin typeface="+mn-ea"/>
              </a:rPr>
              <a:t>남자와 여자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나이 드신 분과 </a:t>
            </a:r>
            <a:endParaRPr lang="en-US" altLang="ko-KR" sz="1200" dirty="0" smtClean="0">
              <a:latin typeface="+mn-ea"/>
            </a:endParaRPr>
          </a:p>
          <a:p>
            <a:pPr marL="685800" lvl="1" indent="-228600" algn="dist">
              <a:lnSpc>
                <a:spcPct val="200000"/>
              </a:lnSpc>
            </a:pPr>
            <a:r>
              <a:rPr lang="en-US" altLang="ko-KR" sz="1200" dirty="0" smtClean="0">
                <a:latin typeface="+mn-ea"/>
              </a:rPr>
              <a:t>    </a:t>
            </a:r>
            <a:r>
              <a:rPr lang="ko-KR" altLang="en-US" sz="1200" dirty="0" smtClean="0">
                <a:latin typeface="+mn-ea"/>
              </a:rPr>
              <a:t>젊은이 모두가 </a:t>
            </a:r>
            <a:r>
              <a:rPr lang="ko-KR" altLang="en-US" sz="1200" dirty="0">
                <a:latin typeface="+mn-ea"/>
              </a:rPr>
              <a:t>함께 즐길 수 있기 때문에 다양한 사람들과 친목을 도모하기에 좋은 운동이며</a:t>
            </a:r>
            <a:r>
              <a:rPr lang="en-US" altLang="ko-KR" sz="1200" dirty="0">
                <a:latin typeface="+mn-ea"/>
              </a:rPr>
              <a:t>,</a:t>
            </a:r>
            <a:r>
              <a:rPr lang="ko-KR" altLang="en-US" sz="1200" dirty="0">
                <a:latin typeface="+mn-ea"/>
              </a:rPr>
              <a:t> 달리고 공을 </a:t>
            </a:r>
            <a:endParaRPr lang="en-US" altLang="ko-KR" sz="1200" dirty="0" smtClean="0">
              <a:latin typeface="+mn-ea"/>
            </a:endParaRPr>
          </a:p>
          <a:p>
            <a:pPr marL="685800" lvl="1" indent="-228600">
              <a:lnSpc>
                <a:spcPct val="200000"/>
              </a:lnSpc>
            </a:pPr>
            <a:r>
              <a:rPr lang="en-US" altLang="ko-KR" sz="1200" dirty="0" smtClean="0">
                <a:latin typeface="+mn-ea"/>
              </a:rPr>
              <a:t>    </a:t>
            </a:r>
            <a:r>
              <a:rPr lang="ko-KR" altLang="en-US" sz="1200" dirty="0" smtClean="0">
                <a:latin typeface="+mn-ea"/>
              </a:rPr>
              <a:t>받고 차는 다이나믹한 </a:t>
            </a:r>
            <a:r>
              <a:rPr lang="ko-KR" altLang="en-US" sz="1200" dirty="0">
                <a:latin typeface="+mn-ea"/>
              </a:rPr>
              <a:t>움직임은 정신적 </a:t>
            </a:r>
            <a:r>
              <a:rPr lang="ko-KR" altLang="en-US" sz="1200" dirty="0" smtClean="0">
                <a:latin typeface="+mn-ea"/>
              </a:rPr>
              <a:t>스트레스를 </a:t>
            </a:r>
            <a:r>
              <a:rPr lang="ko-KR" altLang="en-US" sz="1200" dirty="0">
                <a:latin typeface="+mn-ea"/>
              </a:rPr>
              <a:t>해소하고 </a:t>
            </a:r>
            <a:r>
              <a:rPr lang="ko-KR" altLang="en-US" sz="1200" dirty="0" smtClean="0">
                <a:latin typeface="+mn-ea"/>
              </a:rPr>
              <a:t>다이어트에 </a:t>
            </a:r>
            <a:r>
              <a:rPr lang="ko-KR" altLang="en-US" sz="1200" dirty="0">
                <a:latin typeface="+mn-ea"/>
              </a:rPr>
              <a:t>효과적이다</a:t>
            </a:r>
            <a:r>
              <a:rPr lang="en-US" altLang="ko-KR" sz="1200" dirty="0">
                <a:latin typeface="+mn-ea"/>
              </a:rPr>
              <a:t>.</a:t>
            </a:r>
            <a:endParaRPr lang="ko-KR" altLang="en-US" sz="1200" dirty="0">
              <a:latin typeface="+mn-ea"/>
            </a:endParaRPr>
          </a:p>
          <a:p>
            <a:pPr>
              <a:lnSpc>
                <a:spcPct val="200000"/>
              </a:lnSpc>
            </a:pPr>
            <a:endParaRPr lang="en-US" altLang="ko-KR" sz="1200" dirty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ko-KR" altLang="en-US" sz="1200" b="1" dirty="0">
                <a:latin typeface="+mn-ea"/>
              </a:rPr>
              <a:t>     </a:t>
            </a:r>
            <a:r>
              <a:rPr lang="en-US" altLang="ko-KR" sz="1200" b="1" dirty="0" smtClean="0">
                <a:latin typeface="+mn-ea"/>
              </a:rPr>
              <a:t>* </a:t>
            </a:r>
            <a:r>
              <a:rPr lang="ko-KR" altLang="en-US" sz="1200" b="1" dirty="0" err="1" smtClean="0">
                <a:latin typeface="+mn-ea"/>
              </a:rPr>
              <a:t>킥테니스</a:t>
            </a:r>
            <a:r>
              <a:rPr lang="ko-KR" altLang="en-US" sz="1200" b="1" dirty="0" smtClean="0">
                <a:latin typeface="+mn-ea"/>
              </a:rPr>
              <a:t> </a:t>
            </a:r>
            <a:r>
              <a:rPr lang="ko-KR" altLang="en-US" sz="1200" b="1" dirty="0">
                <a:latin typeface="+mn-ea"/>
              </a:rPr>
              <a:t>운동 시 주의 </a:t>
            </a:r>
            <a:r>
              <a:rPr lang="ko-KR" altLang="en-US" sz="1200" b="1" dirty="0" smtClean="0">
                <a:latin typeface="+mn-ea"/>
              </a:rPr>
              <a:t>사항</a:t>
            </a:r>
          </a:p>
          <a:p>
            <a:pPr lvl="1" algn="dist">
              <a:lnSpc>
                <a:spcPct val="200000"/>
              </a:lnSpc>
            </a:pPr>
            <a:r>
              <a:rPr lang="ko-KR" altLang="en-US" sz="1200" dirty="0" smtClean="0">
                <a:latin typeface="+mn-ea"/>
              </a:rPr>
              <a:t>    부상 예방을 위해서 준비운동으로 주변을 한 두 바퀴 가볍게 달려서 체온과 근육의 온도를 상승시킨 다음</a:t>
            </a:r>
            <a:r>
              <a:rPr lang="en-US" altLang="ko-KR" sz="1200" dirty="0" smtClean="0">
                <a:latin typeface="+mn-ea"/>
              </a:rPr>
              <a:t>, </a:t>
            </a:r>
          </a:p>
          <a:p>
            <a:pPr lvl="1" algn="dist">
              <a:lnSpc>
                <a:spcPct val="200000"/>
              </a:lnSpc>
            </a:pPr>
            <a:r>
              <a:rPr lang="en-US" altLang="ko-KR" sz="1200" dirty="0" smtClean="0">
                <a:latin typeface="+mn-ea"/>
              </a:rPr>
              <a:t>    </a:t>
            </a:r>
            <a:r>
              <a:rPr lang="ko-KR" altLang="en-US" sz="1200" dirty="0" smtClean="0">
                <a:latin typeface="+mn-ea"/>
              </a:rPr>
              <a:t>목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어깨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팔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손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손가락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허리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무릎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다리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발목 등의 </a:t>
            </a:r>
            <a:r>
              <a:rPr lang="ko-KR" altLang="en-US" sz="1200" dirty="0" err="1" smtClean="0">
                <a:latin typeface="+mn-ea"/>
              </a:rPr>
              <a:t>스트레칭</a:t>
            </a:r>
            <a:r>
              <a:rPr lang="ko-KR" altLang="en-US" sz="1200" dirty="0" smtClean="0">
                <a:latin typeface="+mn-ea"/>
              </a:rPr>
              <a:t> 운동을 골고루 한다</a:t>
            </a:r>
            <a:r>
              <a:rPr lang="en-US" altLang="ko-KR" sz="1200" dirty="0" smtClean="0">
                <a:latin typeface="+mn-ea"/>
              </a:rPr>
              <a:t>. </a:t>
            </a:r>
            <a:r>
              <a:rPr lang="ko-KR" altLang="en-US" sz="1200" dirty="0" smtClean="0">
                <a:latin typeface="+mn-ea"/>
              </a:rPr>
              <a:t>이후 본 운동에 바로 </a:t>
            </a:r>
            <a:endParaRPr lang="en-US" altLang="ko-KR" sz="1200" dirty="0" smtClean="0">
              <a:latin typeface="+mn-ea"/>
            </a:endParaRPr>
          </a:p>
          <a:p>
            <a:pPr lvl="1">
              <a:lnSpc>
                <a:spcPct val="200000"/>
              </a:lnSpc>
            </a:pPr>
            <a:r>
              <a:rPr lang="en-US" altLang="ko-KR" sz="1200" dirty="0" smtClean="0">
                <a:latin typeface="+mn-ea"/>
              </a:rPr>
              <a:t>    </a:t>
            </a:r>
            <a:r>
              <a:rPr lang="ko-KR" altLang="en-US" sz="1200" dirty="0" smtClean="0">
                <a:latin typeface="+mn-ea"/>
              </a:rPr>
              <a:t>돌입하지 말고 서브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리시브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ko-KR" altLang="en-US" sz="1200" dirty="0" smtClean="0">
                <a:latin typeface="+mn-ea"/>
              </a:rPr>
              <a:t>공격 등의 기초기술 연습을 약 </a:t>
            </a:r>
            <a:r>
              <a:rPr lang="en-US" altLang="ko-KR" sz="1200" dirty="0" smtClean="0">
                <a:latin typeface="+mn-ea"/>
              </a:rPr>
              <a:t>5</a:t>
            </a:r>
            <a:r>
              <a:rPr lang="ko-KR" altLang="en-US" sz="1200" dirty="0" smtClean="0">
                <a:latin typeface="+mn-ea"/>
              </a:rPr>
              <a:t>분∼</a:t>
            </a:r>
            <a:r>
              <a:rPr lang="en-US" altLang="ko-KR" sz="1200" dirty="0" smtClean="0">
                <a:latin typeface="+mn-ea"/>
              </a:rPr>
              <a:t>10</a:t>
            </a:r>
            <a:r>
              <a:rPr lang="ko-KR" altLang="en-US" sz="1200" dirty="0" smtClean="0">
                <a:latin typeface="+mn-ea"/>
              </a:rPr>
              <a:t>분 정도 한 다음에 경기를 시작한다</a:t>
            </a:r>
            <a:r>
              <a:rPr lang="en-US" altLang="ko-KR" sz="1200" dirty="0" smtClean="0">
                <a:latin typeface="+mn-ea"/>
              </a:rPr>
              <a:t>.</a:t>
            </a:r>
            <a:r>
              <a:rPr lang="ko-KR" altLang="en-US" sz="1200" dirty="0" smtClean="0">
                <a:latin typeface="+mn-ea"/>
              </a:rPr>
              <a:t> </a:t>
            </a:r>
            <a:endParaRPr lang="en-US" altLang="ko-KR" sz="1200" b="1" dirty="0">
              <a:latin typeface="+mn-ea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내용 개체 틀 46" descr="킥테니스    공  (3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15943" t="21419" r="14520" b="10827"/>
          <a:stretch>
            <a:fillRect/>
          </a:stretch>
        </p:blipFill>
        <p:spPr>
          <a:xfrm>
            <a:off x="5796136" y="2060848"/>
            <a:ext cx="3177826" cy="3096344"/>
          </a:xfrm>
        </p:spPr>
      </p:pic>
      <p:sp>
        <p:nvSpPr>
          <p:cNvPr id="6" name="TextBox 5"/>
          <p:cNvSpPr txBox="1"/>
          <p:nvPr/>
        </p:nvSpPr>
        <p:spPr>
          <a:xfrm>
            <a:off x="401782" y="841068"/>
            <a:ext cx="5328592" cy="49859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fontAlgn="base">
              <a:lnSpc>
                <a:spcPct val="200000"/>
              </a:lnSpc>
            </a:pPr>
            <a:r>
              <a:rPr lang="en-US" altLang="ko-KR" sz="1200" b="1" dirty="0">
                <a:latin typeface="+mn-ea"/>
              </a:rPr>
              <a:t>  1) </a:t>
            </a:r>
            <a:r>
              <a:rPr lang="ko-KR" altLang="en-US" sz="1200" b="1" dirty="0" err="1" smtClean="0">
                <a:solidFill>
                  <a:srgbClr val="FF0000"/>
                </a:solidFill>
                <a:latin typeface="+mn-ea"/>
              </a:rPr>
              <a:t>킥</a:t>
            </a:r>
            <a:r>
              <a:rPr lang="ko-KR" altLang="en-US" sz="1200" b="1" dirty="0" err="1" smtClean="0">
                <a:solidFill>
                  <a:srgbClr val="00B050"/>
                </a:solidFill>
                <a:latin typeface="+mn-ea"/>
              </a:rPr>
              <a:t>테니스</a:t>
            </a:r>
            <a:r>
              <a:rPr lang="ko-KR" altLang="en-US" sz="1200" b="1" dirty="0" smtClean="0">
                <a:latin typeface="+mn-ea"/>
              </a:rPr>
              <a:t> </a:t>
            </a:r>
            <a:r>
              <a:rPr lang="ko-KR" altLang="en-US" sz="1200" b="1" dirty="0">
                <a:solidFill>
                  <a:schemeClr val="accent6"/>
                </a:solidFill>
                <a:latin typeface="+mn-ea"/>
              </a:rPr>
              <a:t>공인구</a:t>
            </a:r>
            <a:r>
              <a:rPr lang="ko-KR" altLang="en-US" sz="1200" b="1" dirty="0" smtClean="0">
                <a:latin typeface="+mn-ea"/>
              </a:rPr>
              <a:t> </a:t>
            </a:r>
            <a:endParaRPr lang="en-US" altLang="ko-KR" sz="1200" b="1" dirty="0">
              <a:latin typeface="+mn-ea"/>
            </a:endParaRPr>
          </a:p>
          <a:p>
            <a:pPr marL="228600" indent="-228600" fontAlgn="base">
              <a:lnSpc>
                <a:spcPct val="200000"/>
              </a:lnSpc>
            </a:pPr>
            <a:r>
              <a:rPr lang="en-US" altLang="ko-KR" sz="1200" dirty="0">
                <a:latin typeface="HY헤드라인M" pitchFamily="18" charset="-127"/>
                <a:ea typeface="HY헤드라인M" pitchFamily="18" charset="-127"/>
              </a:rPr>
              <a:t>     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디자인 등록 </a:t>
            </a:r>
            <a:r>
              <a:rPr lang="ko-KR" altLang="en-US" sz="1200" dirty="0"/>
              <a:t>제</a:t>
            </a:r>
            <a:r>
              <a:rPr lang="en-US" altLang="ko-KR" sz="1200" dirty="0"/>
              <a:t>30-0840158</a:t>
            </a:r>
            <a:r>
              <a:rPr lang="ko-KR" altLang="en-US" sz="1200" dirty="0"/>
              <a:t>호</a:t>
            </a:r>
            <a:r>
              <a:rPr lang="en-US" altLang="ko-KR" sz="1200" dirty="0"/>
              <a:t>)</a:t>
            </a:r>
          </a:p>
          <a:p>
            <a:pPr lvl="1" fontAlgn="base">
              <a:lnSpc>
                <a:spcPct val="250000"/>
              </a:lnSpc>
            </a:pPr>
            <a:endParaRPr lang="en-US" altLang="ko-KR" sz="1200" b="1" dirty="0"/>
          </a:p>
          <a:p>
            <a:pPr lvl="1" fontAlgn="base">
              <a:lnSpc>
                <a:spcPct val="250000"/>
              </a:lnSpc>
            </a:pPr>
            <a:r>
              <a:rPr lang="ko-KR" altLang="en-US" sz="1200" b="1" dirty="0"/>
              <a:t>재질</a:t>
            </a:r>
            <a:r>
              <a:rPr lang="en-US" altLang="ko-KR" sz="1200" b="1" dirty="0"/>
              <a:t>: </a:t>
            </a:r>
            <a:r>
              <a:rPr lang="ko-KR" altLang="en-US" sz="1200" dirty="0"/>
              <a:t>폴리우레탄</a:t>
            </a:r>
            <a:r>
              <a:rPr lang="en-US" altLang="ko-KR" sz="1200" dirty="0"/>
              <a:t>,</a:t>
            </a:r>
            <a:r>
              <a:rPr lang="ko-KR" altLang="en-US" sz="1200" dirty="0"/>
              <a:t> 고무</a:t>
            </a:r>
            <a:endParaRPr lang="en-US" altLang="ko-KR" sz="1200" dirty="0"/>
          </a:p>
          <a:p>
            <a:pPr lvl="1" fontAlgn="base">
              <a:lnSpc>
                <a:spcPct val="250000"/>
              </a:lnSpc>
            </a:pPr>
            <a:r>
              <a:rPr lang="ko-KR" altLang="en-US" sz="1200" b="1" dirty="0"/>
              <a:t>형태</a:t>
            </a:r>
            <a:r>
              <a:rPr lang="en-US" altLang="ko-KR" sz="1200" b="1" dirty="0"/>
              <a:t>: </a:t>
            </a:r>
            <a:r>
              <a:rPr lang="ko-KR" altLang="en-US" sz="1200" dirty="0"/>
              <a:t>속에 들어 있는 고무공을 폴리우레탄 재질의 망으로 감싼 공</a:t>
            </a:r>
            <a:endParaRPr lang="en-US" altLang="ko-KR" sz="1200" dirty="0"/>
          </a:p>
          <a:p>
            <a:pPr lvl="1" fontAlgn="base">
              <a:lnSpc>
                <a:spcPct val="250000"/>
              </a:lnSpc>
            </a:pPr>
            <a:r>
              <a:rPr lang="ko-KR" altLang="en-US" sz="1200" b="1" dirty="0"/>
              <a:t>크기</a:t>
            </a:r>
            <a:r>
              <a:rPr lang="en-US" altLang="ko-KR" sz="1200" b="1" dirty="0"/>
              <a:t>:</a:t>
            </a:r>
            <a:r>
              <a:rPr lang="en-US" altLang="ko-KR" sz="1200" dirty="0"/>
              <a:t> </a:t>
            </a:r>
            <a:r>
              <a:rPr lang="ko-KR" altLang="en-US" sz="1200" dirty="0"/>
              <a:t>지름 </a:t>
            </a:r>
            <a:r>
              <a:rPr lang="en-US" altLang="ko-KR" sz="1200" dirty="0" smtClean="0"/>
              <a:t>10cm</a:t>
            </a:r>
            <a:endParaRPr lang="en-US" altLang="ko-KR" sz="1200" dirty="0"/>
          </a:p>
          <a:p>
            <a:pPr lvl="1" fontAlgn="base">
              <a:lnSpc>
                <a:spcPct val="250000"/>
              </a:lnSpc>
            </a:pPr>
            <a:r>
              <a:rPr lang="ko-KR" altLang="en-US" sz="1200" b="1" dirty="0"/>
              <a:t>무게</a:t>
            </a:r>
            <a:r>
              <a:rPr lang="en-US" altLang="ko-KR" sz="1200" b="1" dirty="0"/>
              <a:t>:</a:t>
            </a:r>
            <a:r>
              <a:rPr lang="en-US" altLang="ko-KR" sz="1200" dirty="0"/>
              <a:t> </a:t>
            </a:r>
            <a:r>
              <a:rPr lang="en-US" altLang="ko-KR" sz="1200" dirty="0" smtClean="0"/>
              <a:t>56g, </a:t>
            </a:r>
            <a:r>
              <a:rPr lang="ko-KR" altLang="en-US" sz="1200" dirty="0" smtClean="0"/>
              <a:t>허용오차 </a:t>
            </a:r>
            <a:r>
              <a:rPr lang="en-US" altLang="ko-KR" sz="1200" dirty="0" smtClean="0"/>
              <a:t>±3g </a:t>
            </a:r>
            <a:r>
              <a:rPr lang="en-US" altLang="ko-KR" sz="1200" dirty="0"/>
              <a:t>(</a:t>
            </a:r>
            <a:r>
              <a:rPr lang="ko-KR" altLang="en-US" sz="1200" dirty="0"/>
              <a:t>밀착된 안쪽 공과 바깥 공을 더한 무게</a:t>
            </a:r>
            <a:r>
              <a:rPr lang="en-US" altLang="ko-KR" sz="1200" dirty="0"/>
              <a:t>)</a:t>
            </a:r>
          </a:p>
          <a:p>
            <a:pPr lvl="1" fontAlgn="base">
              <a:lnSpc>
                <a:spcPct val="250000"/>
              </a:lnSpc>
            </a:pPr>
            <a:r>
              <a:rPr lang="ko-KR" altLang="en-US" sz="1200" b="1" dirty="0"/>
              <a:t>특징</a:t>
            </a:r>
            <a:r>
              <a:rPr lang="en-US" altLang="ko-KR" sz="1200" b="1" dirty="0"/>
              <a:t>: </a:t>
            </a:r>
            <a:r>
              <a:rPr lang="ko-KR" altLang="en-US" sz="1200" dirty="0"/>
              <a:t>킥을 했을 때 가해지는 에너지를 </a:t>
            </a:r>
            <a:r>
              <a:rPr lang="en-US" altLang="ko-KR" sz="1200" dirty="0"/>
              <a:t>1</a:t>
            </a:r>
            <a:r>
              <a:rPr lang="ko-KR" altLang="en-US" sz="1200" dirty="0"/>
              <a:t>차 </a:t>
            </a:r>
            <a:r>
              <a:rPr lang="en-US" altLang="ko-KR" sz="1200" dirty="0"/>
              <a:t>32</a:t>
            </a:r>
            <a:r>
              <a:rPr lang="ko-KR" altLang="en-US" sz="1200" dirty="0"/>
              <a:t>개의 구멍을 구성하는 </a:t>
            </a:r>
            <a:endParaRPr lang="en-US" altLang="ko-KR" sz="1200" dirty="0"/>
          </a:p>
          <a:p>
            <a:pPr lvl="1" fontAlgn="base">
              <a:lnSpc>
                <a:spcPct val="250000"/>
              </a:lnSpc>
            </a:pPr>
            <a:r>
              <a:rPr lang="en-US" altLang="ko-KR" sz="1200" dirty="0"/>
              <a:t>       </a:t>
            </a:r>
            <a:r>
              <a:rPr lang="ko-KR" altLang="en-US" sz="1200" dirty="0"/>
              <a:t>폴리우레탄 망 구조물로 분산시키고</a:t>
            </a:r>
            <a:r>
              <a:rPr lang="en-US" altLang="ko-KR" sz="1200" dirty="0"/>
              <a:t>, 2</a:t>
            </a:r>
            <a:r>
              <a:rPr lang="ko-KR" altLang="en-US" sz="1200" dirty="0"/>
              <a:t>차 고무 재질로 만든 </a:t>
            </a:r>
            <a:endParaRPr lang="en-US" altLang="ko-KR" sz="1200" dirty="0"/>
          </a:p>
          <a:p>
            <a:pPr lvl="1" fontAlgn="base">
              <a:lnSpc>
                <a:spcPct val="250000"/>
              </a:lnSpc>
            </a:pPr>
            <a:r>
              <a:rPr lang="en-US" altLang="ko-KR" sz="1200" dirty="0"/>
              <a:t>       </a:t>
            </a:r>
            <a:r>
              <a:rPr lang="ko-KR" altLang="en-US" sz="1200" dirty="0"/>
              <a:t>공으로 에너지를 흡수하여 공의 날아가는 속도를 줄인 공으로</a:t>
            </a:r>
            <a:r>
              <a:rPr lang="en-US" altLang="ko-KR" sz="1200" b="1" dirty="0"/>
              <a:t> </a:t>
            </a:r>
          </a:p>
          <a:p>
            <a:pPr lvl="1" fontAlgn="base">
              <a:lnSpc>
                <a:spcPct val="250000"/>
              </a:lnSpc>
            </a:pPr>
            <a:r>
              <a:rPr lang="en-US" altLang="ko-KR" sz="1200" b="1" dirty="0"/>
              <a:t>       </a:t>
            </a:r>
            <a:r>
              <a:rPr lang="en-US" altLang="ko-KR" sz="1200" dirty="0"/>
              <a:t>1.5m</a:t>
            </a:r>
            <a:r>
              <a:rPr lang="ko-KR" altLang="en-US" sz="1200" dirty="0"/>
              <a:t>에서 떨어뜨려 </a:t>
            </a:r>
            <a:r>
              <a:rPr lang="en-US" altLang="ko-KR" sz="1200" dirty="0"/>
              <a:t>60~80cm </a:t>
            </a:r>
            <a:r>
              <a:rPr lang="ko-KR" altLang="en-US" sz="1200" dirty="0"/>
              <a:t>튀어 올라야 </a:t>
            </a:r>
            <a:r>
              <a:rPr lang="ko-KR" altLang="en-US" sz="1200" dirty="0" smtClean="0"/>
              <a:t>한다</a:t>
            </a:r>
            <a:r>
              <a:rPr lang="en-US" altLang="ko-KR" sz="1200" dirty="0" smtClean="0"/>
              <a:t>.</a:t>
            </a:r>
            <a:endParaRPr lang="en-US" altLang="ko-KR" sz="1200" dirty="0"/>
          </a:p>
        </p:txBody>
      </p:sp>
      <p:sp>
        <p:nvSpPr>
          <p:cNvPr id="5" name="직사각형 4"/>
          <p:cNvSpPr/>
          <p:nvPr/>
        </p:nvSpPr>
        <p:spPr>
          <a:xfrm>
            <a:off x="401782" y="548680"/>
            <a:ext cx="143020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300" dirty="0">
                <a:latin typeface="HY헤드라인M" pitchFamily="18" charset="-127"/>
                <a:ea typeface="HY헤드라인M" pitchFamily="18" charset="-127"/>
              </a:rPr>
              <a:t>4. </a:t>
            </a:r>
            <a:r>
              <a:rPr lang="ko-KR" altLang="en-US" sz="1300" dirty="0" err="1">
                <a:latin typeface="HY헤드라인M" pitchFamily="18" charset="-127"/>
                <a:ea typeface="HY헤드라인M" pitchFamily="18" charset="-127"/>
              </a:rPr>
              <a:t>킥테니스</a:t>
            </a:r>
            <a:r>
              <a:rPr lang="ko-KR" altLang="en-US" sz="1300" dirty="0">
                <a:latin typeface="HY헤드라인M" pitchFamily="18" charset="-127"/>
                <a:ea typeface="HY헤드라인M" pitchFamily="18" charset="-127"/>
              </a:rPr>
              <a:t> 용품</a:t>
            </a:r>
            <a:endParaRPr lang="ko-KR" altLang="en-US" sz="13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rmAutofit fontScale="90000"/>
          </a:bodyPr>
          <a:lstStyle/>
          <a:p>
            <a:pPr algn="l" fontAlgn="base">
              <a:lnSpc>
                <a:spcPct val="200000"/>
              </a:lnSpc>
            </a:pPr>
            <a:r>
              <a:rPr lang="en-US" altLang="ko-KR" sz="1300" dirty="0" smtClean="0">
                <a:latin typeface="+mn-ea"/>
                <a:ea typeface="+mn-ea"/>
              </a:rPr>
              <a:t>(1) </a:t>
            </a:r>
            <a:r>
              <a:rPr lang="ko-KR" altLang="en-US" sz="1300" dirty="0" smtClean="0">
                <a:latin typeface="+mn-ea"/>
                <a:ea typeface="+mn-ea"/>
              </a:rPr>
              <a:t>공 </a:t>
            </a:r>
            <a:r>
              <a:rPr lang="ko-KR" altLang="en-US" sz="1300" dirty="0">
                <a:latin typeface="+mn-ea"/>
                <a:ea typeface="+mn-ea"/>
              </a:rPr>
              <a:t>바람 넣는 법</a:t>
            </a:r>
            <a:br>
              <a:rPr lang="ko-KR" altLang="en-US" sz="1300" dirty="0">
                <a:latin typeface="+mn-ea"/>
                <a:ea typeface="+mn-ea"/>
              </a:rPr>
            </a:br>
            <a:r>
              <a:rPr lang="ko-KR" altLang="en-US" sz="1300" dirty="0">
                <a:latin typeface="+mn-ea"/>
                <a:ea typeface="+mn-ea"/>
              </a:rPr>
              <a:t>   </a:t>
            </a:r>
            <a:r>
              <a:rPr lang="ko-KR" altLang="en-US" sz="1200" dirty="0" smtClean="0"/>
              <a:t>①</a:t>
            </a:r>
            <a:r>
              <a:rPr lang="en-US" altLang="ko-KR" sz="1300" dirty="0" smtClean="0">
                <a:latin typeface="+mn-ea"/>
                <a:ea typeface="+mn-ea"/>
              </a:rPr>
              <a:t> </a:t>
            </a:r>
            <a:r>
              <a:rPr lang="ko-KR" altLang="en-US" sz="1300" dirty="0">
                <a:latin typeface="+mn-ea"/>
                <a:ea typeface="+mn-ea"/>
              </a:rPr>
              <a:t>고무통의 공기 </a:t>
            </a:r>
            <a:r>
              <a:rPr lang="ko-KR" altLang="en-US" sz="1300" dirty="0" err="1">
                <a:latin typeface="+mn-ea"/>
                <a:ea typeface="+mn-ea"/>
              </a:rPr>
              <a:t>주입기</a:t>
            </a:r>
            <a:r>
              <a:rPr lang="ko-KR" altLang="en-US" sz="1300" dirty="0">
                <a:latin typeface="+mn-ea"/>
                <a:ea typeface="+mn-ea"/>
              </a:rPr>
              <a:t> 구멍을 엄지손가락 첫마디 넓은 부위로 막는다</a:t>
            </a:r>
            <a:r>
              <a:rPr lang="en-US" altLang="ko-KR" sz="1300" dirty="0">
                <a:latin typeface="+mn-ea"/>
                <a:ea typeface="+mn-ea"/>
              </a:rPr>
              <a:t>.</a:t>
            </a:r>
            <a:r>
              <a:rPr lang="ko-KR" altLang="en-US" sz="1300" dirty="0">
                <a:latin typeface="+mn-ea"/>
                <a:ea typeface="+mn-ea"/>
              </a:rPr>
              <a:t/>
            </a:r>
            <a:br>
              <a:rPr lang="ko-KR" altLang="en-US" sz="1300" dirty="0">
                <a:latin typeface="+mn-ea"/>
                <a:ea typeface="+mn-ea"/>
              </a:rPr>
            </a:br>
            <a:r>
              <a:rPr lang="ko-KR" altLang="en-US" sz="1300" dirty="0">
                <a:latin typeface="+mn-ea"/>
                <a:ea typeface="+mn-ea"/>
              </a:rPr>
              <a:t>   </a:t>
            </a:r>
            <a:r>
              <a:rPr lang="ko-KR" altLang="en-US" sz="1200" dirty="0" smtClean="0"/>
              <a:t>②</a:t>
            </a:r>
            <a:r>
              <a:rPr lang="en-US" altLang="ko-KR" sz="1300" dirty="0" smtClean="0">
                <a:latin typeface="+mn-ea"/>
                <a:ea typeface="+mn-ea"/>
              </a:rPr>
              <a:t> </a:t>
            </a:r>
            <a:r>
              <a:rPr lang="ko-KR" altLang="en-US" sz="1300" dirty="0" smtClean="0">
                <a:latin typeface="+mn-ea"/>
                <a:ea typeface="+mn-ea"/>
              </a:rPr>
              <a:t>침</a:t>
            </a:r>
            <a:r>
              <a:rPr lang="en-US" altLang="ko-KR" sz="1300" dirty="0" smtClean="0">
                <a:latin typeface="+mn-ea"/>
                <a:ea typeface="+mn-ea"/>
              </a:rPr>
              <a:t>(</a:t>
            </a:r>
            <a:r>
              <a:rPr lang="ko-KR" altLang="en-US" sz="1300" dirty="0">
                <a:latin typeface="+mn-ea"/>
                <a:ea typeface="+mn-ea"/>
              </a:rPr>
              <a:t>노즐</a:t>
            </a:r>
            <a:r>
              <a:rPr lang="en-US" altLang="ko-KR" sz="1300" dirty="0">
                <a:latin typeface="+mn-ea"/>
                <a:ea typeface="+mn-ea"/>
              </a:rPr>
              <a:t>)</a:t>
            </a:r>
            <a:r>
              <a:rPr lang="ko-KR" altLang="en-US" sz="1300" dirty="0">
                <a:latin typeface="+mn-ea"/>
                <a:ea typeface="+mn-ea"/>
              </a:rPr>
              <a:t>을 공 바람 넣는 부위에 상처나지 않게 </a:t>
            </a:r>
            <a:r>
              <a:rPr lang="ko-KR" altLang="en-US" sz="1300" dirty="0" smtClean="0">
                <a:latin typeface="+mn-ea"/>
                <a:ea typeface="+mn-ea"/>
              </a:rPr>
              <a:t>직각</a:t>
            </a:r>
            <a:r>
              <a:rPr lang="en-US" altLang="ko-KR" sz="1300" dirty="0" smtClean="0">
                <a:latin typeface="+mn-ea"/>
                <a:ea typeface="+mn-ea"/>
              </a:rPr>
              <a:t>(</a:t>
            </a:r>
            <a:r>
              <a:rPr lang="en-US" altLang="ko-KR" sz="1200" dirty="0" smtClean="0"/>
              <a:t>90°)</a:t>
            </a:r>
            <a:r>
              <a:rPr lang="ko-KR" altLang="en-US" sz="1300" dirty="0" smtClean="0">
                <a:latin typeface="+mn-ea"/>
                <a:ea typeface="+mn-ea"/>
              </a:rPr>
              <a:t>으로 </a:t>
            </a:r>
            <a:r>
              <a:rPr lang="ko-KR" altLang="en-US" sz="1300" dirty="0">
                <a:latin typeface="+mn-ea"/>
                <a:ea typeface="+mn-ea"/>
              </a:rPr>
              <a:t>매우 부드럽게 밀어 넣는다</a:t>
            </a:r>
            <a:r>
              <a:rPr lang="en-US" altLang="ko-KR" sz="1300" dirty="0">
                <a:latin typeface="+mn-ea"/>
                <a:ea typeface="+mn-ea"/>
              </a:rPr>
              <a:t>.</a:t>
            </a:r>
            <a:r>
              <a:rPr lang="ko-KR" altLang="en-US" sz="1300" dirty="0">
                <a:latin typeface="+mn-ea"/>
                <a:ea typeface="+mn-ea"/>
              </a:rPr>
              <a:t/>
            </a:r>
            <a:br>
              <a:rPr lang="ko-KR" altLang="en-US" sz="1300" dirty="0">
                <a:latin typeface="+mn-ea"/>
                <a:ea typeface="+mn-ea"/>
              </a:rPr>
            </a:br>
            <a:r>
              <a:rPr lang="ko-KR" altLang="en-US" sz="1300" dirty="0">
                <a:latin typeface="+mn-ea"/>
                <a:ea typeface="+mn-ea"/>
              </a:rPr>
              <a:t>   </a:t>
            </a:r>
            <a:r>
              <a:rPr lang="ko-KR" altLang="en-US" sz="1200" dirty="0" smtClean="0"/>
              <a:t>③</a:t>
            </a:r>
            <a:r>
              <a:rPr lang="en-US" altLang="ko-KR" sz="1300" dirty="0" smtClean="0">
                <a:latin typeface="+mn-ea"/>
                <a:ea typeface="+mn-ea"/>
              </a:rPr>
              <a:t> </a:t>
            </a:r>
            <a:r>
              <a:rPr lang="ko-KR" altLang="en-US" sz="1300" dirty="0">
                <a:latin typeface="+mn-ea"/>
                <a:ea typeface="+mn-ea"/>
              </a:rPr>
              <a:t>고무통의 공기 </a:t>
            </a:r>
            <a:r>
              <a:rPr lang="ko-KR" altLang="en-US" sz="1300" dirty="0" err="1">
                <a:latin typeface="+mn-ea"/>
                <a:ea typeface="+mn-ea"/>
              </a:rPr>
              <a:t>주입기</a:t>
            </a:r>
            <a:r>
              <a:rPr lang="ko-KR" altLang="en-US" sz="1300" dirty="0">
                <a:latin typeface="+mn-ea"/>
                <a:ea typeface="+mn-ea"/>
              </a:rPr>
              <a:t> 구멍을 </a:t>
            </a:r>
            <a:r>
              <a:rPr lang="ko-KR" altLang="en-US" sz="1300" dirty="0" smtClean="0">
                <a:latin typeface="+mn-ea"/>
                <a:ea typeface="+mn-ea"/>
              </a:rPr>
              <a:t>엄지로 막고 </a:t>
            </a:r>
            <a:r>
              <a:rPr lang="ko-KR" altLang="en-US" sz="1300" dirty="0">
                <a:latin typeface="+mn-ea"/>
                <a:ea typeface="+mn-ea"/>
              </a:rPr>
              <a:t>바깥 공과 안쪽 공이 닿을 때</a:t>
            </a:r>
            <a:r>
              <a:rPr lang="en-US" altLang="ko-KR" sz="1300" dirty="0">
                <a:latin typeface="+mn-ea"/>
                <a:ea typeface="+mn-ea"/>
              </a:rPr>
              <a:t>(</a:t>
            </a:r>
            <a:r>
              <a:rPr lang="ko-KR" altLang="en-US" sz="1300" dirty="0">
                <a:latin typeface="+mn-ea"/>
                <a:ea typeface="+mn-ea"/>
              </a:rPr>
              <a:t>만날 때</a:t>
            </a:r>
            <a:r>
              <a:rPr lang="en-US" altLang="ko-KR" sz="1300" dirty="0">
                <a:latin typeface="+mn-ea"/>
                <a:ea typeface="+mn-ea"/>
              </a:rPr>
              <a:t>) </a:t>
            </a:r>
            <a:r>
              <a:rPr lang="ko-KR" altLang="en-US" sz="1300" dirty="0">
                <a:latin typeface="+mn-ea"/>
                <a:ea typeface="+mn-ea"/>
              </a:rPr>
              <a:t>까지 </a:t>
            </a:r>
            <a:r>
              <a:rPr lang="ko-KR" altLang="en-US" sz="1300" dirty="0" smtClean="0">
                <a:latin typeface="+mn-ea"/>
                <a:ea typeface="+mn-ea"/>
              </a:rPr>
              <a:t>펌프질을 </a:t>
            </a:r>
            <a:r>
              <a:rPr lang="ko-KR" altLang="en-US" sz="1300" dirty="0">
                <a:latin typeface="+mn-ea"/>
                <a:ea typeface="+mn-ea"/>
              </a:rPr>
              <a:t>반복해 공기를 </a:t>
            </a:r>
            <a:r>
              <a:rPr lang="en-US" altLang="ko-KR" sz="1300" dirty="0" smtClean="0">
                <a:latin typeface="+mn-ea"/>
                <a:ea typeface="+mn-ea"/>
              </a:rPr>
              <a:t/>
            </a:r>
            <a:br>
              <a:rPr lang="en-US" altLang="ko-KR" sz="1300" dirty="0" smtClean="0">
                <a:latin typeface="+mn-ea"/>
                <a:ea typeface="+mn-ea"/>
              </a:rPr>
            </a:br>
            <a:r>
              <a:rPr lang="en-US" altLang="ko-KR" sz="1300" dirty="0" smtClean="0">
                <a:latin typeface="+mn-ea"/>
                <a:ea typeface="+mn-ea"/>
              </a:rPr>
              <a:t>       </a:t>
            </a:r>
            <a:r>
              <a:rPr lang="ko-KR" altLang="en-US" sz="1300" dirty="0" smtClean="0">
                <a:latin typeface="+mn-ea"/>
                <a:ea typeface="+mn-ea"/>
              </a:rPr>
              <a:t>주입한다</a:t>
            </a:r>
            <a:r>
              <a:rPr lang="en-US" altLang="ko-KR" sz="1300" dirty="0" smtClean="0">
                <a:latin typeface="+mn-ea"/>
                <a:ea typeface="+mn-ea"/>
              </a:rPr>
              <a:t>.</a:t>
            </a:r>
            <a:r>
              <a:rPr lang="en-US" altLang="ko-KR" sz="1300" dirty="0">
                <a:latin typeface="+mn-ea"/>
                <a:ea typeface="+mn-ea"/>
              </a:rPr>
              <a:t/>
            </a:r>
            <a:br>
              <a:rPr lang="en-US" altLang="ko-KR" sz="1300" dirty="0">
                <a:latin typeface="+mn-ea"/>
                <a:ea typeface="+mn-ea"/>
              </a:rPr>
            </a:br>
            <a:r>
              <a:rPr lang="en-US" altLang="ko-KR" sz="1300" dirty="0">
                <a:latin typeface="+mn-ea"/>
                <a:ea typeface="+mn-ea"/>
              </a:rPr>
              <a:t>   </a:t>
            </a:r>
            <a:r>
              <a:rPr lang="ko-KR" altLang="en-US" sz="1200" dirty="0" smtClean="0"/>
              <a:t>④</a:t>
            </a:r>
            <a:r>
              <a:rPr lang="en-US" altLang="ko-KR" sz="1300" dirty="0" smtClean="0">
                <a:latin typeface="+mn-ea"/>
                <a:ea typeface="+mn-ea"/>
              </a:rPr>
              <a:t> </a:t>
            </a:r>
            <a:r>
              <a:rPr lang="ko-KR" altLang="en-US" sz="1300" dirty="0">
                <a:latin typeface="+mn-ea"/>
                <a:ea typeface="+mn-ea"/>
              </a:rPr>
              <a:t>공기 주입이 끝나면 엄지를</a:t>
            </a:r>
            <a:r>
              <a:rPr lang="en-US" altLang="ko-KR" sz="1300" dirty="0">
                <a:latin typeface="+mn-ea"/>
                <a:ea typeface="+mn-ea"/>
              </a:rPr>
              <a:t> </a:t>
            </a:r>
            <a:r>
              <a:rPr lang="ko-KR" altLang="en-US" sz="1300" dirty="0">
                <a:latin typeface="+mn-ea"/>
                <a:ea typeface="+mn-ea"/>
              </a:rPr>
              <a:t>막은 상태에서 </a:t>
            </a:r>
            <a:r>
              <a:rPr lang="ko-KR" altLang="en-US" sz="1300" dirty="0" smtClean="0">
                <a:latin typeface="+mn-ea"/>
                <a:ea typeface="+mn-ea"/>
              </a:rPr>
              <a:t>침을 </a:t>
            </a:r>
            <a:r>
              <a:rPr lang="ko-KR" altLang="en-US" sz="1300" dirty="0">
                <a:latin typeface="+mn-ea"/>
                <a:ea typeface="+mn-ea"/>
              </a:rPr>
              <a:t>빠르게 뽑아준다</a:t>
            </a:r>
            <a:r>
              <a:rPr lang="en-US" altLang="ko-KR" sz="1300" dirty="0">
                <a:latin typeface="+mn-ea"/>
                <a:ea typeface="+mn-ea"/>
              </a:rPr>
              <a:t>.</a:t>
            </a:r>
            <a:r>
              <a:rPr lang="ko-KR" altLang="en-US" sz="1200" dirty="0"/>
              <a:t/>
            </a:r>
            <a:br>
              <a:rPr lang="ko-KR" altLang="en-US" sz="1200" dirty="0"/>
            </a:br>
            <a:r>
              <a:rPr lang="ko-KR" altLang="en-US" sz="1300" dirty="0"/>
              <a:t/>
            </a:r>
            <a:br>
              <a:rPr lang="ko-KR" altLang="en-US" sz="1300" dirty="0"/>
            </a:br>
            <a:endParaRPr lang="ko-KR" altLang="en-US" sz="1300" dirty="0"/>
          </a:p>
        </p:txBody>
      </p:sp>
      <p:pic>
        <p:nvPicPr>
          <p:cNvPr id="6" name="그림 5" descr="공바람넣기완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852936"/>
            <a:ext cx="4392488" cy="3294366"/>
          </a:xfrm>
          <a:prstGeom prst="rect">
            <a:avLst/>
          </a:prstGeom>
        </p:spPr>
      </p:pic>
      <p:sp>
        <p:nvSpPr>
          <p:cNvPr id="31" name="모서리가 둥근 직사각형 30"/>
          <p:cNvSpPr/>
          <p:nvPr/>
        </p:nvSpPr>
        <p:spPr>
          <a:xfrm>
            <a:off x="6372200" y="4797152"/>
            <a:ext cx="1187624" cy="36004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smtClean="0">
                <a:solidFill>
                  <a:schemeClr val="tx1"/>
                </a:solidFill>
                <a:latin typeface="+mn-ea"/>
              </a:rPr>
              <a:t>침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직각으로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078" t="33201" r="54396" b="12508"/>
          <a:stretch/>
        </p:blipFill>
        <p:spPr bwMode="auto">
          <a:xfrm>
            <a:off x="6228184" y="3284984"/>
            <a:ext cx="1296144" cy="135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60232" y="386104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90°</a:t>
            </a:r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내용 개체 틀 11" descr="킥테니스 라켓 1E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4048" y="1268760"/>
            <a:ext cx="4038600" cy="4038600"/>
          </a:xfrm>
        </p:spPr>
      </p:pic>
      <p:sp>
        <p:nvSpPr>
          <p:cNvPr id="14" name="TextBox 13"/>
          <p:cNvSpPr txBox="1"/>
          <p:nvPr/>
        </p:nvSpPr>
        <p:spPr>
          <a:xfrm>
            <a:off x="395536" y="404664"/>
            <a:ext cx="4536504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en-US" altLang="ko-KR" sz="1200" b="1" dirty="0">
                <a:latin typeface="+mn-ea"/>
              </a:rPr>
              <a:t>2) </a:t>
            </a:r>
            <a:r>
              <a:rPr lang="ko-KR" altLang="en-US" sz="1200" b="1" dirty="0" err="1">
                <a:latin typeface="+mn-ea"/>
              </a:rPr>
              <a:t>킥테니스</a:t>
            </a:r>
            <a:r>
              <a:rPr lang="ko-KR" altLang="en-US" sz="1200" b="1" dirty="0">
                <a:latin typeface="+mn-ea"/>
              </a:rPr>
              <a:t> 공인 라켓</a:t>
            </a:r>
            <a:endParaRPr lang="en-US" altLang="ko-KR" sz="1200" b="1" dirty="0">
              <a:latin typeface="+mn-ea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1200" dirty="0"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디자인 등록 </a:t>
            </a:r>
            <a:r>
              <a:rPr lang="ko-KR" altLang="en-US" sz="1200" dirty="0"/>
              <a:t>제</a:t>
            </a:r>
            <a:r>
              <a:rPr lang="en-US" altLang="ko-KR" sz="1200" dirty="0"/>
              <a:t>30-0812337</a:t>
            </a:r>
            <a:r>
              <a:rPr lang="ko-KR" altLang="en-US" sz="1200" dirty="0"/>
              <a:t>호</a:t>
            </a:r>
            <a:r>
              <a:rPr lang="en-US" altLang="ko-KR" sz="1200" dirty="0"/>
              <a:t>)</a:t>
            </a:r>
          </a:p>
          <a:p>
            <a:pPr lvl="1" fontAlgn="base">
              <a:lnSpc>
                <a:spcPct val="250000"/>
              </a:lnSpc>
            </a:pPr>
            <a:endParaRPr lang="en-US" altLang="ko-KR" sz="1200" b="1" dirty="0">
              <a:solidFill>
                <a:prstClr val="black"/>
              </a:solidFill>
            </a:endParaRPr>
          </a:p>
          <a:p>
            <a:pPr lvl="1" fontAlgn="base">
              <a:lnSpc>
                <a:spcPct val="250000"/>
              </a:lnSpc>
            </a:pPr>
            <a:r>
              <a:rPr lang="ko-KR" altLang="en-US" sz="1200" b="1" dirty="0">
                <a:solidFill>
                  <a:prstClr val="black"/>
                </a:solidFill>
              </a:rPr>
              <a:t>재질</a:t>
            </a:r>
            <a:r>
              <a:rPr lang="en-US" altLang="ko-KR" sz="1200" b="1" dirty="0">
                <a:solidFill>
                  <a:prstClr val="black"/>
                </a:solidFill>
              </a:rPr>
              <a:t>: </a:t>
            </a:r>
            <a:r>
              <a:rPr lang="ko-KR" altLang="en-US" sz="1200" dirty="0">
                <a:solidFill>
                  <a:prstClr val="black"/>
                </a:solidFill>
              </a:rPr>
              <a:t>알루미늄</a:t>
            </a:r>
            <a:r>
              <a:rPr lang="en-US" altLang="ko-KR" sz="1200" dirty="0">
                <a:solidFill>
                  <a:prstClr val="black"/>
                </a:solidFill>
              </a:rPr>
              <a:t>, </a:t>
            </a:r>
            <a:r>
              <a:rPr lang="ko-KR" altLang="en-US" sz="1200" dirty="0">
                <a:solidFill>
                  <a:prstClr val="black"/>
                </a:solidFill>
              </a:rPr>
              <a:t>나일론</a:t>
            </a:r>
            <a:endParaRPr lang="en-US" altLang="ko-KR" sz="1200" b="1" dirty="0"/>
          </a:p>
          <a:p>
            <a:pPr lvl="1" fontAlgn="base">
              <a:lnSpc>
                <a:spcPct val="250000"/>
              </a:lnSpc>
            </a:pPr>
            <a:r>
              <a:rPr lang="ko-KR" altLang="en-US" sz="1200" b="1" dirty="0"/>
              <a:t>전체길이</a:t>
            </a:r>
            <a:r>
              <a:rPr lang="en-US" altLang="ko-KR" sz="1200" b="1" dirty="0"/>
              <a:t>: </a:t>
            </a:r>
            <a:r>
              <a:rPr lang="en-US" altLang="ko-KR" sz="1200" dirty="0"/>
              <a:t>53cm</a:t>
            </a:r>
            <a:r>
              <a:rPr lang="ko-KR" altLang="en-US" sz="1200" dirty="0"/>
              <a:t> </a:t>
            </a:r>
            <a:endParaRPr lang="en-US" altLang="ko-KR" sz="1200" dirty="0"/>
          </a:p>
          <a:p>
            <a:pPr lvl="1" fontAlgn="base">
              <a:lnSpc>
                <a:spcPct val="250000"/>
              </a:lnSpc>
            </a:pPr>
            <a:r>
              <a:rPr lang="ko-KR" altLang="en-US" sz="1200" b="1" dirty="0"/>
              <a:t>망 테두리 폭</a:t>
            </a:r>
            <a:r>
              <a:rPr lang="en-US" altLang="ko-KR" sz="1200" b="1" dirty="0"/>
              <a:t>:</a:t>
            </a:r>
            <a:r>
              <a:rPr lang="en-US" altLang="ko-KR" sz="1200" dirty="0"/>
              <a:t> 22cm</a:t>
            </a:r>
            <a:endParaRPr lang="en-US" altLang="ko-KR" sz="1200" b="1" dirty="0"/>
          </a:p>
          <a:p>
            <a:pPr lvl="1" fontAlgn="base">
              <a:lnSpc>
                <a:spcPct val="250000"/>
              </a:lnSpc>
            </a:pPr>
            <a:r>
              <a:rPr lang="ko-KR" altLang="en-US" sz="1200" b="1" dirty="0"/>
              <a:t>망 테두리 길이</a:t>
            </a:r>
            <a:r>
              <a:rPr lang="en-US" altLang="ko-KR" sz="1200" b="1" dirty="0"/>
              <a:t>:</a:t>
            </a:r>
            <a:r>
              <a:rPr lang="en-US" altLang="ko-KR" sz="1200" dirty="0"/>
              <a:t> </a:t>
            </a:r>
            <a:r>
              <a:rPr lang="ko-KR" altLang="en-US" sz="1200" dirty="0"/>
              <a:t>타원으로 길이 </a:t>
            </a:r>
            <a:r>
              <a:rPr lang="en-US" altLang="ko-KR" sz="1200" dirty="0"/>
              <a:t>34cm</a:t>
            </a:r>
          </a:p>
          <a:p>
            <a:pPr lvl="1" fontAlgn="base">
              <a:lnSpc>
                <a:spcPct val="250000"/>
              </a:lnSpc>
            </a:pPr>
            <a:r>
              <a:rPr lang="ko-KR" altLang="en-US" sz="1200" b="1" dirty="0"/>
              <a:t>무게</a:t>
            </a:r>
            <a:r>
              <a:rPr lang="en-US" altLang="ko-KR" sz="1200" b="1" dirty="0"/>
              <a:t>:</a:t>
            </a:r>
            <a:r>
              <a:rPr lang="en-US" altLang="ko-KR" sz="1200" dirty="0"/>
              <a:t> </a:t>
            </a:r>
            <a:r>
              <a:rPr lang="en-US" altLang="ko-KR" sz="1200" dirty="0" smtClean="0"/>
              <a:t>160g</a:t>
            </a:r>
            <a:r>
              <a:rPr lang="en-US" altLang="ko-KR" sz="1200" dirty="0"/>
              <a:t>, </a:t>
            </a:r>
            <a:r>
              <a:rPr lang="ko-KR" altLang="en-US" sz="1200" dirty="0" smtClean="0"/>
              <a:t>허용오차 </a:t>
            </a:r>
            <a:r>
              <a:rPr lang="en-US" altLang="ko-KR" sz="1200" dirty="0" smtClean="0"/>
              <a:t>±5g  </a:t>
            </a:r>
            <a:endParaRPr lang="en-US" altLang="ko-KR" sz="1200" dirty="0"/>
          </a:p>
          <a:p>
            <a:pPr lvl="1" fontAlgn="base">
              <a:lnSpc>
                <a:spcPct val="250000"/>
              </a:lnSpc>
            </a:pPr>
            <a:r>
              <a:rPr lang="ko-KR" altLang="en-US" sz="1200" b="1" dirty="0"/>
              <a:t>특징</a:t>
            </a:r>
            <a:r>
              <a:rPr lang="en-US" altLang="ko-KR" sz="1200" b="1" dirty="0"/>
              <a:t>: </a:t>
            </a:r>
            <a:r>
              <a:rPr lang="ko-KR" altLang="en-US" sz="1200" dirty="0"/>
              <a:t>한쪽 코트가 가로 세로 </a:t>
            </a:r>
            <a:r>
              <a:rPr lang="en-US" altLang="ko-KR" sz="1200" dirty="0"/>
              <a:t>5m</a:t>
            </a:r>
            <a:r>
              <a:rPr lang="ko-KR" altLang="en-US" sz="1200" dirty="0"/>
              <a:t>인 한정된 공간에서  </a:t>
            </a:r>
            <a:endParaRPr lang="en-US" altLang="ko-KR" sz="1200" dirty="0"/>
          </a:p>
          <a:p>
            <a:pPr lvl="1" fontAlgn="base">
              <a:lnSpc>
                <a:spcPct val="250000"/>
              </a:lnSpc>
            </a:pPr>
            <a:r>
              <a:rPr lang="en-US" altLang="ko-KR" sz="1200" dirty="0"/>
              <a:t>       </a:t>
            </a:r>
            <a:r>
              <a:rPr lang="ko-KR" altLang="en-US" sz="1200" dirty="0"/>
              <a:t>최대한의 운동 효과를 내기 위해서 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라켓의 </a:t>
            </a:r>
            <a:r>
              <a:rPr lang="ko-KR" altLang="en-US" sz="1200" dirty="0"/>
              <a:t>길이는 </a:t>
            </a:r>
            <a:r>
              <a:rPr lang="ko-KR" altLang="en-US" sz="1200" dirty="0" smtClean="0"/>
              <a:t> </a:t>
            </a:r>
            <a:endParaRPr lang="en-US" altLang="ko-KR" sz="1200" dirty="0" smtClean="0"/>
          </a:p>
          <a:p>
            <a:pPr lvl="1" fontAlgn="base">
              <a:lnSpc>
                <a:spcPct val="250000"/>
              </a:lnSpc>
            </a:pPr>
            <a:r>
              <a:rPr lang="en-US" altLang="ko-KR" sz="1200" dirty="0" smtClean="0"/>
              <a:t>       </a:t>
            </a:r>
            <a:r>
              <a:rPr lang="ko-KR" altLang="en-US" sz="1200" dirty="0" smtClean="0"/>
              <a:t>짧고</a:t>
            </a:r>
            <a:r>
              <a:rPr lang="en-US" altLang="ko-KR" sz="1200" dirty="0"/>
              <a:t>, </a:t>
            </a:r>
            <a:r>
              <a:rPr lang="ko-KR" altLang="en-US" sz="1200" dirty="0"/>
              <a:t>무게는 가볍게 만든 </a:t>
            </a:r>
            <a:r>
              <a:rPr lang="ko-KR" altLang="en-US" sz="1200" dirty="0" smtClean="0"/>
              <a:t>라켓이다</a:t>
            </a:r>
            <a:r>
              <a:rPr lang="en-US" altLang="ko-KR" sz="1200" dirty="0" smtClean="0"/>
              <a:t>.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5536" y="404664"/>
            <a:ext cx="835292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en-US" altLang="ko-KR" sz="1200" b="1" dirty="0">
                <a:latin typeface="+mn-ea"/>
              </a:rPr>
              <a:t>3) </a:t>
            </a:r>
            <a:r>
              <a:rPr lang="ko-KR" altLang="en-US" sz="1200" b="1" dirty="0" err="1">
                <a:latin typeface="+mn-ea"/>
              </a:rPr>
              <a:t>킥테니스</a:t>
            </a:r>
            <a:r>
              <a:rPr lang="ko-KR" altLang="en-US" sz="1200" b="1" dirty="0">
                <a:latin typeface="+mn-ea"/>
              </a:rPr>
              <a:t> 네트</a:t>
            </a:r>
            <a:endParaRPr lang="en-US" altLang="ko-KR" sz="1200" b="1" dirty="0">
              <a:latin typeface="+mn-ea"/>
            </a:endParaRPr>
          </a:p>
          <a:p>
            <a:pPr fontAlgn="base">
              <a:lnSpc>
                <a:spcPct val="200000"/>
              </a:lnSpc>
            </a:pPr>
            <a:endParaRPr lang="ko-KR" altLang="en-US" sz="1200" dirty="0">
              <a:latin typeface="HY헤드라인M" pitchFamily="18" charset="-127"/>
              <a:ea typeface="HY헤드라인M" pitchFamily="18" charset="-127"/>
            </a:endParaRPr>
          </a:p>
          <a:p>
            <a:pPr lvl="1" fontAlgn="base">
              <a:lnSpc>
                <a:spcPct val="200000"/>
              </a:lnSpc>
            </a:pPr>
            <a:r>
              <a:rPr lang="ko-KR" altLang="en-US" sz="1200" dirty="0"/>
              <a:t>네트 높이는 </a:t>
            </a:r>
            <a:r>
              <a:rPr lang="en-US" altLang="ko-KR" sz="1200" dirty="0"/>
              <a:t>64.72cm, </a:t>
            </a:r>
            <a:r>
              <a:rPr lang="ko-KR" altLang="en-US" sz="1200" dirty="0"/>
              <a:t>길이 </a:t>
            </a:r>
            <a:r>
              <a:rPr lang="en-US" altLang="ko-KR" sz="1200" dirty="0"/>
              <a:t>5.1m, </a:t>
            </a:r>
            <a:r>
              <a:rPr lang="ko-KR" altLang="en-US" sz="1200" dirty="0"/>
              <a:t>폭은 </a:t>
            </a:r>
            <a:r>
              <a:rPr lang="en-US" altLang="ko-KR" sz="1200" dirty="0"/>
              <a:t>0.76m </a:t>
            </a:r>
            <a:r>
              <a:rPr lang="ko-KR" altLang="en-US" sz="1200" dirty="0"/>
              <a:t>이다</a:t>
            </a:r>
            <a:r>
              <a:rPr lang="en-US" altLang="ko-KR" sz="1200" dirty="0"/>
              <a:t>. </a:t>
            </a:r>
            <a:endParaRPr lang="ko-KR" altLang="en-US" sz="1200" dirty="0"/>
          </a:p>
          <a:p>
            <a:pPr lvl="1" fontAlgn="base">
              <a:lnSpc>
                <a:spcPct val="200000"/>
              </a:lnSpc>
            </a:pPr>
            <a:r>
              <a:rPr lang="ko-KR" altLang="en-US" sz="1200" dirty="0"/>
              <a:t>황금비율</a:t>
            </a:r>
            <a:r>
              <a:rPr lang="en-US" altLang="ko-KR" sz="1200" dirty="0"/>
              <a:t> (Golden Ratio)</a:t>
            </a:r>
            <a:r>
              <a:rPr lang="ko-KR" altLang="en-US" sz="1200" dirty="0"/>
              <a:t>은 약 </a:t>
            </a:r>
            <a:r>
              <a:rPr lang="en-US" altLang="ko-KR" sz="1200" dirty="0"/>
              <a:t>1:1.618</a:t>
            </a:r>
            <a:r>
              <a:rPr lang="ko-KR" altLang="en-US" sz="1200" dirty="0"/>
              <a:t>로 표현된다</a:t>
            </a:r>
            <a:r>
              <a:rPr lang="en-US" altLang="ko-KR" sz="1200" dirty="0"/>
              <a:t>. </a:t>
            </a:r>
            <a:r>
              <a:rPr lang="ko-KR" altLang="en-US" sz="1200" dirty="0"/>
              <a:t>이는 수학적으로 가장 아름답다고 여겨지는 황금비율이다</a:t>
            </a:r>
            <a:r>
              <a:rPr lang="en-US" altLang="ko-KR" sz="1200" dirty="0"/>
              <a:t>.</a:t>
            </a:r>
            <a:endParaRPr lang="ko-KR" altLang="en-US" sz="1200" dirty="0"/>
          </a:p>
          <a:p>
            <a:pPr lvl="1" fontAlgn="base">
              <a:lnSpc>
                <a:spcPct val="200000"/>
              </a:lnSpc>
            </a:pPr>
            <a:r>
              <a:rPr lang="ko-KR" altLang="en-US" sz="1200" dirty="0" err="1"/>
              <a:t>킥테니스</a:t>
            </a:r>
            <a:r>
              <a:rPr lang="ko-KR" altLang="en-US" sz="1200" dirty="0"/>
              <a:t> 네트 높이 황금비율은 한쪽 서브라인 길이 </a:t>
            </a:r>
            <a:r>
              <a:rPr lang="en-US" altLang="ko-KR" sz="1200" dirty="0"/>
              <a:t>4m(400cm)*16.18%=64.72cm</a:t>
            </a:r>
            <a:r>
              <a:rPr lang="ko-KR" altLang="en-US" sz="1200" dirty="0"/>
              <a:t>이다</a:t>
            </a:r>
            <a:r>
              <a:rPr lang="en-US" altLang="ko-KR" sz="1200" dirty="0"/>
              <a:t>.</a:t>
            </a:r>
            <a:endParaRPr lang="ko-KR" altLang="en-US" sz="1200" dirty="0"/>
          </a:p>
          <a:p>
            <a:endParaRPr lang="ko-KR" altLang="en-US" dirty="0"/>
          </a:p>
        </p:txBody>
      </p:sp>
      <p:pic>
        <p:nvPicPr>
          <p:cNvPr id="4" name="그림 3" descr="네트.jpg"/>
          <p:cNvPicPr>
            <a:picLocks noChangeAspect="1"/>
          </p:cNvPicPr>
          <p:nvPr/>
        </p:nvPicPr>
        <p:blipFill>
          <a:blip r:embed="rId2" cstate="print"/>
          <a:srcRect t="37937" b="31294"/>
          <a:stretch>
            <a:fillRect/>
          </a:stretch>
        </p:blipFill>
        <p:spPr>
          <a:xfrm>
            <a:off x="611560" y="3933056"/>
            <a:ext cx="7800867" cy="1800200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54A8-06E1-4B59-85A1-4C20BC892155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9449</TotalTime>
  <Words>2637</Words>
  <Application>Microsoft Office PowerPoint</Application>
  <PresentationFormat>화면 슬라이드 쇼(4:3)</PresentationFormat>
  <Paragraphs>330</Paragraphs>
  <Slides>36</Slides>
  <Notes>0</Notes>
  <HiddenSlides>0</HiddenSlides>
  <MMClips>32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36</vt:i4>
      </vt:variant>
    </vt:vector>
  </HeadingPairs>
  <TitlesOfParts>
    <vt:vector size="37" baseType="lpstr">
      <vt:lpstr>Office 테마</vt:lpstr>
      <vt:lpstr>대한민국 구기 스포츠종목 www.7330.or.kr [어디서나 쉽게 재미있게 건강하게 운동하자]</vt:lpstr>
      <vt:lpstr>슬라이드 2</vt:lpstr>
      <vt:lpstr>슬라이드 3</vt:lpstr>
      <vt:lpstr>2. 킥테니스 특징</vt:lpstr>
      <vt:lpstr>슬라이드 5</vt:lpstr>
      <vt:lpstr>슬라이드 6</vt:lpstr>
      <vt:lpstr>(1) 공 바람 넣는 법    ① 고무통의 공기 주입기 구멍을 엄지손가락 첫마디 넓은 부위로 막는다.    ② 침(노즐)을 공 바람 넣는 부위에 상처나지 않게 직각(90°)으로 매우 부드럽게 밀어 넣는다.    ③ 고무통의 공기 주입기 구멍을 엄지로 막고 바깥 공과 안쪽 공이 닿을 때(만날 때) 까지 펌프질을 반복해 공기를         주입한다.    ④ 공기 주입이 끝나면 엄지를 막은 상태에서 침을 빠르게 뽑아준다.  </vt:lpstr>
      <vt:lpstr>슬라이드 8</vt:lpstr>
      <vt:lpstr>슬라이드 9</vt:lpstr>
      <vt:lpstr>  (1) 킥테니스 네트 조립방법    ① 네트구성        네트 망, 지주대, 휴대용 가방, 전용고리, 모래주머니/생수병 2리터.    </vt:lpstr>
      <vt:lpstr>③ 지주대 정리틀(꽃이)을 바깥쪽으로 붙인다.</vt:lpstr>
      <vt:lpstr>⑤ 네트 망을 포스트 지주대 양쪽에 끼운다.</vt:lpstr>
      <vt:lpstr>⑦ 모래주머니(생수병 2리터 대체 가능)가 연결된 전용고리를 포스트 지주대 끝부분에 끼우면 지지봉 밀어내는 힘과       무게가 상쇄되어 네트가 팽팽하게 된다.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(1) 장점     ① 볼의 닿는 면적이 제일 많다.     ② 공을 다양한 각도, 길게 짧게 빠르게 느리게 차기에 적합하다.     ③ 기본 킥이며 정확성과 안정성이 있다. (2) 단점     ① 상대방이 방향 예측하기가 쉽다. </vt:lpstr>
      <vt:lpstr>슬라이드 23</vt:lpstr>
      <vt:lpstr>슬라이드 24</vt:lpstr>
      <vt:lpstr>슬라이드 25</vt:lpstr>
      <vt:lpstr>(1) 공을 잡은 손과 팔은 지면과 평행하게 하고, 긴장을 푼 자세에서 발은 어깨 폭으로 벌린다. (2) 어깨 높이에서 공을 자연스럽게 떨어뜨린다. (3) 원 바운드된 공을 상대편으로 라켓으로 쳐서 보낸다. 공을 치고 난 뒤 라켓은 목표지점 방향으로 앞으로 스윙 한다. </vt:lpstr>
      <vt:lpstr>  (1) 손에서 공을 자연스럽게 떨어뜨린다.    (2) 공을 노바운드로 발로 차서 상대편으로 보낸다.    (3) 공을 차고 난 뒤 목표지점으로 발을 쭉 뻗는다.       이때 디딤발을 축으로 중심을 잡는다. </vt:lpstr>
      <vt:lpstr> 3) 리시브     (1) 몸 중심을 앞에 두고, 두발을 어깨 폭으로 벌려서 공 받을 준비를 한다.     (2) 공 낙하지점으로 재빨리 이동한다.      (3) 몸의 중심에서 공을 라켓으로 리시브 한다.      (4) 공을 앞쪽에 적당한 높이, 공격하기 좋은 지점으로 떨어 뜨린다.     (5) 블로킹은 허용되지 않는다.  </vt:lpstr>
      <vt:lpstr>슬라이드 29</vt:lpstr>
      <vt:lpstr> 9. 킥테니스 3단계 </vt:lpstr>
      <vt:lpstr>슬라이드 31</vt:lpstr>
      <vt:lpstr>슬라이드 32</vt:lpstr>
      <vt:lpstr>슬라이드 33</vt:lpstr>
      <vt:lpstr>슬라이드 34</vt:lpstr>
      <vt:lpstr>슬라이드 35</vt:lpstr>
      <vt:lpstr>슬라이드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717</cp:revision>
  <cp:lastPrinted>2020-09-17T07:12:46Z</cp:lastPrinted>
  <dcterms:created xsi:type="dcterms:W3CDTF">2020-08-26T00:10:22Z</dcterms:created>
  <dcterms:modified xsi:type="dcterms:W3CDTF">2020-12-13T23:44:02Z</dcterms:modified>
</cp:coreProperties>
</file>