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74" r:id="rId3"/>
    <p:sldId id="280" r:id="rId4"/>
    <p:sldId id="278" r:id="rId5"/>
    <p:sldId id="279" r:id="rId6"/>
    <p:sldId id="276" r:id="rId7"/>
    <p:sldId id="281" r:id="rId8"/>
    <p:sldId id="282" r:id="rId9"/>
    <p:sldId id="269" r:id="rId10"/>
    <p:sldId id="270" r:id="rId11"/>
    <p:sldId id="271" r:id="rId12"/>
    <p:sldId id="277" r:id="rId13"/>
    <p:sldId id="265" r:id="rId14"/>
    <p:sldId id="266" r:id="rId15"/>
    <p:sldId id="272" r:id="rId16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5F01"/>
    <a:srgbClr val="495A8A"/>
    <a:srgbClr val="FCCD07"/>
    <a:srgbClr val="D81F26"/>
    <a:srgbClr val="FF8A3D"/>
    <a:srgbClr val="45C1BF"/>
    <a:srgbClr val="8DD9DB"/>
    <a:srgbClr val="0070C0"/>
    <a:srgbClr val="EE27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8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66F96-15CF-41AE-9C00-0A2529F0228F}" type="datetimeFigureOut">
              <a:rPr lang="ko-KR" altLang="en-US" smtClean="0"/>
              <a:t>2021-08-24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25CAC-AD4F-41ED-B29F-E436B1CF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876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9C377-BDC9-49DD-B4C5-41486652D3CE}" type="slidenum">
              <a:rPr lang="ko-KR" altLang="en-US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9692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9C377-BDC9-49DD-B4C5-41486652D3CE}" type="slidenum">
              <a:rPr lang="ko-KR" altLang="en-US" smtClean="0"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4064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9C377-BDC9-49DD-B4C5-41486652D3CE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2996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9C377-BDC9-49DD-B4C5-41486652D3CE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2996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9C377-BDC9-49DD-B4C5-41486652D3CE}" type="slidenum">
              <a:rPr lang="ko-KR" altLang="en-US" smtClean="0"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2996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9C377-BDC9-49DD-B4C5-41486652D3CE}" type="slidenum">
              <a:rPr lang="ko-KR" altLang="en-US" smtClean="0"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0552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emf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7.emf"/><Relationship Id="rId9" Type="http://schemas.openxmlformats.org/officeDocument/2006/relationships/image" Target="../media/image15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0_제목 슬라이드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32" y="6153304"/>
            <a:ext cx="1610429" cy="4997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6529" y="1012825"/>
            <a:ext cx="3119967" cy="673100"/>
          </a:xfrm>
        </p:spPr>
        <p:txBody>
          <a:bodyPr anchor="b">
            <a:normAutofit/>
          </a:bodyPr>
          <a:lstStyle>
            <a:lvl1pPr algn="r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ko-KR" altLang="en-US" dirty="0" smtClean="0"/>
              <a:t>마스터 제목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5028" y="1681163"/>
            <a:ext cx="2421467" cy="461962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 smtClean="0"/>
              <a:t>마스터 부제목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409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774"/>
          <a:stretch/>
        </p:blipFill>
        <p:spPr>
          <a:xfrm>
            <a:off x="-1" y="-2380"/>
            <a:ext cx="12196231" cy="56435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직사각형 12"/>
          <p:cNvSpPr/>
          <p:nvPr userDrawn="1"/>
        </p:nvSpPr>
        <p:spPr>
          <a:xfrm>
            <a:off x="257175" y="182564"/>
            <a:ext cx="11697759" cy="71913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17" name="제목 1"/>
          <p:cNvSpPr>
            <a:spLocks noGrp="1"/>
          </p:cNvSpPr>
          <p:nvPr>
            <p:ph type="title"/>
          </p:nvPr>
        </p:nvSpPr>
        <p:spPr>
          <a:xfrm>
            <a:off x="454673" y="287603"/>
            <a:ext cx="11246260" cy="261772"/>
          </a:xfrm>
        </p:spPr>
        <p:txBody>
          <a:bodyPr>
            <a:noAutofit/>
          </a:bodyPr>
          <a:lstStyle>
            <a:lvl1pPr algn="l">
              <a:defRPr sz="4000" b="1" spc="-110" baseline="-25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4" name="직사각형 13"/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21" name="Text Box 10"/>
          <p:cNvSpPr txBox="1">
            <a:spLocks noChangeArrowheads="1"/>
          </p:cNvSpPr>
          <p:nvPr userDrawn="1"/>
        </p:nvSpPr>
        <p:spPr bwMode="auto">
          <a:xfrm>
            <a:off x="5895056" y="6503600"/>
            <a:ext cx="462750" cy="2210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8000" tIns="18000" rIns="18000" bIns="18000">
            <a:spAutoFit/>
          </a:bodyPr>
          <a:lstStyle/>
          <a:p>
            <a:pPr>
              <a:defRPr/>
            </a:pPr>
            <a:r>
              <a:rPr lang="en-US" altLang="ko-KR" sz="1200" b="0" dirty="0" smtClean="0">
                <a:latin typeface="맑은 고딕" charset="-127"/>
                <a:ea typeface="맑은 고딕" charset="-127"/>
              </a:rPr>
              <a:t>- </a:t>
            </a:r>
            <a:fld id="{7A305336-C82A-4F5C-A9BD-343EA5E70FE5}" type="slidenum">
              <a:rPr lang="ko-KR" altLang="en-US" sz="1200" b="0" smtClean="0">
                <a:latin typeface="맑은 고딕" charset="-127"/>
                <a:ea typeface="맑은 고딕" charset="-127"/>
              </a:rPr>
              <a:pPr>
                <a:defRPr/>
              </a:pPr>
              <a:t>‹#›</a:t>
            </a:fld>
            <a:r>
              <a:rPr lang="ko-KR" altLang="en-US" sz="1200" b="0" dirty="0" smtClean="0">
                <a:latin typeface="맑은 고딕" charset="-127"/>
                <a:ea typeface="맑은 고딕" charset="-127"/>
              </a:rPr>
              <a:t> </a:t>
            </a:r>
            <a:r>
              <a:rPr lang="en-US" altLang="ko-KR" sz="1200" b="0" dirty="0" smtClean="0">
                <a:latin typeface="맑은 고딕" charset="-127"/>
                <a:ea typeface="맑은 고딕" charset="-127"/>
              </a:rPr>
              <a:t>-</a:t>
            </a:r>
            <a:endParaRPr lang="en-US" altLang="ko-KR" sz="1200" b="0" dirty="0">
              <a:latin typeface="맑은 고딕" charset="-127"/>
              <a:ea typeface="맑은 고딕" charset="-127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9102727" y="6498211"/>
            <a:ext cx="26725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900" b="0" spc="5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Ⓒ</a:t>
            </a:r>
            <a:r>
              <a:rPr lang="en-US" altLang="ko-KR" sz="900" b="0" spc="5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2020, thinkAT, Inc.</a:t>
            </a:r>
            <a:r>
              <a:rPr lang="en-US" altLang="ko-KR" sz="900" b="0" spc="50" baseline="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ALL</a:t>
            </a:r>
            <a:r>
              <a:rPr lang="en-US" altLang="ko-KR" sz="900" b="0" spc="5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Rights</a:t>
            </a:r>
            <a:r>
              <a:rPr lang="en-US" altLang="ko-KR" sz="900" b="0" spc="50" baseline="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</a:t>
            </a:r>
            <a:r>
              <a:rPr lang="en-US" altLang="ko-KR" sz="900" b="0" spc="5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Reserved</a:t>
            </a:r>
            <a:endParaRPr lang="ko-KR" altLang="en-US" sz="900" b="0" spc="5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cs typeface="Arial" pitchFamily="34" charset="0"/>
            </a:endParaRPr>
          </a:p>
        </p:txBody>
      </p:sp>
      <p:pic>
        <p:nvPicPr>
          <p:cNvPr id="24" name="그림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05" y="6498211"/>
            <a:ext cx="956416" cy="29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842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제목 슬라이드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80533" y="1044575"/>
            <a:ext cx="6980767" cy="673100"/>
          </a:xfrm>
        </p:spPr>
        <p:txBody>
          <a:bodyPr anchor="b">
            <a:normAutofit/>
          </a:bodyPr>
          <a:lstStyle>
            <a:lvl1pPr algn="l">
              <a:defRPr sz="3200" b="1" spc="-15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ko-KR" altLang="en-US" dirty="0" smtClean="0"/>
              <a:t>마스터 제목을 입력하세요</a:t>
            </a:r>
            <a:r>
              <a:rPr lang="en-US" altLang="ko-KR" dirty="0" smtClean="0"/>
              <a:t>.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80531" y="1760538"/>
            <a:ext cx="6980767" cy="461962"/>
          </a:xfrm>
        </p:spPr>
        <p:txBody>
          <a:bodyPr>
            <a:normAutofit/>
          </a:bodyPr>
          <a:lstStyle>
            <a:lvl1pPr marL="0" indent="0" algn="l">
              <a:buNone/>
              <a:defRPr sz="2000" spc="-80" baseline="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 smtClean="0"/>
              <a:t>마스터 부제목을 입력하세요</a:t>
            </a:r>
            <a:r>
              <a:rPr lang="en-US" altLang="ko-KR" dirty="0" smtClean="0"/>
              <a:t>.</a:t>
            </a:r>
            <a:endParaRPr lang="en-US" dirty="0"/>
          </a:p>
        </p:txBody>
      </p:sp>
      <p:sp>
        <p:nvSpPr>
          <p:cNvPr id="3" name="직사각형 2"/>
          <p:cNvSpPr/>
          <p:nvPr userDrawn="1"/>
        </p:nvSpPr>
        <p:spPr>
          <a:xfrm>
            <a:off x="573277" y="6031250"/>
            <a:ext cx="1762470" cy="492733"/>
          </a:xfrm>
          <a:prstGeom prst="rect">
            <a:avLst/>
          </a:prstGeom>
          <a:solidFill>
            <a:srgbClr val="080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60" y="6018762"/>
            <a:ext cx="1485736" cy="46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3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タイトルとコンテンツ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31"/>
          <p:cNvSpPr/>
          <p:nvPr userDrawn="1"/>
        </p:nvSpPr>
        <p:spPr>
          <a:xfrm>
            <a:off x="1" y="0"/>
            <a:ext cx="9084730" cy="651934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123219" y="199497"/>
            <a:ext cx="8839199" cy="286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C0C0C"/>
              </a:buClr>
              <a:buFont typeface="Arial"/>
              <a:buNone/>
              <a:defRPr sz="2000" b="1" i="0" u="none" strike="noStrike" cap="none" spc="-80" baseline="0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pic>
        <p:nvPicPr>
          <p:cNvPr id="33" name="Shape 33"/>
          <p:cNvPicPr preferRelativeResize="0"/>
          <p:nvPr/>
        </p:nvPicPr>
        <p:blipFill rotWithShape="1">
          <a:blip r:embed="rId2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10046617" y="6525194"/>
            <a:ext cx="140758" cy="194895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Shape 34"/>
          <p:cNvSpPr/>
          <p:nvPr/>
        </p:nvSpPr>
        <p:spPr>
          <a:xfrm>
            <a:off x="10165032" y="6505144"/>
            <a:ext cx="2018501" cy="2616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sz="1100" dirty="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Platform based Security SNS</a:t>
            </a:r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78857" y="-520878"/>
            <a:ext cx="1294298" cy="413751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679" y="-1243"/>
            <a:ext cx="3388320" cy="651600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679" y="-3350"/>
            <a:ext cx="3388320" cy="6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00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081" y="-611499"/>
            <a:ext cx="6441837" cy="600045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06478" y="1340294"/>
            <a:ext cx="10301208" cy="487423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879823" y="2133600"/>
            <a:ext cx="6419850" cy="801522"/>
          </a:xfrm>
        </p:spPr>
        <p:txBody>
          <a:bodyPr anchor="b">
            <a:normAutofit/>
          </a:bodyPr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pic>
        <p:nvPicPr>
          <p:cNvPr id="18" name="그림 17"/>
          <p:cNvPicPr>
            <a:picLocks noChangeAspect="1"/>
          </p:cNvPicPr>
          <p:nvPr userDrawn="1"/>
        </p:nvPicPr>
        <p:blipFill>
          <a:blip r:embed="rId4" cstate="print">
            <a:lum bright="-40000"/>
          </a:blip>
          <a:stretch>
            <a:fillRect/>
          </a:stretch>
        </p:blipFill>
        <p:spPr>
          <a:xfrm>
            <a:off x="331303" y="6007649"/>
            <a:ext cx="1294298" cy="413751"/>
          </a:xfrm>
          <a:prstGeom prst="rect">
            <a:avLst/>
          </a:prstGeom>
        </p:spPr>
      </p:pic>
      <p:sp>
        <p:nvSpPr>
          <p:cNvPr id="21" name="직사각형 20"/>
          <p:cNvSpPr/>
          <p:nvPr userDrawn="1"/>
        </p:nvSpPr>
        <p:spPr>
          <a:xfrm>
            <a:off x="503979" y="6445877"/>
            <a:ext cx="212269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 smtClean="0">
                <a:solidFill>
                  <a:srgbClr val="999999"/>
                </a:solidFill>
              </a:rPr>
              <a:t>Platform based Se</a:t>
            </a:r>
            <a:r>
              <a:rPr lang="en-US" altLang="ko-KR" sz="1100" b="1" dirty="0" smtClean="0">
                <a:solidFill>
                  <a:srgbClr val="999999"/>
                </a:solidFill>
              </a:rPr>
              <a:t>cu</a:t>
            </a:r>
            <a:r>
              <a:rPr lang="ko-KR" altLang="en-US" sz="1100" b="1" smtClean="0">
                <a:solidFill>
                  <a:srgbClr val="999999"/>
                </a:solidFill>
              </a:rPr>
              <a:t>rity </a:t>
            </a:r>
            <a:r>
              <a:rPr lang="ko-KR" altLang="en-US" sz="1100" b="1" dirty="0" smtClean="0">
                <a:solidFill>
                  <a:srgbClr val="999999"/>
                </a:solidFill>
              </a:rPr>
              <a:t>SNS</a:t>
            </a:r>
            <a:endParaRPr lang="ko-KR" altLang="en-US" sz="1100" b="1" dirty="0">
              <a:solidFill>
                <a:srgbClr val="999999"/>
              </a:solidFill>
            </a:endParaRPr>
          </a:p>
        </p:txBody>
      </p:sp>
      <p:pic>
        <p:nvPicPr>
          <p:cNvPr id="22" name="그림 21"/>
          <p:cNvPicPr>
            <a:picLocks noChangeAspect="1"/>
          </p:cNvPicPr>
          <p:nvPr userDrawn="1"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76" y="6465928"/>
            <a:ext cx="140758" cy="194895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3929" y="-1008188"/>
            <a:ext cx="6696529" cy="6283576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282" y="3292748"/>
            <a:ext cx="3820689" cy="271490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 userDrawn="1"/>
        </p:nvPicPr>
        <p:blipFill rotWithShape="1">
          <a:blip r:embed="rId9" cstate="print"/>
          <a:srcRect r="21953" b="17840"/>
          <a:stretch/>
        </p:blipFill>
        <p:spPr>
          <a:xfrm>
            <a:off x="8551973" y="1137946"/>
            <a:ext cx="3640027" cy="572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1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774"/>
          <a:stretch/>
        </p:blipFill>
        <p:spPr>
          <a:xfrm>
            <a:off x="-1" y="-2380"/>
            <a:ext cx="12196231" cy="56435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직사각형 12"/>
          <p:cNvSpPr/>
          <p:nvPr userDrawn="1"/>
        </p:nvSpPr>
        <p:spPr>
          <a:xfrm>
            <a:off x="257175" y="182564"/>
            <a:ext cx="11697759" cy="71913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800"/>
          </a:p>
        </p:txBody>
      </p:sp>
      <p:sp>
        <p:nvSpPr>
          <p:cNvPr id="17" name="제목 1"/>
          <p:cNvSpPr>
            <a:spLocks noGrp="1"/>
          </p:cNvSpPr>
          <p:nvPr>
            <p:ph type="title"/>
          </p:nvPr>
        </p:nvSpPr>
        <p:spPr>
          <a:xfrm>
            <a:off x="454673" y="287603"/>
            <a:ext cx="11246260" cy="261772"/>
          </a:xfrm>
        </p:spPr>
        <p:txBody>
          <a:bodyPr>
            <a:noAutofit/>
          </a:bodyPr>
          <a:lstStyle>
            <a:lvl1pPr algn="l">
              <a:defRPr sz="4000" b="1" spc="-110" baseline="-25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half" idx="10" hasCustomPrompt="1"/>
          </p:nvPr>
        </p:nvSpPr>
        <p:spPr>
          <a:xfrm>
            <a:off x="657171" y="886505"/>
            <a:ext cx="11043761" cy="482600"/>
          </a:xfrm>
        </p:spPr>
        <p:txBody>
          <a:bodyPr>
            <a:normAutofit/>
          </a:bodyPr>
          <a:lstStyle>
            <a:lvl1pPr marL="0" indent="0">
              <a:buNone/>
              <a:defRPr sz="1800" b="1" spc="-110" baseline="0">
                <a:solidFill>
                  <a:srgbClr val="0070C0"/>
                </a:solidFill>
                <a:latin typeface="+mj-ea"/>
                <a:ea typeface="+mj-ea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dirty="0" smtClean="0"/>
              <a:t>마스터 부제목 스타일을 편집합니다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half" idx="11" hasCustomPrompt="1"/>
          </p:nvPr>
        </p:nvSpPr>
        <p:spPr>
          <a:xfrm>
            <a:off x="657170" y="1223635"/>
            <a:ext cx="11043761" cy="151004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 b="0" spc="-110" baseline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dirty="0" smtClean="0"/>
              <a:t>마스터 부제목 스타일을 편집합니다</a:t>
            </a:r>
          </a:p>
        </p:txBody>
      </p:sp>
      <p:sp>
        <p:nvSpPr>
          <p:cNvPr id="14" name="직사각형 13"/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21" name="Text Box 10"/>
          <p:cNvSpPr txBox="1">
            <a:spLocks noChangeArrowheads="1"/>
          </p:cNvSpPr>
          <p:nvPr userDrawn="1"/>
        </p:nvSpPr>
        <p:spPr bwMode="auto">
          <a:xfrm>
            <a:off x="5895056" y="6503600"/>
            <a:ext cx="462750" cy="2210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8000" tIns="18000" rIns="18000" bIns="18000">
            <a:spAutoFit/>
          </a:bodyPr>
          <a:lstStyle/>
          <a:p>
            <a:pPr>
              <a:defRPr/>
            </a:pPr>
            <a:r>
              <a:rPr lang="en-US" altLang="ko-KR" sz="1200" b="0" dirty="0" smtClean="0">
                <a:latin typeface="맑은 고딕" charset="-127"/>
                <a:ea typeface="맑은 고딕" charset="-127"/>
              </a:rPr>
              <a:t>- </a:t>
            </a:r>
            <a:fld id="{7A305336-C82A-4F5C-A9BD-343EA5E70FE5}" type="slidenum">
              <a:rPr lang="ko-KR" altLang="en-US" sz="1200" b="0" smtClean="0">
                <a:latin typeface="맑은 고딕" charset="-127"/>
                <a:ea typeface="맑은 고딕" charset="-127"/>
              </a:rPr>
              <a:pPr>
                <a:defRPr/>
              </a:pPr>
              <a:t>‹#›</a:t>
            </a:fld>
            <a:r>
              <a:rPr lang="ko-KR" altLang="en-US" sz="1200" b="0" dirty="0" smtClean="0">
                <a:latin typeface="맑은 고딕" charset="-127"/>
                <a:ea typeface="맑은 고딕" charset="-127"/>
              </a:rPr>
              <a:t> </a:t>
            </a:r>
            <a:r>
              <a:rPr lang="en-US" altLang="ko-KR" sz="1200" b="0" dirty="0" smtClean="0">
                <a:latin typeface="맑은 고딕" charset="-127"/>
                <a:ea typeface="맑은 고딕" charset="-127"/>
              </a:rPr>
              <a:t>-</a:t>
            </a:r>
            <a:endParaRPr lang="en-US" altLang="ko-KR" sz="1200" b="0" dirty="0">
              <a:latin typeface="맑은 고딕" charset="-127"/>
              <a:ea typeface="맑은 고딕" charset="-127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9102727" y="6498211"/>
            <a:ext cx="26725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900" b="0" spc="5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Ⓒ</a:t>
            </a:r>
            <a:r>
              <a:rPr lang="en-US" altLang="ko-KR" sz="900" b="0" spc="5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2020, thinkAT, Inc.</a:t>
            </a:r>
            <a:r>
              <a:rPr lang="en-US" altLang="ko-KR" sz="900" b="0" spc="50" baseline="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ALL</a:t>
            </a:r>
            <a:r>
              <a:rPr lang="en-US" altLang="ko-KR" sz="900" b="0" spc="5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Rights</a:t>
            </a:r>
            <a:r>
              <a:rPr lang="en-US" altLang="ko-KR" sz="900" b="0" spc="50" baseline="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</a:t>
            </a:r>
            <a:r>
              <a:rPr lang="en-US" altLang="ko-KR" sz="900" b="0" spc="5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Reserved</a:t>
            </a:r>
            <a:endParaRPr lang="ko-KR" altLang="en-US" sz="900" b="0" spc="5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cs typeface="Arial" pitchFamily="34" charset="0"/>
            </a:endParaRPr>
          </a:p>
        </p:txBody>
      </p:sp>
      <p:pic>
        <p:nvPicPr>
          <p:cNvPr id="24" name="그림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05" y="6498211"/>
            <a:ext cx="956416" cy="29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859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 userDrawn="1"/>
        </p:nvSpPr>
        <p:spPr>
          <a:xfrm>
            <a:off x="3434149" y="2647776"/>
            <a:ext cx="53237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ko-KR" sz="2800" b="1" i="1" spc="-11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Two – Channel Security Solution</a:t>
            </a:r>
            <a:endParaRPr lang="ko-KR" altLang="en-US" sz="1100" b="1" i="1" spc="-110" baseline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289058" y="762795"/>
            <a:ext cx="115675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ko-KR" sz="4800" b="1" kern="1200" spc="-170" baseline="0" dirty="0" smtClean="0">
                <a:gradFill flip="none" rotWithShape="1">
                  <a:gsLst>
                    <a:gs pos="0">
                      <a:srgbClr val="FFFF00">
                        <a:lumMod val="100000"/>
                      </a:srgbClr>
                    </a:gs>
                    <a:gs pos="51000">
                      <a:srgbClr val="4FD6B9"/>
                    </a:gs>
                  </a:gsLst>
                  <a:lin ang="2700000" scaled="1"/>
                  <a:tileRect/>
                </a:gradFill>
                <a:latin typeface="Arial" pitchFamily="34" charset="0"/>
                <a:ea typeface="+mn-ea"/>
                <a:cs typeface="Arial" pitchFamily="34" charset="0"/>
              </a:rPr>
              <a:t>Thank</a:t>
            </a:r>
            <a:r>
              <a:rPr lang="en-US" altLang="ko-KR" sz="4800" b="1" spc="-170" baseline="0" dirty="0" smtClean="0">
                <a:solidFill>
                  <a:srgbClr val="247FA8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4800" b="1" spc="-17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</a:t>
            </a:r>
            <a:r>
              <a:rPr lang="en-US" altLang="ko-KR" sz="4800" b="1" spc="-17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4800" b="1" kern="1200" spc="-170" baseline="0" dirty="0">
                <a:gradFill flip="none" rotWithShape="1">
                  <a:gsLst>
                    <a:gs pos="0">
                      <a:srgbClr val="FFFF00">
                        <a:lumMod val="100000"/>
                      </a:srgbClr>
                    </a:gs>
                    <a:gs pos="51000">
                      <a:srgbClr val="4FD6B9"/>
                    </a:gs>
                  </a:gsLst>
                  <a:lin ang="2700000" scaled="1"/>
                  <a:tileRect/>
                </a:gradFill>
                <a:latin typeface="Arial" pitchFamily="34" charset="0"/>
                <a:ea typeface="+mn-ea"/>
                <a:cs typeface="Arial" pitchFamily="34" charset="0"/>
              </a:rPr>
              <a:t>For</a:t>
            </a:r>
            <a:r>
              <a:rPr lang="en-US" altLang="ko-KR" sz="4800" b="1" spc="-17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4800" b="1" spc="-17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 </a:t>
            </a:r>
            <a:r>
              <a:rPr lang="en-US" altLang="ko-KR" sz="4800" b="1" spc="-17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Attention</a:t>
            </a:r>
          </a:p>
        </p:txBody>
      </p:sp>
      <p:grpSp>
        <p:nvGrpSpPr>
          <p:cNvPr id="20" name="그룹 19"/>
          <p:cNvGrpSpPr/>
          <p:nvPr userDrawn="1"/>
        </p:nvGrpSpPr>
        <p:grpSpPr>
          <a:xfrm>
            <a:off x="4416648" y="1720673"/>
            <a:ext cx="3617906" cy="400110"/>
            <a:chOff x="3312485" y="2266503"/>
            <a:chExt cx="2713429" cy="400110"/>
          </a:xfrm>
        </p:grpSpPr>
        <p:sp>
          <p:nvSpPr>
            <p:cNvPr id="14" name="직사각형 13"/>
            <p:cNvSpPr/>
            <p:nvPr userDrawn="1"/>
          </p:nvSpPr>
          <p:spPr>
            <a:xfrm>
              <a:off x="3312485" y="2266503"/>
              <a:ext cx="132392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ko-KR" sz="2000" spc="0" dirty="0">
                  <a:solidFill>
                    <a:schemeClr val="bg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Presented by </a:t>
              </a:r>
              <a:endParaRPr lang="ko-KR" altLang="en-US" sz="1000" spc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8" name="그림 17"/>
            <p:cNvPicPr>
              <a:picLocks noChangeAspect="1"/>
            </p:cNvPicPr>
            <p:nvPr userDrawn="1"/>
          </p:nvPicPr>
          <p:blipFill rotWithShape="1">
            <a:blip r:embed="rId3"/>
            <a:srcRect b="26240"/>
            <a:stretch/>
          </p:blipFill>
          <p:spPr>
            <a:xfrm>
              <a:off x="4818092" y="2329102"/>
              <a:ext cx="1207822" cy="2758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397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774"/>
          <a:stretch/>
        </p:blipFill>
        <p:spPr>
          <a:xfrm>
            <a:off x="-1" y="-2380"/>
            <a:ext cx="12196231" cy="56435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직사각형 12"/>
          <p:cNvSpPr/>
          <p:nvPr userDrawn="1"/>
        </p:nvSpPr>
        <p:spPr>
          <a:xfrm>
            <a:off x="257176" y="182566"/>
            <a:ext cx="11697759" cy="71913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63"/>
          </a:p>
        </p:txBody>
      </p:sp>
      <p:sp>
        <p:nvSpPr>
          <p:cNvPr id="17" name="제목 1"/>
          <p:cNvSpPr>
            <a:spLocks noGrp="1"/>
          </p:cNvSpPr>
          <p:nvPr>
            <p:ph type="title"/>
          </p:nvPr>
        </p:nvSpPr>
        <p:spPr>
          <a:xfrm>
            <a:off x="454673" y="287603"/>
            <a:ext cx="11246260" cy="261772"/>
          </a:xfrm>
        </p:spPr>
        <p:txBody>
          <a:bodyPr>
            <a:noAutofit/>
          </a:bodyPr>
          <a:lstStyle>
            <a:lvl1pPr algn="l">
              <a:defRPr sz="3250" b="1" spc="-89" baseline="-25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4" name="직사각형 13"/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/>
          </a:p>
        </p:txBody>
      </p:sp>
      <p:sp>
        <p:nvSpPr>
          <p:cNvPr id="21" name="Text Box 10"/>
          <p:cNvSpPr txBox="1">
            <a:spLocks noChangeArrowheads="1"/>
          </p:cNvSpPr>
          <p:nvPr userDrawn="1"/>
        </p:nvSpPr>
        <p:spPr bwMode="auto">
          <a:xfrm>
            <a:off x="5895056" y="6503602"/>
            <a:ext cx="374182" cy="1795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4625" tIns="14625" rIns="14625" bIns="14625">
            <a:spAutoFit/>
          </a:bodyPr>
          <a:lstStyle/>
          <a:p>
            <a:pPr>
              <a:defRPr/>
            </a:pPr>
            <a:r>
              <a:rPr lang="en-US" altLang="ko-KR" sz="975" b="0" dirty="0" smtClean="0">
                <a:latin typeface="맑은 고딕" charset="-127"/>
                <a:ea typeface="맑은 고딕" charset="-127"/>
              </a:rPr>
              <a:t>- </a:t>
            </a:r>
            <a:fld id="{7A305336-C82A-4F5C-A9BD-343EA5E70FE5}" type="slidenum">
              <a:rPr lang="ko-KR" altLang="en-US" sz="975" b="0" smtClean="0">
                <a:latin typeface="맑은 고딕" charset="-127"/>
                <a:ea typeface="맑은 고딕" charset="-127"/>
              </a:rPr>
              <a:pPr>
                <a:defRPr/>
              </a:pPr>
              <a:t>‹#›</a:t>
            </a:fld>
            <a:r>
              <a:rPr lang="ko-KR" altLang="en-US" sz="975" b="0" dirty="0" smtClean="0">
                <a:latin typeface="맑은 고딕" charset="-127"/>
                <a:ea typeface="맑은 고딕" charset="-127"/>
              </a:rPr>
              <a:t> </a:t>
            </a:r>
            <a:r>
              <a:rPr lang="en-US" altLang="ko-KR" sz="975" b="0" dirty="0" smtClean="0">
                <a:latin typeface="맑은 고딕" charset="-127"/>
                <a:ea typeface="맑은 고딕" charset="-127"/>
              </a:rPr>
              <a:t>-</a:t>
            </a:r>
            <a:endParaRPr lang="en-US" altLang="ko-KR" sz="975" b="0" dirty="0">
              <a:latin typeface="맑은 고딕" charset="-127"/>
              <a:ea typeface="맑은 고딕" charset="-127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9570034" y="6498211"/>
            <a:ext cx="2205219" cy="204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731" b="0" spc="41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Ⓒ</a:t>
            </a:r>
            <a:r>
              <a:rPr lang="en-US" altLang="ko-KR" sz="731" b="0" spc="41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2020, thinkAT, Inc.</a:t>
            </a:r>
            <a:r>
              <a:rPr lang="en-US" altLang="ko-KR" sz="731" b="0" spc="41" baseline="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ALL</a:t>
            </a:r>
            <a:r>
              <a:rPr lang="en-US" altLang="ko-KR" sz="731" b="0" spc="41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Rights</a:t>
            </a:r>
            <a:r>
              <a:rPr lang="en-US" altLang="ko-KR" sz="731" b="0" spc="41" baseline="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 </a:t>
            </a:r>
            <a:r>
              <a:rPr lang="en-US" altLang="ko-KR" sz="731" b="0" spc="41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Arial" pitchFamily="34" charset="0"/>
              </a:rPr>
              <a:t>Reserved</a:t>
            </a:r>
            <a:endParaRPr lang="ko-KR" altLang="en-US" sz="731" b="0" spc="41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cs typeface="Arial" pitchFamily="34" charset="0"/>
            </a:endParaRPr>
          </a:p>
        </p:txBody>
      </p:sp>
      <p:pic>
        <p:nvPicPr>
          <p:cNvPr id="24" name="그림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05" y="6498213"/>
            <a:ext cx="956416" cy="29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032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9B73C-B493-4A75-80B3-F5C53880C5BD}" type="datetimeFigureOut">
              <a:rPr lang="ko-KR" altLang="en-US" smtClean="0"/>
              <a:t>2021-08-24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07B73-E32C-47C2-9144-75B59DF6D7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5745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0" r:id="rId4"/>
    <p:sldLayoutId id="2147483661" r:id="rId5"/>
    <p:sldLayoutId id="2147483666" r:id="rId6"/>
    <p:sldLayoutId id="2147483667" r:id="rId7"/>
    <p:sldLayoutId id="2147483668" r:id="rId8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20.png"/><Relationship Id="rId7" Type="http://schemas.openxmlformats.org/officeDocument/2006/relationships/image" Target="../media/image49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11" Type="http://schemas.openxmlformats.org/officeDocument/2006/relationships/image" Target="../media/image51.png"/><Relationship Id="rId5" Type="http://schemas.openxmlformats.org/officeDocument/2006/relationships/image" Target="../media/image47.jpeg"/><Relationship Id="rId10" Type="http://schemas.microsoft.com/office/2007/relationships/hdphoto" Target="../media/hdphoto5.wdp"/><Relationship Id="rId4" Type="http://schemas.openxmlformats.org/officeDocument/2006/relationships/image" Target="../media/image46.jpeg"/><Relationship Id="rId9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46.jpeg"/><Relationship Id="rId7" Type="http://schemas.openxmlformats.org/officeDocument/2006/relationships/image" Target="../media/image5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jpeg"/><Relationship Id="rId5" Type="http://schemas.microsoft.com/office/2007/relationships/hdphoto" Target="../media/hdphoto6.wdp"/><Relationship Id="rId4" Type="http://schemas.openxmlformats.org/officeDocument/2006/relationships/image" Target="../media/image52.png"/><Relationship Id="rId9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2.wdp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ews.sbs.co.kr/news/endPage.do?newsId=N1005326589&amp;plink=ORI&amp;cooper=NAVER&amp;plink=ORI&amp;cooper=NAVE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/>
          <p:cNvSpPr>
            <a:spLocks noGrp="1"/>
          </p:cNvSpPr>
          <p:nvPr>
            <p:ph type="ctrTitle"/>
          </p:nvPr>
        </p:nvSpPr>
        <p:spPr>
          <a:xfrm>
            <a:off x="0" y="1840440"/>
            <a:ext cx="8585201" cy="673100"/>
          </a:xfrm>
        </p:spPr>
        <p:txBody>
          <a:bodyPr anchor="b">
            <a:noAutofit/>
          </a:bodyPr>
          <a:lstStyle/>
          <a:p>
            <a:pPr algn="ctr"/>
            <a:r>
              <a:rPr lang="ko-KR" altLang="en-US" sz="4400" dirty="0" smtClean="0">
                <a:ln w="9525">
                  <a:solidFill>
                    <a:srgbClr val="E2E2E2"/>
                  </a:solidFill>
                  <a:prstDash val="solid"/>
                </a:ln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아직도 </a:t>
            </a:r>
            <a:r>
              <a:rPr lang="ko-KR" altLang="en-US" sz="4400" dirty="0" smtClean="0">
                <a:ln w="9525">
                  <a:solidFill>
                    <a:srgbClr val="E2E2E2"/>
                  </a:solidFill>
                  <a:prstDash val="solid"/>
                </a:ln>
                <a:solidFill>
                  <a:srgbClr val="FFFF00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반쪽짜리 </a:t>
            </a:r>
            <a:r>
              <a:rPr lang="ko-KR" altLang="en-US" sz="4400" dirty="0" err="1" smtClean="0">
                <a:ln w="9525">
                  <a:solidFill>
                    <a:srgbClr val="E2E2E2"/>
                  </a:solidFill>
                  <a:prstDash val="solid"/>
                </a:ln>
                <a:solidFill>
                  <a:srgbClr val="FFFF00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안심번호</a:t>
            </a:r>
            <a:r>
              <a:rPr lang="ko-KR" altLang="en-US" sz="4400" dirty="0" err="1" smtClean="0">
                <a:ln w="9525">
                  <a:solidFill>
                    <a:srgbClr val="E2E2E2"/>
                  </a:solidFill>
                  <a:prstDash val="solid"/>
                </a:ln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로</a:t>
            </a:r>
            <a:r>
              <a:rPr lang="ko-KR" altLang="en-US" sz="4400" dirty="0" smtClean="0">
                <a:ln w="9525">
                  <a:solidFill>
                    <a:srgbClr val="E2E2E2"/>
                  </a:solidFill>
                  <a:prstDash val="solid"/>
                </a:ln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 </a:t>
            </a:r>
            <a:r>
              <a:rPr lang="en-US" altLang="ko-KR" sz="4400" dirty="0" smtClean="0">
                <a:ln w="9525">
                  <a:solidFill>
                    <a:srgbClr val="E2E2E2"/>
                  </a:solidFill>
                  <a:prstDash val="solid"/>
                </a:ln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/>
            </a:r>
            <a:br>
              <a:rPr lang="en-US" altLang="ko-KR" sz="4400" dirty="0" smtClean="0">
                <a:ln w="9525">
                  <a:solidFill>
                    <a:srgbClr val="E2E2E2"/>
                  </a:solidFill>
                  <a:prstDash val="solid"/>
                </a:ln>
                <a:latin typeface="Rix강변북로 Black" panose="02000A03000000000000" pitchFamily="2" charset="-127"/>
                <a:ea typeface="Rix강변북로 Black" panose="02000A03000000000000" pitchFamily="2" charset="-127"/>
              </a:rPr>
            </a:br>
            <a:r>
              <a:rPr lang="ko-KR" altLang="en-US" sz="4400" dirty="0" smtClean="0">
                <a:ln w="9525">
                  <a:solidFill>
                    <a:srgbClr val="E2E2E2"/>
                  </a:solidFill>
                  <a:prstDash val="solid"/>
                </a:ln>
                <a:solidFill>
                  <a:srgbClr val="FFFF00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고객의 정보를 보호</a:t>
            </a:r>
            <a:r>
              <a:rPr lang="ko-KR" altLang="en-US" sz="4400" dirty="0" smtClean="0">
                <a:ln w="9525">
                  <a:solidFill>
                    <a:srgbClr val="E2E2E2"/>
                  </a:solidFill>
                  <a:prstDash val="solid"/>
                </a:ln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하고 계신가요</a:t>
            </a:r>
            <a:r>
              <a:rPr lang="en-US" altLang="ko-KR" sz="4400" dirty="0" smtClean="0">
                <a:ln w="9525">
                  <a:solidFill>
                    <a:srgbClr val="E2E2E2"/>
                  </a:solidFill>
                  <a:prstDash val="solid"/>
                </a:ln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?</a:t>
            </a:r>
            <a:endParaRPr lang="ko-KR" altLang="en-US" b="1" spc="-150" dirty="0">
              <a:ln w="9525">
                <a:solidFill>
                  <a:srgbClr val="E2E2E2"/>
                </a:solidFill>
                <a:prstDash val="solid"/>
              </a:ln>
              <a:latin typeface="Rix강변북로 Black" panose="02000A03000000000000" pitchFamily="2" charset="-127"/>
              <a:ea typeface="Rix강변북로 Black" panose="02000A03000000000000" pitchFamily="2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244600" y="2784102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ko-KR" sz="3200" dirty="0">
                <a:ln w="9525">
                  <a:solidFill>
                    <a:srgbClr val="E2E2E2"/>
                  </a:solidFill>
                  <a:prstDash val="solid"/>
                </a:ln>
                <a:solidFill>
                  <a:schemeClr val="bg1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(</a:t>
            </a:r>
            <a:r>
              <a:rPr lang="ko-KR" altLang="en-US" sz="3200" dirty="0">
                <a:ln w="9525">
                  <a:solidFill>
                    <a:srgbClr val="E2E2E2"/>
                  </a:solidFill>
                  <a:prstDash val="solid"/>
                </a:ln>
                <a:solidFill>
                  <a:schemeClr val="bg1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수 </a:t>
            </a:r>
            <a:r>
              <a:rPr lang="en-US" altLang="ko-KR" sz="3200" dirty="0">
                <a:ln w="9525">
                  <a:solidFill>
                    <a:srgbClr val="E2E2E2"/>
                  </a:solidFill>
                  <a:prstDash val="solid"/>
                </a:ln>
                <a:solidFill>
                  <a:schemeClr val="bg1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· </a:t>
            </a:r>
            <a:r>
              <a:rPr lang="ko-KR" altLang="en-US" sz="3200" dirty="0">
                <a:ln w="9525">
                  <a:solidFill>
                    <a:srgbClr val="E2E2E2"/>
                  </a:solidFill>
                  <a:prstDash val="solid"/>
                </a:ln>
                <a:solidFill>
                  <a:schemeClr val="bg1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발신자 </a:t>
            </a:r>
            <a:r>
              <a:rPr lang="ko-KR" altLang="en-US" sz="3200" dirty="0">
                <a:ln w="9525">
                  <a:solidFill>
                    <a:srgbClr val="E2E2E2"/>
                  </a:solidFill>
                  <a:prstDash val="solid"/>
                </a:ln>
                <a:solidFill>
                  <a:srgbClr val="FFFF00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모두 보호</a:t>
            </a:r>
            <a:r>
              <a:rPr lang="ko-KR" altLang="en-US" sz="3200" dirty="0">
                <a:ln w="9525">
                  <a:solidFill>
                    <a:srgbClr val="E2E2E2"/>
                  </a:solidFill>
                  <a:prstDash val="solid"/>
                </a:ln>
                <a:solidFill>
                  <a:schemeClr val="bg1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가 가능한</a:t>
            </a:r>
            <a:r>
              <a:rPr lang="en-US" altLang="ko-KR" sz="3200" dirty="0">
                <a:ln w="9525">
                  <a:solidFill>
                    <a:srgbClr val="E2E2E2"/>
                  </a:solidFill>
                  <a:prstDash val="solid"/>
                </a:ln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/>
            </a:r>
            <a:br>
              <a:rPr lang="en-US" altLang="ko-KR" sz="3200" dirty="0">
                <a:ln w="9525">
                  <a:solidFill>
                    <a:srgbClr val="E2E2E2"/>
                  </a:solidFill>
                  <a:prstDash val="solid"/>
                </a:ln>
                <a:latin typeface="Rix강변북로 Black" panose="02000A03000000000000" pitchFamily="2" charset="-127"/>
                <a:ea typeface="Rix강변북로 Black" panose="02000A03000000000000" pitchFamily="2" charset="-127"/>
              </a:rPr>
            </a:br>
            <a:r>
              <a:rPr lang="ko-KR" altLang="en-US" sz="3200" dirty="0" err="1">
                <a:ln w="9525">
                  <a:solidFill>
                    <a:srgbClr val="E2E2E2"/>
                  </a:solidFill>
                  <a:prstDash val="solid"/>
                </a:ln>
                <a:solidFill>
                  <a:srgbClr val="FFFF00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안심전화</a:t>
            </a:r>
            <a:r>
              <a:rPr lang="ko-KR" altLang="en-US" sz="3200" dirty="0">
                <a:ln w="9525">
                  <a:solidFill>
                    <a:srgbClr val="E2E2E2"/>
                  </a:solidFill>
                  <a:prstDash val="solid"/>
                </a:ln>
                <a:solidFill>
                  <a:srgbClr val="FFFF00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 플러스 </a:t>
            </a:r>
            <a:r>
              <a:rPr lang="ko-KR" altLang="en-US" sz="3200" dirty="0">
                <a:ln w="9525">
                  <a:solidFill>
                    <a:srgbClr val="E2E2E2"/>
                  </a:solidFill>
                  <a:prstDash val="solid"/>
                </a:ln>
                <a:solidFill>
                  <a:schemeClr val="bg1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제안서</a:t>
            </a:r>
            <a:r>
              <a:rPr lang="en-US" altLang="ko-KR" sz="3200" dirty="0">
                <a:ln w="9525">
                  <a:solidFill>
                    <a:srgbClr val="E2E2E2"/>
                  </a:solidFill>
                  <a:prstDash val="solid"/>
                </a:ln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)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3765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7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안심번호를</a:t>
            </a:r>
            <a:r>
              <a:rPr lang="ko-KR" altLang="en-US" dirty="0" smtClean="0"/>
              <a:t> 이용한 발신번호 </a:t>
            </a:r>
            <a:r>
              <a:rPr lang="ko-KR" altLang="en-US" dirty="0" err="1" smtClean="0"/>
              <a:t>변작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과기부 </a:t>
            </a:r>
            <a:r>
              <a:rPr lang="ko-KR" altLang="en-US" dirty="0" err="1" smtClean="0"/>
              <a:t>승인완료</a:t>
            </a:r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367225" y="998933"/>
            <a:ext cx="1580845" cy="345277"/>
          </a:xfrm>
          <a:prstGeom prst="roundRect">
            <a:avLst/>
          </a:prstGeom>
          <a:solidFill>
            <a:srgbClr val="E45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spc="-150" dirty="0" smtClean="0">
                <a:solidFill>
                  <a:schemeClr val="bg1"/>
                </a:solidFill>
              </a:rPr>
              <a:t>전기통신사업법</a:t>
            </a:r>
            <a:endParaRPr lang="ko-KR" altLang="en-US" sz="1600" b="1" spc="-150" dirty="0">
              <a:solidFill>
                <a:schemeClr val="bg1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957" y="1077574"/>
            <a:ext cx="6873491" cy="62903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9333" y="3100834"/>
            <a:ext cx="4438340" cy="3035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자유형 8"/>
          <p:cNvSpPr/>
          <p:nvPr/>
        </p:nvSpPr>
        <p:spPr>
          <a:xfrm>
            <a:off x="1997873" y="1409978"/>
            <a:ext cx="8798768" cy="306724"/>
          </a:xfrm>
          <a:custGeom>
            <a:avLst/>
            <a:gdLst>
              <a:gd name="connsiteX0" fmla="*/ 951723 w 8798768"/>
              <a:gd name="connsiteY0" fmla="*/ 0 h 382555"/>
              <a:gd name="connsiteX1" fmla="*/ 7847045 w 8798768"/>
              <a:gd name="connsiteY1" fmla="*/ 0 h 382555"/>
              <a:gd name="connsiteX2" fmla="*/ 8798768 w 8798768"/>
              <a:gd name="connsiteY2" fmla="*/ 382555 h 382555"/>
              <a:gd name="connsiteX3" fmla="*/ 0 w 8798768"/>
              <a:gd name="connsiteY3" fmla="*/ 382555 h 382555"/>
              <a:gd name="connsiteX4" fmla="*/ 951723 w 8798768"/>
              <a:gd name="connsiteY4" fmla="*/ 0 h 382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98768" h="382555">
                <a:moveTo>
                  <a:pt x="951723" y="0"/>
                </a:moveTo>
                <a:lnTo>
                  <a:pt x="7847045" y="0"/>
                </a:lnTo>
                <a:lnTo>
                  <a:pt x="8798768" y="382555"/>
                </a:lnTo>
                <a:lnTo>
                  <a:pt x="0" y="382555"/>
                </a:lnTo>
                <a:lnTo>
                  <a:pt x="951723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50000"/>
                  <a:alpha val="50000"/>
                </a:schemeClr>
              </a:gs>
              <a:gs pos="17000">
                <a:schemeClr val="tx1">
                  <a:lumMod val="65000"/>
                  <a:lumOff val="35000"/>
                  <a:alpha val="50000"/>
                </a:schemeClr>
              </a:gs>
              <a:gs pos="54000">
                <a:schemeClr val="tx1"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001225" y="1705895"/>
            <a:ext cx="8795416" cy="5328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spc="-150" dirty="0" smtClean="0">
                <a:solidFill>
                  <a:schemeClr val="tx1"/>
                </a:solidFill>
              </a:rPr>
              <a:t>② 누구든지 영리를 목적으로 송신인의 전화번호를 </a:t>
            </a:r>
            <a:r>
              <a:rPr lang="ko-KR" altLang="en-US" sz="1400" b="1" spc="-150" dirty="0" err="1" smtClean="0">
                <a:solidFill>
                  <a:schemeClr val="tx1"/>
                </a:solidFill>
              </a:rPr>
              <a:t>변작하는</a:t>
            </a:r>
            <a:r>
              <a:rPr lang="ko-KR" altLang="en-US" sz="1400" b="1" spc="-150" dirty="0" smtClean="0">
                <a:solidFill>
                  <a:schemeClr val="tx1"/>
                </a:solidFill>
              </a:rPr>
              <a:t> 등 거짓으로 표시할 수 있는 서비스를 제공하여서는 아니 된다</a:t>
            </a:r>
            <a:r>
              <a:rPr lang="en-US" altLang="ko-KR" sz="1400" b="1" spc="-150" dirty="0" smtClean="0">
                <a:solidFill>
                  <a:schemeClr val="tx1"/>
                </a:solidFill>
              </a:rPr>
              <a:t>. </a:t>
            </a:r>
            <a:r>
              <a:rPr lang="ko-KR" altLang="en-US" sz="1400" b="1" spc="-150" dirty="0" smtClean="0">
                <a:solidFill>
                  <a:schemeClr val="tx1"/>
                </a:solidFill>
              </a:rPr>
              <a:t>다만</a:t>
            </a:r>
            <a:r>
              <a:rPr lang="en-US" altLang="ko-KR" sz="1400" b="1" spc="-150" dirty="0" smtClean="0">
                <a:solidFill>
                  <a:schemeClr val="tx1"/>
                </a:solidFill>
              </a:rPr>
              <a:t>, </a:t>
            </a:r>
            <a:r>
              <a:rPr lang="ko-KR" altLang="en-US" sz="1400" b="1" spc="-150" dirty="0" smtClean="0">
                <a:solidFill>
                  <a:schemeClr val="tx1"/>
                </a:solidFill>
              </a:rPr>
              <a:t>공익을 목적으로 하거나 수신인이게 편의를 제공하는 등 정당한 사유가 있는 경우에는 그러하지 아니하다</a:t>
            </a:r>
            <a:r>
              <a:rPr lang="en-US" altLang="ko-KR" sz="1400" b="1" spc="-150" dirty="0" smtClean="0">
                <a:solidFill>
                  <a:schemeClr val="tx1"/>
                </a:solidFill>
              </a:rPr>
              <a:t>.</a:t>
            </a:r>
            <a:endParaRPr lang="ko-KR" altLang="en-US" sz="1400" b="1" spc="-150" dirty="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975595" y="3626292"/>
            <a:ext cx="3993582" cy="1864568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오른쪽 화살표 11"/>
          <p:cNvSpPr/>
          <p:nvPr/>
        </p:nvSpPr>
        <p:spPr>
          <a:xfrm>
            <a:off x="5770369" y="3842697"/>
            <a:ext cx="945921" cy="1103870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5000">
                <a:srgbClr val="00B0F0"/>
              </a:gs>
              <a:gs pos="87000">
                <a:srgbClr val="0070C0"/>
              </a:gs>
              <a:gs pos="2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367225" y="2538037"/>
            <a:ext cx="5914305" cy="345277"/>
          </a:xfrm>
          <a:prstGeom prst="roundRect">
            <a:avLst/>
          </a:prstGeom>
          <a:solidFill>
            <a:srgbClr val="004D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spc="-150" dirty="0" smtClean="0">
                <a:solidFill>
                  <a:schemeClr val="bg1"/>
                </a:solidFill>
              </a:rPr>
              <a:t>거짓으로 표시된 전화번호로 인한 이용자의 피해 예방 등에 관한 고시</a:t>
            </a:r>
            <a:endParaRPr lang="ko-KR" altLang="en-US" sz="1600" b="1" spc="-150" dirty="0">
              <a:solidFill>
                <a:schemeClr val="bg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6982015" y="2845718"/>
            <a:ext cx="3900284" cy="1446771"/>
          </a:xfrm>
          <a:prstGeom prst="roundRect">
            <a:avLst>
              <a:gd name="adj" fmla="val 11083"/>
            </a:avLst>
          </a:prstGeom>
          <a:solidFill>
            <a:schemeClr val="bg1"/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066602" y="3326691"/>
            <a:ext cx="36888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spc="-150" dirty="0">
                <a:solidFill>
                  <a:srgbClr val="FF0000"/>
                </a:solidFill>
              </a:rPr>
              <a:t>O2O </a:t>
            </a:r>
            <a:r>
              <a:rPr lang="ko-KR" altLang="en-US" sz="1600" b="1" spc="-150" dirty="0">
                <a:solidFill>
                  <a:srgbClr val="FF0000"/>
                </a:solidFill>
              </a:rPr>
              <a:t>서비스</a:t>
            </a:r>
            <a:r>
              <a:rPr lang="ko-KR" altLang="en-US" sz="1400" spc="-150" dirty="0"/>
              <a:t>에서 발신번호 </a:t>
            </a:r>
            <a:r>
              <a:rPr lang="ko-KR" altLang="en-US" sz="1400" spc="-150" dirty="0" err="1"/>
              <a:t>변작</a:t>
            </a:r>
            <a:r>
              <a:rPr lang="ko-KR" altLang="en-US" sz="1400" spc="-150" dirty="0"/>
              <a:t> </a:t>
            </a:r>
            <a:r>
              <a:rPr lang="ko-KR" altLang="en-US" sz="1400" spc="-150" dirty="0" smtClean="0"/>
              <a:t>시</a:t>
            </a:r>
            <a:endParaRPr lang="en-US" altLang="ko-KR" sz="1400" spc="-150" dirty="0" smtClean="0"/>
          </a:p>
          <a:p>
            <a:endParaRPr lang="en-US" altLang="ko-KR" sz="200" spc="-150" dirty="0"/>
          </a:p>
          <a:p>
            <a:r>
              <a:rPr lang="ko-KR" altLang="en-US" sz="1400" spc="-150" dirty="0"/>
              <a:t>제 </a:t>
            </a:r>
            <a:r>
              <a:rPr lang="en-US" altLang="ko-KR" sz="1400" spc="-150" dirty="0"/>
              <a:t>3</a:t>
            </a:r>
            <a:r>
              <a:rPr lang="ko-KR" altLang="en-US" sz="1400" spc="-150" dirty="0"/>
              <a:t>조</a:t>
            </a:r>
            <a:r>
              <a:rPr lang="en-US" altLang="ko-KR" sz="1400" spc="-150" dirty="0"/>
              <a:t>(</a:t>
            </a:r>
            <a:r>
              <a:rPr lang="ko-KR" altLang="en-US" sz="1400" spc="-150" dirty="0"/>
              <a:t>발신번호 변경이 가능한 정당한 사유</a:t>
            </a:r>
            <a:r>
              <a:rPr lang="en-US" altLang="ko-KR" sz="1400" spc="-150" dirty="0"/>
              <a:t>)</a:t>
            </a:r>
            <a:r>
              <a:rPr lang="ko-KR" altLang="en-US" sz="1400" spc="-150" dirty="0" smtClean="0"/>
              <a:t>의</a:t>
            </a:r>
            <a:endParaRPr lang="en-US" altLang="ko-KR" sz="1400" spc="-150" dirty="0" smtClean="0"/>
          </a:p>
          <a:p>
            <a:endParaRPr lang="en-US" altLang="ko-KR" sz="200" spc="-150" dirty="0"/>
          </a:p>
          <a:p>
            <a:r>
              <a:rPr lang="en-US" altLang="ko-KR" sz="1400" spc="-150" dirty="0"/>
              <a:t>6</a:t>
            </a:r>
            <a:r>
              <a:rPr lang="ko-KR" altLang="en-US" sz="1400" spc="-150" dirty="0"/>
              <a:t>가지 사항 해당 </a:t>
            </a:r>
            <a:r>
              <a:rPr lang="ko-KR" altLang="en-US" sz="1400" spc="-150" dirty="0" smtClean="0"/>
              <a:t>안 됨</a:t>
            </a:r>
            <a:r>
              <a:rPr lang="en-US" altLang="ko-KR" sz="1400" spc="-150" dirty="0" smtClean="0"/>
              <a:t>.   </a:t>
            </a:r>
            <a:r>
              <a:rPr lang="ko-KR" altLang="en-US" sz="1400" spc="-150" dirty="0" smtClean="0"/>
              <a:t>즉</a:t>
            </a:r>
            <a:r>
              <a:rPr lang="en-US" altLang="ko-KR" sz="1400" spc="-150" dirty="0"/>
              <a:t>, </a:t>
            </a:r>
            <a:r>
              <a:rPr lang="ko-KR" altLang="en-US" sz="1600" b="1" spc="-150" dirty="0">
                <a:solidFill>
                  <a:srgbClr val="FF0000"/>
                </a:solidFill>
              </a:rPr>
              <a:t>발신번호 </a:t>
            </a:r>
            <a:r>
              <a:rPr lang="ko-KR" altLang="en-US" sz="1600" b="1" spc="-150" dirty="0" err="1">
                <a:solidFill>
                  <a:srgbClr val="FF0000"/>
                </a:solidFill>
              </a:rPr>
              <a:t>변작</a:t>
            </a:r>
            <a:r>
              <a:rPr lang="ko-KR" altLang="en-US" sz="1600" b="1" spc="-150" dirty="0">
                <a:solidFill>
                  <a:srgbClr val="FF0000"/>
                </a:solidFill>
              </a:rPr>
              <a:t> 불가</a:t>
            </a:r>
            <a:endParaRPr lang="en-US" altLang="ko-KR" sz="1600" b="1" spc="-150" dirty="0">
              <a:solidFill>
                <a:srgbClr val="FF0000"/>
              </a:solidFill>
            </a:endParaRPr>
          </a:p>
        </p:txBody>
      </p:sp>
      <p:sp>
        <p:nvSpPr>
          <p:cNvPr id="15" name="양쪽 모서리가 둥근 사각형 14"/>
          <p:cNvSpPr/>
          <p:nvPr/>
        </p:nvSpPr>
        <p:spPr>
          <a:xfrm>
            <a:off x="6982015" y="2845718"/>
            <a:ext cx="3900284" cy="40260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219990" y="2894322"/>
            <a:ext cx="3424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b="1" spc="-150" dirty="0" smtClean="0">
                <a:solidFill>
                  <a:schemeClr val="bg1"/>
                </a:solidFill>
              </a:rPr>
              <a:t>기존 안심번호 발신번호 </a:t>
            </a:r>
            <a:r>
              <a:rPr lang="ko-KR" altLang="en-US" sz="1600" b="1" spc="-150" dirty="0" err="1" smtClean="0">
                <a:solidFill>
                  <a:schemeClr val="bg1"/>
                </a:solidFill>
              </a:rPr>
              <a:t>변작</a:t>
            </a:r>
            <a:r>
              <a:rPr lang="ko-KR" altLang="en-US" sz="1600" b="1" spc="-150" dirty="0" smtClean="0">
                <a:solidFill>
                  <a:schemeClr val="bg1"/>
                </a:solidFill>
              </a:rPr>
              <a:t> 불가 사유</a:t>
            </a:r>
            <a:endParaRPr lang="en-US" altLang="ko-KR" sz="1600" b="1" spc="-150" dirty="0">
              <a:solidFill>
                <a:schemeClr val="bg1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6982015" y="4447572"/>
            <a:ext cx="3900284" cy="1713177"/>
          </a:xfrm>
          <a:prstGeom prst="roundRect">
            <a:avLst>
              <a:gd name="adj" fmla="val 11083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양쪽 모서리가 둥근 사각형 21"/>
          <p:cNvSpPr/>
          <p:nvPr/>
        </p:nvSpPr>
        <p:spPr>
          <a:xfrm>
            <a:off x="6982015" y="4447573"/>
            <a:ext cx="3900284" cy="40260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219990" y="4496177"/>
            <a:ext cx="3424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b="1" spc="-150" dirty="0" smtClean="0">
                <a:solidFill>
                  <a:srgbClr val="FFFF00"/>
                </a:solidFill>
              </a:rPr>
              <a:t>과기부 승인</a:t>
            </a:r>
            <a:r>
              <a:rPr lang="ko-KR" altLang="en-US" sz="1600" b="1" spc="-150" dirty="0" smtClean="0">
                <a:solidFill>
                  <a:schemeClr val="bg1"/>
                </a:solidFill>
              </a:rPr>
              <a:t>을 통한 </a:t>
            </a:r>
            <a:r>
              <a:rPr lang="ko-KR" altLang="en-US" sz="1600" b="1" spc="-150" dirty="0" smtClean="0">
                <a:solidFill>
                  <a:srgbClr val="FFFF00"/>
                </a:solidFill>
              </a:rPr>
              <a:t>발신번호 </a:t>
            </a:r>
            <a:r>
              <a:rPr lang="ko-KR" altLang="en-US" sz="1600" b="1" spc="-150" dirty="0" err="1" smtClean="0">
                <a:solidFill>
                  <a:srgbClr val="FFFF00"/>
                </a:solidFill>
              </a:rPr>
              <a:t>변작</a:t>
            </a:r>
            <a:r>
              <a:rPr lang="ko-KR" altLang="en-US" sz="1600" b="1" spc="-150" dirty="0" smtClean="0">
                <a:solidFill>
                  <a:srgbClr val="FFFF00"/>
                </a:solidFill>
              </a:rPr>
              <a:t> 가능</a:t>
            </a:r>
            <a:endParaRPr lang="en-US" altLang="ko-KR" sz="1600" b="1" spc="-150" dirty="0">
              <a:solidFill>
                <a:srgbClr val="FFFF00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 flipH="1">
            <a:off x="7206951" y="5890921"/>
            <a:ext cx="2370370" cy="1085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7117097" y="4943221"/>
            <a:ext cx="370005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spc="-150" dirty="0" smtClean="0">
                <a:solidFill>
                  <a:srgbClr val="0070C0"/>
                </a:solidFill>
              </a:rPr>
              <a:t>과기부의 승인</a:t>
            </a:r>
            <a:r>
              <a:rPr lang="ko-KR" altLang="en-US" sz="1400" spc="-150" dirty="0" smtClean="0"/>
              <a:t>을 통해</a:t>
            </a:r>
            <a:endParaRPr lang="en-US" altLang="ko-KR" sz="1400" spc="-150" dirty="0" smtClean="0"/>
          </a:p>
          <a:p>
            <a:endParaRPr lang="en-US" altLang="ko-KR" sz="200" spc="-150" dirty="0" smtClean="0"/>
          </a:p>
          <a:p>
            <a:r>
              <a:rPr lang="ko-KR" altLang="en-US" sz="1600" b="1" spc="-150" dirty="0" smtClean="0"/>
              <a:t>발신번호 </a:t>
            </a:r>
            <a:r>
              <a:rPr lang="ko-KR" altLang="en-US" sz="1600" b="1" spc="-150" dirty="0" err="1" smtClean="0"/>
              <a:t>변작</a:t>
            </a:r>
            <a:r>
              <a:rPr lang="ko-KR" altLang="en-US" sz="1400" spc="-150" dirty="0" err="1" smtClean="0"/>
              <a:t>이</a:t>
            </a:r>
            <a:r>
              <a:rPr lang="ko-KR" altLang="en-US" sz="1400" spc="-150" dirty="0" smtClean="0"/>
              <a:t> 가능한             </a:t>
            </a:r>
            <a:r>
              <a:rPr lang="ko-KR" altLang="en-US" sz="1400" b="1" spc="-150" dirty="0" smtClean="0">
                <a:solidFill>
                  <a:srgbClr val="0070C0"/>
                </a:solidFill>
              </a:rPr>
              <a:t>                  </a:t>
            </a:r>
            <a:r>
              <a:rPr lang="ko-KR" altLang="en-US" sz="1400" spc="-150" dirty="0" err="1" smtClean="0"/>
              <a:t>로서</a:t>
            </a:r>
            <a:endParaRPr lang="en-US" altLang="ko-KR" sz="1400" spc="-150" dirty="0" smtClean="0"/>
          </a:p>
          <a:p>
            <a:endParaRPr lang="en-US" altLang="ko-KR" sz="200" spc="-150" dirty="0" smtClean="0"/>
          </a:p>
          <a:p>
            <a:r>
              <a:rPr lang="ko-KR" altLang="en-US" sz="1400" spc="-150" dirty="0" smtClean="0"/>
              <a:t>기존 안심번호 서비스와는 차별화된</a:t>
            </a:r>
            <a:endParaRPr lang="en-US" altLang="ko-KR" sz="1400" spc="-150" dirty="0" smtClean="0"/>
          </a:p>
          <a:p>
            <a:endParaRPr lang="en-US" altLang="ko-KR" sz="200" spc="-150" dirty="0" smtClean="0"/>
          </a:p>
          <a:p>
            <a:r>
              <a:rPr lang="ko-KR" altLang="en-US" sz="1600" b="1" spc="-150" dirty="0" smtClean="0"/>
              <a:t>신개념 안심번호서비스 제공</a:t>
            </a:r>
            <a:endParaRPr lang="en-US" altLang="ko-KR" sz="1600" b="1" spc="-150" dirty="0"/>
          </a:p>
        </p:txBody>
      </p:sp>
      <p:grpSp>
        <p:nvGrpSpPr>
          <p:cNvPr id="33" name="그룹 32"/>
          <p:cNvGrpSpPr/>
          <p:nvPr/>
        </p:nvGrpSpPr>
        <p:grpSpPr>
          <a:xfrm>
            <a:off x="8970748" y="5201915"/>
            <a:ext cx="1506253" cy="338554"/>
            <a:chOff x="10129172" y="2570206"/>
            <a:chExt cx="1506253" cy="338554"/>
          </a:xfrm>
        </p:grpSpPr>
        <p:sp>
          <p:nvSpPr>
            <p:cNvPr id="4" name="직사각형 3"/>
            <p:cNvSpPr/>
            <p:nvPr/>
          </p:nvSpPr>
          <p:spPr>
            <a:xfrm>
              <a:off x="10242560" y="2611088"/>
              <a:ext cx="1279477" cy="252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129172" y="2570206"/>
              <a:ext cx="150625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국내 유일 업체</a:t>
              </a:r>
              <a:endParaRPr lang="ko-KR" altLang="en-US" sz="1600" b="1" spc="-15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왼쪽으로 구부러진 화살표 30"/>
          <p:cNvSpPr/>
          <p:nvPr/>
        </p:nvSpPr>
        <p:spPr>
          <a:xfrm>
            <a:off x="11150731" y="3744728"/>
            <a:ext cx="714773" cy="1623475"/>
          </a:xfrm>
          <a:prstGeom prst="curvedLeftArrow">
            <a:avLst>
              <a:gd name="adj1" fmla="val 31112"/>
              <a:gd name="adj2" fmla="val 72404"/>
              <a:gd name="adj3" fmla="val 44539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5000">
                <a:srgbClr val="00B0F0"/>
              </a:gs>
              <a:gs pos="87000">
                <a:srgbClr val="0070C0"/>
              </a:gs>
              <a:gs pos="20000">
                <a:schemeClr val="accent1">
                  <a:lumMod val="30000"/>
                  <a:lumOff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551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612" y="161023"/>
            <a:ext cx="11246260" cy="261772"/>
          </a:xfrm>
        </p:spPr>
        <p:txBody>
          <a:bodyPr/>
          <a:lstStyle/>
          <a:p>
            <a:r>
              <a:rPr lang="en-US" altLang="ko-KR" dirty="0"/>
              <a:t>8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제안 방법 </a:t>
            </a:r>
            <a:r>
              <a:rPr lang="en-US" altLang="ko-KR" dirty="0" smtClean="0"/>
              <a:t>(</a:t>
            </a:r>
            <a:r>
              <a:rPr lang="ko-KR" altLang="en-US" dirty="0" smtClean="0"/>
              <a:t>부가서비스 통한 제공방식으로 직접 선택 시에만 사용가능</a:t>
            </a:r>
            <a:endParaRPr lang="ko-KR" altLang="en-US" dirty="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509883" y="5698935"/>
            <a:ext cx="2047538" cy="67994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주문 시 안심번호 플러스 선택 여부 제공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685939" y="5677394"/>
            <a:ext cx="1961761" cy="68494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음식점은 전화 시 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미리 발급된 안심번호 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플러스 번호를 통해 발신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9630051" y="5524297"/>
            <a:ext cx="2095145" cy="8545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결과적으로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양단간의 </a:t>
            </a:r>
            <a:r>
              <a:rPr lang="ko-KR" altLang="en-US" sz="1200" b="1" dirty="0" err="1" smtClean="0">
                <a:solidFill>
                  <a:schemeClr val="tx1"/>
                </a:solidFill>
              </a:rPr>
              <a:t>번호변작을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 통해</a:t>
            </a:r>
            <a:r>
              <a:rPr lang="en-US" altLang="ko-KR" sz="1200" b="1" dirty="0">
                <a:solidFill>
                  <a:schemeClr val="tx1"/>
                </a:solidFill>
              </a:rPr>
              <a:t> 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개인정보 노출없이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안전한 통화 가능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772578" y="1013446"/>
            <a:ext cx="1720050" cy="2405408"/>
            <a:chOff x="3737580" y="1676214"/>
            <a:chExt cx="2286874" cy="3198085"/>
          </a:xfrm>
        </p:grpSpPr>
        <p:grpSp>
          <p:nvGrpSpPr>
            <p:cNvPr id="66" name="그룹 65"/>
            <p:cNvGrpSpPr/>
            <p:nvPr/>
          </p:nvGrpSpPr>
          <p:grpSpPr>
            <a:xfrm>
              <a:off x="3737580" y="1676214"/>
              <a:ext cx="2236076" cy="3198085"/>
              <a:chOff x="79788" y="761866"/>
              <a:chExt cx="3069885" cy="4136528"/>
            </a:xfrm>
          </p:grpSpPr>
          <p:sp>
            <p:nvSpPr>
              <p:cNvPr id="67" name="모서리가 둥근 직사각형 66"/>
              <p:cNvSpPr/>
              <p:nvPr/>
            </p:nvSpPr>
            <p:spPr>
              <a:xfrm>
                <a:off x="79788" y="836890"/>
                <a:ext cx="3069885" cy="4061504"/>
              </a:xfrm>
              <a:prstGeom prst="roundRect">
                <a:avLst>
                  <a:gd name="adj" fmla="val 13069"/>
                </a:avLst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>
                <a:outerShdw blurRad="2286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68" name="모서리가 둥근 직사각형 67"/>
              <p:cNvSpPr/>
              <p:nvPr/>
            </p:nvSpPr>
            <p:spPr>
              <a:xfrm>
                <a:off x="1503511" y="4722974"/>
                <a:ext cx="222439" cy="371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>
                <a:off x="677926" y="761866"/>
                <a:ext cx="1858876" cy="31080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50" b="1" spc="-122" dirty="0" smtClean="0">
                    <a:solidFill>
                      <a:srgbClr val="FFFF00"/>
                    </a:solidFill>
                  </a:rPr>
                  <a:t>음식점 전화 시</a:t>
                </a:r>
                <a:endParaRPr lang="ko-KR" altLang="en-US" sz="1050" b="1" spc="-122" dirty="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15" name="Picture 2" descr="카카오택시 직접 써보니....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609" b="37726"/>
            <a:stretch/>
          </p:blipFill>
          <p:spPr bwMode="auto">
            <a:xfrm>
              <a:off x="3765820" y="2362972"/>
              <a:ext cx="2198311" cy="18627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2" descr="카카오택시 직접 써보니....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230"/>
            <a:stretch/>
          </p:blipFill>
          <p:spPr bwMode="auto">
            <a:xfrm>
              <a:off x="3755846" y="4243626"/>
              <a:ext cx="2208285" cy="305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7" name="직사각형 116"/>
            <p:cNvSpPr/>
            <p:nvPr/>
          </p:nvSpPr>
          <p:spPr>
            <a:xfrm>
              <a:off x="3765819" y="4243626"/>
              <a:ext cx="701068" cy="299801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4329598" y="1953966"/>
              <a:ext cx="1057232" cy="235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600" b="1" dirty="0" smtClean="0">
                  <a:solidFill>
                    <a:schemeClr val="bg1">
                      <a:lumMod val="85000"/>
                    </a:schemeClr>
                  </a:solidFill>
                </a:rPr>
                <a:t>2020</a:t>
              </a:r>
              <a:r>
                <a:rPr lang="ko-KR" altLang="en-US" sz="600" b="1" dirty="0" smtClean="0">
                  <a:solidFill>
                    <a:schemeClr val="bg1">
                      <a:lumMod val="85000"/>
                    </a:schemeClr>
                  </a:solidFill>
                </a:rPr>
                <a:t>년 </a:t>
              </a:r>
              <a:r>
                <a:rPr lang="en-US" altLang="ko-KR" sz="600" b="1" dirty="0" smtClean="0">
                  <a:solidFill>
                    <a:schemeClr val="bg1">
                      <a:lumMod val="85000"/>
                    </a:schemeClr>
                  </a:solidFill>
                </a:rPr>
                <a:t>5</a:t>
              </a:r>
              <a:r>
                <a:rPr lang="ko-KR" altLang="en-US" sz="600" b="1" dirty="0" smtClean="0">
                  <a:solidFill>
                    <a:schemeClr val="bg1">
                      <a:lumMod val="85000"/>
                    </a:schemeClr>
                  </a:solidFill>
                </a:rPr>
                <a:t>월 </a:t>
              </a:r>
              <a:r>
                <a:rPr lang="en-US" altLang="ko-KR" sz="600" b="1" dirty="0" smtClean="0">
                  <a:solidFill>
                    <a:schemeClr val="bg1">
                      <a:lumMod val="85000"/>
                    </a:schemeClr>
                  </a:solidFill>
                </a:rPr>
                <a:t>28</a:t>
              </a:r>
              <a:r>
                <a:rPr lang="ko-KR" altLang="en-US" sz="600" b="1" dirty="0" smtClean="0">
                  <a:solidFill>
                    <a:schemeClr val="bg1">
                      <a:lumMod val="85000"/>
                    </a:schemeClr>
                  </a:solidFill>
                </a:rPr>
                <a:t>일</a:t>
              </a:r>
              <a:endParaRPr lang="ko-KR" altLang="en-US" sz="6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748287" y="2113324"/>
              <a:ext cx="2276167" cy="265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b="1" dirty="0" err="1" smtClean="0"/>
                <a:t>배송지</a:t>
              </a:r>
              <a:r>
                <a:rPr lang="ko-KR" altLang="en-US" sz="700" b="1" dirty="0" smtClean="0"/>
                <a:t> </a:t>
              </a:r>
              <a:r>
                <a:rPr lang="en-US" altLang="ko-KR" sz="700" b="1" dirty="0" smtClean="0"/>
                <a:t>: </a:t>
              </a:r>
              <a:r>
                <a:rPr lang="ko-KR" altLang="en-US" sz="700" b="1" dirty="0" smtClean="0"/>
                <a:t>성남시 수정구 </a:t>
              </a:r>
              <a:r>
                <a:rPr lang="ko-KR" altLang="en-US" sz="700" b="1" dirty="0" err="1" smtClean="0"/>
                <a:t>단대동</a:t>
              </a:r>
              <a:r>
                <a:rPr lang="ko-KR" altLang="en-US" sz="700" b="1" dirty="0" smtClean="0"/>
                <a:t> </a:t>
              </a:r>
              <a:r>
                <a:rPr lang="en-US" altLang="ko-KR" sz="700" b="1" dirty="0" smtClean="0"/>
                <a:t>28-10</a:t>
              </a:r>
              <a:endParaRPr lang="ko-KR" altLang="en-US" sz="700" b="1" dirty="0"/>
            </a:p>
          </p:txBody>
        </p:sp>
        <p:grpSp>
          <p:nvGrpSpPr>
            <p:cNvPr id="125" name="그룹 124"/>
            <p:cNvGrpSpPr/>
            <p:nvPr/>
          </p:nvGrpSpPr>
          <p:grpSpPr>
            <a:xfrm>
              <a:off x="3747728" y="2357745"/>
              <a:ext cx="2220624" cy="1865741"/>
              <a:chOff x="9390240" y="1827236"/>
              <a:chExt cx="2220624" cy="1865741"/>
            </a:xfrm>
          </p:grpSpPr>
          <p:sp>
            <p:nvSpPr>
              <p:cNvPr id="130" name="모서리가 둥근 직사각형 129"/>
              <p:cNvSpPr/>
              <p:nvPr/>
            </p:nvSpPr>
            <p:spPr>
              <a:xfrm>
                <a:off x="9390240" y="1827236"/>
                <a:ext cx="2220624" cy="1865741"/>
              </a:xfrm>
              <a:prstGeom prst="roundRect">
                <a:avLst>
                  <a:gd name="adj" fmla="val 6635"/>
                </a:avLst>
              </a:prstGeom>
              <a:solidFill>
                <a:schemeClr val="bg1">
                  <a:lumMod val="75000"/>
                  <a:alpha val="8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>
                <a:off x="9682053" y="2386379"/>
                <a:ext cx="1672535" cy="71800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9618905" y="2366117"/>
                <a:ext cx="1812360" cy="58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800" b="1" dirty="0" smtClean="0">
                    <a:solidFill>
                      <a:srgbClr val="495A8A"/>
                    </a:solidFill>
                  </a:rPr>
                  <a:t>안심번호번호를 통한</a:t>
                </a:r>
                <a:endParaRPr lang="en-US" altLang="ko-KR" sz="800" b="1" dirty="0" smtClean="0">
                  <a:solidFill>
                    <a:srgbClr val="495A8A"/>
                  </a:solidFill>
                </a:endParaRPr>
              </a:p>
              <a:p>
                <a:pPr algn="ctr"/>
                <a:r>
                  <a:rPr lang="ko-KR" altLang="en-US" sz="800" b="1" dirty="0" smtClean="0">
                    <a:solidFill>
                      <a:srgbClr val="495A8A"/>
                    </a:solidFill>
                  </a:rPr>
                  <a:t>연결을</a:t>
                </a:r>
                <a:r>
                  <a:rPr lang="en-US" altLang="ko-KR" sz="800" b="1" dirty="0">
                    <a:solidFill>
                      <a:srgbClr val="495A8A"/>
                    </a:solidFill>
                  </a:rPr>
                  <a:t> </a:t>
                </a:r>
                <a:r>
                  <a:rPr lang="ko-KR" altLang="en-US" sz="800" b="1" dirty="0" smtClean="0">
                    <a:solidFill>
                      <a:srgbClr val="495A8A"/>
                    </a:solidFill>
                  </a:rPr>
                  <a:t>원하시면 </a:t>
                </a:r>
                <a:endParaRPr lang="en-US" altLang="ko-KR" sz="800" b="1" dirty="0" smtClean="0">
                  <a:solidFill>
                    <a:srgbClr val="495A8A"/>
                  </a:solidFill>
                </a:endParaRPr>
              </a:p>
              <a:p>
                <a:pPr algn="ctr"/>
                <a:r>
                  <a:rPr lang="ko-KR" altLang="en-US" sz="800" b="1" dirty="0" smtClean="0">
                    <a:solidFill>
                      <a:srgbClr val="495A8A"/>
                    </a:solidFill>
                  </a:rPr>
                  <a:t>아래 버튼을 눌러주세요</a:t>
                </a:r>
                <a:r>
                  <a:rPr lang="en-US" altLang="ko-KR" sz="800" b="1" dirty="0">
                    <a:solidFill>
                      <a:srgbClr val="495A8A"/>
                    </a:solidFill>
                  </a:rPr>
                  <a:t>.</a:t>
                </a:r>
                <a:endParaRPr lang="ko-KR" altLang="en-US" sz="800" b="1" dirty="0">
                  <a:solidFill>
                    <a:srgbClr val="495A8A"/>
                  </a:solidFill>
                </a:endParaRPr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>
                <a:off x="9767461" y="2903183"/>
                <a:ext cx="1519005" cy="187613"/>
              </a:xfrm>
              <a:prstGeom prst="roundRect">
                <a:avLst/>
              </a:prstGeom>
              <a:solidFill>
                <a:srgbClr val="495A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b="1" dirty="0" smtClean="0"/>
                  <a:t>02 – 1234 - 1234</a:t>
                </a:r>
                <a:endParaRPr lang="ko-KR" altLang="en-US" sz="900" b="1" dirty="0"/>
              </a:p>
            </p:txBody>
          </p:sp>
        </p:grpSp>
      </p:grpSp>
      <p:sp>
        <p:nvSpPr>
          <p:cNvPr id="105" name="모서리가 둥근 직사각형 104"/>
          <p:cNvSpPr/>
          <p:nvPr/>
        </p:nvSpPr>
        <p:spPr>
          <a:xfrm>
            <a:off x="6578212" y="5694327"/>
            <a:ext cx="2047922" cy="68494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고객은 통화내역에서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발신 시 즉시 회신 가능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grpSp>
        <p:nvGrpSpPr>
          <p:cNvPr id="141" name="그룹 140"/>
          <p:cNvGrpSpPr/>
          <p:nvPr/>
        </p:nvGrpSpPr>
        <p:grpSpPr>
          <a:xfrm>
            <a:off x="3767198" y="3475007"/>
            <a:ext cx="1715913" cy="2142948"/>
            <a:chOff x="3618540" y="3366468"/>
            <a:chExt cx="1579160" cy="1972162"/>
          </a:xfrm>
        </p:grpSpPr>
        <p:grpSp>
          <p:nvGrpSpPr>
            <p:cNvPr id="142" name="그룹 141"/>
            <p:cNvGrpSpPr/>
            <p:nvPr/>
          </p:nvGrpSpPr>
          <p:grpSpPr>
            <a:xfrm>
              <a:off x="3618540" y="3366468"/>
              <a:ext cx="1579160" cy="1905438"/>
              <a:chOff x="484726" y="3881062"/>
              <a:chExt cx="1645111" cy="2087067"/>
            </a:xfrm>
          </p:grpSpPr>
          <p:grpSp>
            <p:nvGrpSpPr>
              <p:cNvPr id="147" name="그룹 146"/>
              <p:cNvGrpSpPr/>
              <p:nvPr/>
            </p:nvGrpSpPr>
            <p:grpSpPr>
              <a:xfrm>
                <a:off x="484726" y="3881062"/>
                <a:ext cx="1645111" cy="2087067"/>
                <a:chOff x="5287219" y="3566903"/>
                <a:chExt cx="1645111" cy="2087067"/>
              </a:xfrm>
            </p:grpSpPr>
            <p:grpSp>
              <p:nvGrpSpPr>
                <p:cNvPr id="151" name="그룹 150"/>
                <p:cNvGrpSpPr/>
                <p:nvPr/>
              </p:nvGrpSpPr>
              <p:grpSpPr>
                <a:xfrm>
                  <a:off x="5287219" y="3670313"/>
                  <a:ext cx="1645111" cy="1983657"/>
                  <a:chOff x="5499730" y="3512382"/>
                  <a:chExt cx="1645111" cy="1983657"/>
                </a:xfrm>
              </p:grpSpPr>
              <p:pic>
                <p:nvPicPr>
                  <p:cNvPr id="153" name="그림 152"/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38879"/>
                  <a:stretch/>
                </p:blipFill>
                <p:spPr>
                  <a:xfrm>
                    <a:off x="5499730" y="3512382"/>
                    <a:ext cx="1645111" cy="1983657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154" name="Picture 5" descr="C:\Users\User-PC\Desktop\IMG_1270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42584"/>
                  <a:stretch/>
                </p:blipFill>
                <p:spPr bwMode="auto">
                  <a:xfrm>
                    <a:off x="5552850" y="3840945"/>
                    <a:ext cx="1541964" cy="16483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152" name="모서리가 둥근 직사각형 151"/>
                <p:cNvSpPr/>
                <p:nvPr/>
              </p:nvSpPr>
              <p:spPr>
                <a:xfrm>
                  <a:off x="5628444" y="3566903"/>
                  <a:ext cx="954471" cy="2016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200" b="1" spc="-122" dirty="0">
                      <a:solidFill>
                        <a:srgbClr val="FFFF00"/>
                      </a:solidFill>
                    </a:rPr>
                    <a:t>발신화면</a:t>
                  </a:r>
                </a:p>
              </p:txBody>
            </p:sp>
          </p:grpSp>
          <p:sp>
            <p:nvSpPr>
              <p:cNvPr id="148" name="직사각형 147"/>
              <p:cNvSpPr/>
              <p:nvPr/>
            </p:nvSpPr>
            <p:spPr>
              <a:xfrm>
                <a:off x="789310" y="4485711"/>
                <a:ext cx="1035942" cy="221016"/>
              </a:xfrm>
              <a:prstGeom prst="rect">
                <a:avLst/>
              </a:prstGeom>
              <a:solidFill>
                <a:srgbClr val="1414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721042" y="4479189"/>
                <a:ext cx="1164290" cy="286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100" b="1" dirty="0">
                    <a:solidFill>
                      <a:schemeClr val="bg1"/>
                    </a:solidFill>
                  </a:rPr>
                  <a:t>02-1234-1234</a:t>
                </a:r>
                <a:endParaRPr lang="ko-KR" altLang="en-US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614633" y="4828718"/>
                <a:ext cx="1339434" cy="269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000" b="1" spc="-122" dirty="0" smtClean="0">
                    <a:solidFill>
                      <a:schemeClr val="bg1"/>
                    </a:solidFill>
                  </a:rPr>
                  <a:t>고객에게 </a:t>
                </a:r>
                <a:r>
                  <a:rPr lang="ko-KR" altLang="en-US" sz="1000" b="1" spc="-122" dirty="0">
                    <a:solidFill>
                      <a:schemeClr val="bg1"/>
                    </a:solidFill>
                  </a:rPr>
                  <a:t>전화 거는 중</a:t>
                </a:r>
              </a:p>
            </p:txBody>
          </p:sp>
        </p:grpSp>
        <p:grpSp>
          <p:nvGrpSpPr>
            <p:cNvPr id="143" name="그룹 142"/>
            <p:cNvGrpSpPr/>
            <p:nvPr/>
          </p:nvGrpSpPr>
          <p:grpSpPr>
            <a:xfrm>
              <a:off x="3618540" y="5032393"/>
              <a:ext cx="1579160" cy="306237"/>
              <a:chOff x="2410166" y="5967604"/>
              <a:chExt cx="1645111" cy="335428"/>
            </a:xfrm>
          </p:grpSpPr>
          <p:sp>
            <p:nvSpPr>
              <p:cNvPr id="145" name="모서리가 둥근 직사각형 144"/>
              <p:cNvSpPr/>
              <p:nvPr/>
            </p:nvSpPr>
            <p:spPr>
              <a:xfrm>
                <a:off x="2410166" y="5967604"/>
                <a:ext cx="1645111" cy="335428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2484367" y="6019286"/>
                <a:ext cx="1448583" cy="2481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000" b="1" spc="-122" dirty="0" smtClean="0">
                    <a:solidFill>
                      <a:srgbClr val="FF0000"/>
                    </a:solidFill>
                  </a:rPr>
                  <a:t>음식점</a:t>
                </a:r>
                <a:r>
                  <a:rPr lang="en-US" altLang="ko-KR" sz="1000" b="1" spc="-122" dirty="0" smtClean="0">
                    <a:solidFill>
                      <a:srgbClr val="FF0000"/>
                    </a:solidFill>
                  </a:rPr>
                  <a:t> </a:t>
                </a:r>
                <a:r>
                  <a:rPr lang="ko-KR" altLang="en-US" sz="1000" b="1" spc="-122" dirty="0">
                    <a:solidFill>
                      <a:srgbClr val="FF0000"/>
                    </a:solidFill>
                  </a:rPr>
                  <a:t>발신번호 </a:t>
                </a:r>
                <a:r>
                  <a:rPr lang="ko-KR" altLang="en-US" sz="1000" b="1" spc="-122" dirty="0" err="1">
                    <a:solidFill>
                      <a:srgbClr val="FF0000"/>
                    </a:solidFill>
                  </a:rPr>
                  <a:t>변작</a:t>
                </a:r>
                <a:r>
                  <a:rPr lang="ko-KR" altLang="en-US" sz="1000" b="1" spc="-122" dirty="0">
                    <a:solidFill>
                      <a:srgbClr val="FF0000"/>
                    </a:solidFill>
                  </a:rPr>
                  <a:t> 발생</a:t>
                </a:r>
              </a:p>
            </p:txBody>
          </p:sp>
        </p:grpSp>
        <p:sp>
          <p:nvSpPr>
            <p:cNvPr id="144" name="직사각형 143"/>
            <p:cNvSpPr/>
            <p:nvPr/>
          </p:nvSpPr>
          <p:spPr>
            <a:xfrm>
              <a:off x="3754773" y="3941424"/>
              <a:ext cx="1325162" cy="21569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cxnSp>
        <p:nvCxnSpPr>
          <p:cNvPr id="155" name="직선 연결선 154"/>
          <p:cNvCxnSpPr/>
          <p:nvPr/>
        </p:nvCxnSpPr>
        <p:spPr>
          <a:xfrm>
            <a:off x="3180292" y="1692193"/>
            <a:ext cx="0" cy="3670343"/>
          </a:xfrm>
          <a:prstGeom prst="line">
            <a:avLst/>
          </a:prstGeom>
          <a:ln w="63500" cap="rnd">
            <a:solidFill>
              <a:schemeClr val="bg1">
                <a:lumMod val="75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직선 연결선 155"/>
          <p:cNvCxnSpPr/>
          <p:nvPr/>
        </p:nvCxnSpPr>
        <p:spPr>
          <a:xfrm>
            <a:off x="6018742" y="1678225"/>
            <a:ext cx="0" cy="3670343"/>
          </a:xfrm>
          <a:prstGeom prst="line">
            <a:avLst/>
          </a:prstGeom>
          <a:ln w="63500" cap="rnd">
            <a:solidFill>
              <a:schemeClr val="bg1">
                <a:lumMod val="75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직선 연결선 156"/>
          <p:cNvCxnSpPr/>
          <p:nvPr/>
        </p:nvCxnSpPr>
        <p:spPr>
          <a:xfrm>
            <a:off x="9152467" y="1622253"/>
            <a:ext cx="0" cy="3670343"/>
          </a:xfrm>
          <a:prstGeom prst="line">
            <a:avLst/>
          </a:prstGeom>
          <a:ln w="63500" cap="rnd">
            <a:solidFill>
              <a:schemeClr val="bg1">
                <a:lumMod val="75000"/>
              </a:schemeClr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모서리가 둥근 직사각형 157"/>
          <p:cNvSpPr/>
          <p:nvPr/>
        </p:nvSpPr>
        <p:spPr>
          <a:xfrm>
            <a:off x="3882142" y="621660"/>
            <a:ext cx="1398792" cy="3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기사</a:t>
            </a:r>
            <a:endParaRPr lang="ko-KR" altLang="en-US" b="1" dirty="0"/>
          </a:p>
        </p:txBody>
      </p:sp>
      <p:sp>
        <p:nvSpPr>
          <p:cNvPr id="159" name="모서리가 둥근 직사각형 158"/>
          <p:cNvSpPr/>
          <p:nvPr/>
        </p:nvSpPr>
        <p:spPr>
          <a:xfrm>
            <a:off x="6887962" y="593585"/>
            <a:ext cx="1398792" cy="3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고객</a:t>
            </a:r>
            <a:endParaRPr lang="ko-KR" altLang="en-US" b="1" dirty="0"/>
          </a:p>
        </p:txBody>
      </p:sp>
      <p:grpSp>
        <p:nvGrpSpPr>
          <p:cNvPr id="160" name="그룹 159"/>
          <p:cNvGrpSpPr/>
          <p:nvPr/>
        </p:nvGrpSpPr>
        <p:grpSpPr>
          <a:xfrm>
            <a:off x="6718685" y="1038488"/>
            <a:ext cx="1715914" cy="2174693"/>
            <a:chOff x="6729400" y="1022685"/>
            <a:chExt cx="1715914" cy="2174693"/>
          </a:xfrm>
        </p:grpSpPr>
        <p:pic>
          <p:nvPicPr>
            <p:cNvPr id="161" name="그림 16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8879"/>
            <a:stretch/>
          </p:blipFill>
          <p:spPr>
            <a:xfrm>
              <a:off x="6729401" y="1121739"/>
              <a:ext cx="1715913" cy="19678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62" name="모서리가 둥근 직사각형 161"/>
            <p:cNvSpPr/>
            <p:nvPr/>
          </p:nvSpPr>
          <p:spPr>
            <a:xfrm>
              <a:off x="7146140" y="1022685"/>
              <a:ext cx="882433" cy="20389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-122" dirty="0" err="1" smtClean="0">
                  <a:solidFill>
                    <a:srgbClr val="FFFF00"/>
                  </a:solidFill>
                </a:rPr>
                <a:t>수신화면</a:t>
              </a:r>
              <a:endParaRPr lang="ko-KR" altLang="en-US" sz="1200" b="1" spc="-122" dirty="0">
                <a:solidFill>
                  <a:srgbClr val="FFFF00"/>
                </a:solidFill>
              </a:endParaRPr>
            </a:p>
          </p:txBody>
        </p:sp>
        <p:grpSp>
          <p:nvGrpSpPr>
            <p:cNvPr id="163" name="그룹 162"/>
            <p:cNvGrpSpPr/>
            <p:nvPr/>
          </p:nvGrpSpPr>
          <p:grpSpPr>
            <a:xfrm>
              <a:off x="6792913" y="1440454"/>
              <a:ext cx="1599053" cy="1635574"/>
              <a:chOff x="537846" y="4313035"/>
              <a:chExt cx="1541964" cy="1648375"/>
            </a:xfrm>
          </p:grpSpPr>
          <p:pic>
            <p:nvPicPr>
              <p:cNvPr id="167" name="Picture 5" descr="C:\Users\User-PC\Desktop\IMG_1270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2584"/>
              <a:stretch/>
            </p:blipFill>
            <p:spPr bwMode="auto">
              <a:xfrm>
                <a:off x="537846" y="4313035"/>
                <a:ext cx="1541964" cy="1648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8" name="직사각형 167"/>
              <p:cNvSpPr/>
              <p:nvPr/>
            </p:nvSpPr>
            <p:spPr>
              <a:xfrm>
                <a:off x="789310" y="4485711"/>
                <a:ext cx="1035942" cy="221016"/>
              </a:xfrm>
              <a:prstGeom prst="rect">
                <a:avLst/>
              </a:prstGeom>
              <a:solidFill>
                <a:srgbClr val="1414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722378" y="4479190"/>
                <a:ext cx="1161611" cy="284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100" b="1" dirty="0">
                    <a:solidFill>
                      <a:schemeClr val="bg1"/>
                    </a:solidFill>
                  </a:rPr>
                  <a:t>02-1234-1234</a:t>
                </a:r>
                <a:endParaRPr lang="ko-KR" altLang="en-US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636604" y="4887324"/>
                <a:ext cx="1336352" cy="267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000" b="1" spc="-122" dirty="0" smtClean="0">
                    <a:solidFill>
                      <a:schemeClr val="bg1"/>
                    </a:solidFill>
                  </a:rPr>
                  <a:t>기사에게 </a:t>
                </a:r>
                <a:r>
                  <a:rPr lang="ko-KR" altLang="en-US" sz="1000" b="1" spc="-122" dirty="0">
                    <a:solidFill>
                      <a:schemeClr val="bg1"/>
                    </a:solidFill>
                  </a:rPr>
                  <a:t>전화 오는 중</a:t>
                </a:r>
              </a:p>
            </p:txBody>
          </p:sp>
        </p:grpSp>
        <p:sp>
          <p:nvSpPr>
            <p:cNvPr id="164" name="모서리가 둥근 직사각형 163"/>
            <p:cNvSpPr/>
            <p:nvPr/>
          </p:nvSpPr>
          <p:spPr>
            <a:xfrm>
              <a:off x="6729400" y="2884930"/>
              <a:ext cx="1715913" cy="31244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6876658" y="2913187"/>
              <a:ext cx="13983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b="1" spc="-122" dirty="0" smtClean="0">
                  <a:solidFill>
                    <a:srgbClr val="FF0000"/>
                  </a:solidFill>
                </a:rPr>
                <a:t>고객 발신번호 </a:t>
              </a:r>
              <a:r>
                <a:rPr lang="ko-KR" altLang="en-US" sz="1000" b="1" spc="-122" dirty="0" err="1">
                  <a:solidFill>
                    <a:srgbClr val="FF0000"/>
                  </a:solidFill>
                </a:rPr>
                <a:t>변작</a:t>
              </a:r>
              <a:r>
                <a:rPr lang="ko-KR" altLang="en-US" sz="1000" b="1" spc="-122" dirty="0">
                  <a:solidFill>
                    <a:srgbClr val="FF0000"/>
                  </a:solidFill>
                </a:rPr>
                <a:t> 발생</a:t>
              </a:r>
            </a:p>
          </p:txBody>
        </p:sp>
        <p:sp>
          <p:nvSpPr>
            <p:cNvPr id="166" name="직사각형 165"/>
            <p:cNvSpPr/>
            <p:nvPr/>
          </p:nvSpPr>
          <p:spPr>
            <a:xfrm>
              <a:off x="6911714" y="1620385"/>
              <a:ext cx="1328219" cy="217489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grpSp>
        <p:nvGrpSpPr>
          <p:cNvPr id="63" name="그룹 62"/>
          <p:cNvGrpSpPr/>
          <p:nvPr/>
        </p:nvGrpSpPr>
        <p:grpSpPr>
          <a:xfrm>
            <a:off x="6616204" y="3291368"/>
            <a:ext cx="1971941" cy="2250236"/>
            <a:chOff x="6516931" y="3270661"/>
            <a:chExt cx="2139310" cy="2441225"/>
          </a:xfrm>
        </p:grpSpPr>
        <p:grpSp>
          <p:nvGrpSpPr>
            <p:cNvPr id="172" name="그룹 171"/>
            <p:cNvGrpSpPr/>
            <p:nvPr/>
          </p:nvGrpSpPr>
          <p:grpSpPr>
            <a:xfrm>
              <a:off x="6516931" y="3341488"/>
              <a:ext cx="2139310" cy="2370398"/>
              <a:chOff x="6631270" y="3527364"/>
              <a:chExt cx="2139310" cy="2370398"/>
            </a:xfrm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631270" y="3527364"/>
                <a:ext cx="2139310" cy="2370398"/>
              </a:xfrm>
              <a:prstGeom prst="roundRect">
                <a:avLst>
                  <a:gd name="adj" fmla="val 13069"/>
                </a:avLst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>
                <a:outerShdw blurRad="2286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7673877" y="5663314"/>
                <a:ext cx="155011" cy="3606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grpSp>
          <p:nvGrpSpPr>
            <p:cNvPr id="175" name="그룹 174"/>
            <p:cNvGrpSpPr/>
            <p:nvPr/>
          </p:nvGrpSpPr>
          <p:grpSpPr>
            <a:xfrm>
              <a:off x="6521693" y="3699492"/>
              <a:ext cx="2129785" cy="1551714"/>
              <a:chOff x="6127947" y="1743076"/>
              <a:chExt cx="1863025" cy="1357359"/>
            </a:xfrm>
          </p:grpSpPr>
          <p:pic>
            <p:nvPicPr>
              <p:cNvPr id="176" name="그림 175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431" b="68491"/>
              <a:stretch/>
            </p:blipFill>
            <p:spPr>
              <a:xfrm>
                <a:off x="6127947" y="1743076"/>
                <a:ext cx="1863025" cy="1104900"/>
              </a:xfrm>
              <a:prstGeom prst="rect">
                <a:avLst/>
              </a:prstGeom>
            </p:spPr>
          </p:pic>
          <p:pic>
            <p:nvPicPr>
              <p:cNvPr id="177" name="그림 176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7271" b="5800"/>
              <a:stretch/>
            </p:blipFill>
            <p:spPr>
              <a:xfrm>
                <a:off x="6127947" y="2827756"/>
                <a:ext cx="1863025" cy="272679"/>
              </a:xfrm>
              <a:prstGeom prst="rect">
                <a:avLst/>
              </a:prstGeom>
            </p:spPr>
          </p:pic>
        </p:grpSp>
        <p:sp>
          <p:nvSpPr>
            <p:cNvPr id="178" name="모서리가 둥근 직사각형 177"/>
            <p:cNvSpPr/>
            <p:nvPr/>
          </p:nvSpPr>
          <p:spPr>
            <a:xfrm>
              <a:off x="7146140" y="3270661"/>
              <a:ext cx="882433" cy="20389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-122" dirty="0" smtClean="0">
                  <a:solidFill>
                    <a:srgbClr val="FFFF00"/>
                  </a:solidFill>
                </a:rPr>
                <a:t>통화내역</a:t>
              </a:r>
              <a:endParaRPr lang="ko-KR" altLang="en-US" sz="1200" b="1" spc="-122" dirty="0">
                <a:solidFill>
                  <a:srgbClr val="FFFF00"/>
                </a:solidFill>
              </a:endParaRPr>
            </a:p>
          </p:txBody>
        </p:sp>
        <p:sp>
          <p:nvSpPr>
            <p:cNvPr id="179" name="직사각형 178"/>
            <p:cNvSpPr/>
            <p:nvPr/>
          </p:nvSpPr>
          <p:spPr>
            <a:xfrm>
              <a:off x="6596179" y="4276946"/>
              <a:ext cx="1481793" cy="157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직사각형 179"/>
            <p:cNvSpPr/>
            <p:nvPr/>
          </p:nvSpPr>
          <p:spPr>
            <a:xfrm>
              <a:off x="8017788" y="4737622"/>
              <a:ext cx="521893" cy="1447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6818363" y="4218107"/>
              <a:ext cx="11176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dirty="0"/>
                <a:t>02-1234-1234</a:t>
              </a:r>
              <a:endParaRPr lang="ko-KR" altLang="en-US" sz="1100" b="1" dirty="0"/>
            </a:p>
          </p:txBody>
        </p:sp>
        <p:sp>
          <p:nvSpPr>
            <p:cNvPr id="182" name="직사각형 181"/>
            <p:cNvSpPr/>
            <p:nvPr/>
          </p:nvSpPr>
          <p:spPr>
            <a:xfrm>
              <a:off x="6596179" y="4650875"/>
              <a:ext cx="1481793" cy="268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3" name="직사각형 182"/>
            <p:cNvSpPr/>
            <p:nvPr/>
          </p:nvSpPr>
          <p:spPr>
            <a:xfrm>
              <a:off x="6581188" y="4361589"/>
              <a:ext cx="274995" cy="1928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4" name="직사각형 183"/>
            <p:cNvSpPr/>
            <p:nvPr/>
          </p:nvSpPr>
          <p:spPr>
            <a:xfrm>
              <a:off x="6607864" y="4238371"/>
              <a:ext cx="1990221" cy="28100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sp>
        <p:nvSpPr>
          <p:cNvPr id="185" name="모서리가 둥근 직사각형 184"/>
          <p:cNvSpPr/>
          <p:nvPr/>
        </p:nvSpPr>
        <p:spPr>
          <a:xfrm>
            <a:off x="9978228" y="593884"/>
            <a:ext cx="1398792" cy="3159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회신 시</a:t>
            </a:r>
            <a:endParaRPr lang="ko-KR" altLang="en-US" b="1" dirty="0"/>
          </a:p>
        </p:txBody>
      </p:sp>
      <p:grpSp>
        <p:nvGrpSpPr>
          <p:cNvPr id="186" name="그룹 185"/>
          <p:cNvGrpSpPr/>
          <p:nvPr/>
        </p:nvGrpSpPr>
        <p:grpSpPr>
          <a:xfrm>
            <a:off x="9810405" y="1032263"/>
            <a:ext cx="1715913" cy="2142948"/>
            <a:chOff x="3618540" y="3366468"/>
            <a:chExt cx="1579160" cy="1972162"/>
          </a:xfrm>
        </p:grpSpPr>
        <p:grpSp>
          <p:nvGrpSpPr>
            <p:cNvPr id="187" name="그룹 186"/>
            <p:cNvGrpSpPr/>
            <p:nvPr/>
          </p:nvGrpSpPr>
          <p:grpSpPr>
            <a:xfrm>
              <a:off x="3618540" y="3366468"/>
              <a:ext cx="1579160" cy="1905438"/>
              <a:chOff x="484726" y="3881062"/>
              <a:chExt cx="1645111" cy="2087067"/>
            </a:xfrm>
          </p:grpSpPr>
          <p:grpSp>
            <p:nvGrpSpPr>
              <p:cNvPr id="192" name="그룹 191"/>
              <p:cNvGrpSpPr/>
              <p:nvPr/>
            </p:nvGrpSpPr>
            <p:grpSpPr>
              <a:xfrm>
                <a:off x="484726" y="3881062"/>
                <a:ext cx="1645111" cy="2087067"/>
                <a:chOff x="5287219" y="3566903"/>
                <a:chExt cx="1645111" cy="2087067"/>
              </a:xfrm>
            </p:grpSpPr>
            <p:grpSp>
              <p:nvGrpSpPr>
                <p:cNvPr id="196" name="그룹 195"/>
                <p:cNvGrpSpPr/>
                <p:nvPr/>
              </p:nvGrpSpPr>
              <p:grpSpPr>
                <a:xfrm>
                  <a:off x="5287219" y="3670313"/>
                  <a:ext cx="1645111" cy="1983657"/>
                  <a:chOff x="5499730" y="3512382"/>
                  <a:chExt cx="1645111" cy="1983657"/>
                </a:xfrm>
              </p:grpSpPr>
              <p:pic>
                <p:nvPicPr>
                  <p:cNvPr id="198" name="그림 197"/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38879"/>
                  <a:stretch/>
                </p:blipFill>
                <p:spPr>
                  <a:xfrm>
                    <a:off x="5499730" y="3512382"/>
                    <a:ext cx="1645111" cy="1983657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199" name="Picture 5" descr="C:\Users\User-PC\Desktop\IMG_1270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42584"/>
                  <a:stretch/>
                </p:blipFill>
                <p:spPr bwMode="auto">
                  <a:xfrm>
                    <a:off x="5552850" y="3840945"/>
                    <a:ext cx="1541964" cy="16483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197" name="모서리가 둥근 직사각형 196"/>
                <p:cNvSpPr/>
                <p:nvPr/>
              </p:nvSpPr>
              <p:spPr>
                <a:xfrm>
                  <a:off x="5628444" y="3566903"/>
                  <a:ext cx="954471" cy="2016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sz="1200" b="1" spc="-122" dirty="0">
                      <a:solidFill>
                        <a:srgbClr val="FFFF00"/>
                      </a:solidFill>
                    </a:rPr>
                    <a:t>발신화면</a:t>
                  </a:r>
                </a:p>
              </p:txBody>
            </p:sp>
          </p:grpSp>
          <p:sp>
            <p:nvSpPr>
              <p:cNvPr id="193" name="직사각형 192"/>
              <p:cNvSpPr/>
              <p:nvPr/>
            </p:nvSpPr>
            <p:spPr>
              <a:xfrm>
                <a:off x="789310" y="4485711"/>
                <a:ext cx="1035942" cy="221016"/>
              </a:xfrm>
              <a:prstGeom prst="rect">
                <a:avLst/>
              </a:prstGeom>
              <a:solidFill>
                <a:srgbClr val="1414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721042" y="4479189"/>
                <a:ext cx="1164290" cy="286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100" b="1" dirty="0">
                    <a:solidFill>
                      <a:schemeClr val="bg1"/>
                    </a:solidFill>
                  </a:rPr>
                  <a:t>02-1234-1234</a:t>
                </a:r>
                <a:endParaRPr lang="ko-KR" altLang="en-US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>
                <a:off x="614633" y="4828718"/>
                <a:ext cx="1339434" cy="269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000" b="1" spc="-122" dirty="0" smtClean="0">
                    <a:solidFill>
                      <a:schemeClr val="bg1"/>
                    </a:solidFill>
                  </a:rPr>
                  <a:t>고객에게 </a:t>
                </a:r>
                <a:r>
                  <a:rPr lang="ko-KR" altLang="en-US" sz="1000" b="1" spc="-122" dirty="0">
                    <a:solidFill>
                      <a:schemeClr val="bg1"/>
                    </a:solidFill>
                  </a:rPr>
                  <a:t>전화 거는 중</a:t>
                </a:r>
              </a:p>
            </p:txBody>
          </p:sp>
        </p:grpSp>
        <p:grpSp>
          <p:nvGrpSpPr>
            <p:cNvPr id="188" name="그룹 187"/>
            <p:cNvGrpSpPr/>
            <p:nvPr/>
          </p:nvGrpSpPr>
          <p:grpSpPr>
            <a:xfrm>
              <a:off x="3618540" y="5032393"/>
              <a:ext cx="1579160" cy="306237"/>
              <a:chOff x="2410166" y="5967604"/>
              <a:chExt cx="1645111" cy="335428"/>
            </a:xfrm>
          </p:grpSpPr>
          <p:sp>
            <p:nvSpPr>
              <p:cNvPr id="190" name="모서리가 둥근 직사각형 189"/>
              <p:cNvSpPr/>
              <p:nvPr/>
            </p:nvSpPr>
            <p:spPr>
              <a:xfrm>
                <a:off x="2410166" y="5967604"/>
                <a:ext cx="1645111" cy="335428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2480293" y="6019286"/>
                <a:ext cx="1456731" cy="269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000" b="1" spc="-122" dirty="0" smtClean="0">
                    <a:solidFill>
                      <a:srgbClr val="FF0000"/>
                    </a:solidFill>
                  </a:rPr>
                  <a:t>기사</a:t>
                </a:r>
                <a:r>
                  <a:rPr lang="en-US" altLang="ko-KR" sz="1000" b="1" spc="-122" dirty="0" smtClean="0">
                    <a:solidFill>
                      <a:srgbClr val="FF0000"/>
                    </a:solidFill>
                  </a:rPr>
                  <a:t> </a:t>
                </a:r>
                <a:r>
                  <a:rPr lang="ko-KR" altLang="en-US" sz="1000" b="1" spc="-122" dirty="0">
                    <a:solidFill>
                      <a:srgbClr val="FF0000"/>
                    </a:solidFill>
                  </a:rPr>
                  <a:t>발신번호 </a:t>
                </a:r>
                <a:r>
                  <a:rPr lang="ko-KR" altLang="en-US" sz="1000" b="1" spc="-122" dirty="0" err="1">
                    <a:solidFill>
                      <a:srgbClr val="FF0000"/>
                    </a:solidFill>
                  </a:rPr>
                  <a:t>변작</a:t>
                </a:r>
                <a:r>
                  <a:rPr lang="ko-KR" altLang="en-US" sz="1000" b="1" spc="-122" dirty="0">
                    <a:solidFill>
                      <a:srgbClr val="FF0000"/>
                    </a:solidFill>
                  </a:rPr>
                  <a:t> 발생</a:t>
                </a:r>
              </a:p>
            </p:txBody>
          </p:sp>
        </p:grpSp>
        <p:sp>
          <p:nvSpPr>
            <p:cNvPr id="189" name="직사각형 188"/>
            <p:cNvSpPr/>
            <p:nvPr/>
          </p:nvSpPr>
          <p:spPr>
            <a:xfrm>
              <a:off x="3754773" y="3941424"/>
              <a:ext cx="1325162" cy="21569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grpSp>
        <p:nvGrpSpPr>
          <p:cNvPr id="200" name="그룹 199"/>
          <p:cNvGrpSpPr/>
          <p:nvPr/>
        </p:nvGrpSpPr>
        <p:grpSpPr>
          <a:xfrm>
            <a:off x="9820438" y="3298545"/>
            <a:ext cx="1715914" cy="2174693"/>
            <a:chOff x="6729400" y="1022685"/>
            <a:chExt cx="1715914" cy="2174693"/>
          </a:xfrm>
        </p:grpSpPr>
        <p:pic>
          <p:nvPicPr>
            <p:cNvPr id="201" name="그림 20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8879"/>
            <a:stretch/>
          </p:blipFill>
          <p:spPr>
            <a:xfrm>
              <a:off x="6729401" y="1121739"/>
              <a:ext cx="1715913" cy="1967860"/>
            </a:xfrm>
            <a:prstGeom prst="rect">
              <a:avLst/>
            </a:prstGeom>
            <a:ln>
              <a:noFill/>
            </a:ln>
          </p:spPr>
        </p:pic>
        <p:sp>
          <p:nvSpPr>
            <p:cNvPr id="202" name="모서리가 둥근 직사각형 201"/>
            <p:cNvSpPr/>
            <p:nvPr/>
          </p:nvSpPr>
          <p:spPr>
            <a:xfrm>
              <a:off x="7146140" y="1022685"/>
              <a:ext cx="882433" cy="20389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-122" dirty="0" err="1" smtClean="0">
                  <a:solidFill>
                    <a:srgbClr val="FFFF00"/>
                  </a:solidFill>
                </a:rPr>
                <a:t>수신화면</a:t>
              </a:r>
              <a:endParaRPr lang="ko-KR" altLang="en-US" sz="1200" b="1" spc="-122" dirty="0">
                <a:solidFill>
                  <a:srgbClr val="FFFF00"/>
                </a:solidFill>
              </a:endParaRPr>
            </a:p>
          </p:txBody>
        </p:sp>
        <p:grpSp>
          <p:nvGrpSpPr>
            <p:cNvPr id="203" name="그룹 202"/>
            <p:cNvGrpSpPr/>
            <p:nvPr/>
          </p:nvGrpSpPr>
          <p:grpSpPr>
            <a:xfrm>
              <a:off x="6792913" y="1440454"/>
              <a:ext cx="1599053" cy="1635574"/>
              <a:chOff x="537846" y="4313035"/>
              <a:chExt cx="1541964" cy="1648375"/>
            </a:xfrm>
          </p:grpSpPr>
          <p:pic>
            <p:nvPicPr>
              <p:cNvPr id="207" name="Picture 5" descr="C:\Users\User-PC\Desktop\IMG_1270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2584"/>
              <a:stretch/>
            </p:blipFill>
            <p:spPr bwMode="auto">
              <a:xfrm>
                <a:off x="537846" y="4313035"/>
                <a:ext cx="1541964" cy="1648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8" name="직사각형 207"/>
              <p:cNvSpPr/>
              <p:nvPr/>
            </p:nvSpPr>
            <p:spPr>
              <a:xfrm>
                <a:off x="789310" y="4485711"/>
                <a:ext cx="1035942" cy="221016"/>
              </a:xfrm>
              <a:prstGeom prst="rect">
                <a:avLst/>
              </a:prstGeom>
              <a:solidFill>
                <a:srgbClr val="1414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>
                <a:off x="722378" y="4479190"/>
                <a:ext cx="1161611" cy="284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100" b="1" dirty="0">
                    <a:solidFill>
                      <a:schemeClr val="bg1"/>
                    </a:solidFill>
                  </a:rPr>
                  <a:t>02-1234-1234</a:t>
                </a:r>
                <a:endParaRPr lang="ko-KR" altLang="en-US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636604" y="4887324"/>
                <a:ext cx="1336352" cy="267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000" b="1" spc="-122" dirty="0" smtClean="0">
                    <a:solidFill>
                      <a:schemeClr val="bg1"/>
                    </a:solidFill>
                  </a:rPr>
                  <a:t>기사에게 </a:t>
                </a:r>
                <a:r>
                  <a:rPr lang="ko-KR" altLang="en-US" sz="1000" b="1" spc="-122" dirty="0">
                    <a:solidFill>
                      <a:schemeClr val="bg1"/>
                    </a:solidFill>
                  </a:rPr>
                  <a:t>전화 오는 중</a:t>
                </a:r>
              </a:p>
            </p:txBody>
          </p:sp>
        </p:grpSp>
        <p:sp>
          <p:nvSpPr>
            <p:cNvPr id="204" name="모서리가 둥근 직사각형 203"/>
            <p:cNvSpPr/>
            <p:nvPr/>
          </p:nvSpPr>
          <p:spPr>
            <a:xfrm>
              <a:off x="6729400" y="2884930"/>
              <a:ext cx="1715913" cy="31244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6876658" y="2913187"/>
              <a:ext cx="13983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b="1" spc="-122" dirty="0" smtClean="0">
                  <a:solidFill>
                    <a:srgbClr val="FF0000"/>
                  </a:solidFill>
                </a:rPr>
                <a:t>고객 발신번호 </a:t>
              </a:r>
              <a:r>
                <a:rPr lang="ko-KR" altLang="en-US" sz="1000" b="1" spc="-122" dirty="0" err="1">
                  <a:solidFill>
                    <a:srgbClr val="FF0000"/>
                  </a:solidFill>
                </a:rPr>
                <a:t>변작</a:t>
              </a:r>
              <a:r>
                <a:rPr lang="ko-KR" altLang="en-US" sz="1000" b="1" spc="-122" dirty="0">
                  <a:solidFill>
                    <a:srgbClr val="FF0000"/>
                  </a:solidFill>
                </a:rPr>
                <a:t> 발생</a:t>
              </a:r>
            </a:p>
          </p:txBody>
        </p:sp>
        <p:sp>
          <p:nvSpPr>
            <p:cNvPr id="206" name="직사각형 205"/>
            <p:cNvSpPr/>
            <p:nvPr/>
          </p:nvSpPr>
          <p:spPr>
            <a:xfrm>
              <a:off x="6911714" y="1620385"/>
              <a:ext cx="1328219" cy="217489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grpSp>
        <p:nvGrpSpPr>
          <p:cNvPr id="71" name="그룹 70"/>
          <p:cNvGrpSpPr/>
          <p:nvPr/>
        </p:nvGrpSpPr>
        <p:grpSpPr>
          <a:xfrm>
            <a:off x="301546" y="1426045"/>
            <a:ext cx="2393955" cy="3785025"/>
            <a:chOff x="301546" y="1426045"/>
            <a:chExt cx="2393955" cy="3785025"/>
          </a:xfrm>
        </p:grpSpPr>
        <p:grpSp>
          <p:nvGrpSpPr>
            <p:cNvPr id="7" name="그룹 6"/>
            <p:cNvGrpSpPr/>
            <p:nvPr/>
          </p:nvGrpSpPr>
          <p:grpSpPr>
            <a:xfrm>
              <a:off x="301546" y="1426045"/>
              <a:ext cx="2393955" cy="3785025"/>
              <a:chOff x="79788" y="777346"/>
              <a:chExt cx="3069885" cy="4121048"/>
            </a:xfrm>
          </p:grpSpPr>
          <p:sp>
            <p:nvSpPr>
              <p:cNvPr id="8" name="모서리가 둥근 직사각형 7"/>
              <p:cNvSpPr/>
              <p:nvPr/>
            </p:nvSpPr>
            <p:spPr>
              <a:xfrm>
                <a:off x="79788" y="836890"/>
                <a:ext cx="3069885" cy="4061504"/>
              </a:xfrm>
              <a:prstGeom prst="roundRect">
                <a:avLst>
                  <a:gd name="adj" fmla="val 13069"/>
                </a:avLst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>
                <a:outerShdw blurRad="2286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9" name="모서리가 둥근 직사각형 8"/>
              <p:cNvSpPr/>
              <p:nvPr/>
            </p:nvSpPr>
            <p:spPr>
              <a:xfrm>
                <a:off x="1503511" y="4722974"/>
                <a:ext cx="222439" cy="371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0" name="모서리가 둥근 직사각형 9"/>
              <p:cNvSpPr/>
              <p:nvPr/>
            </p:nvSpPr>
            <p:spPr>
              <a:xfrm>
                <a:off x="885894" y="777346"/>
                <a:ext cx="1415871" cy="2333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b="1" spc="-122" dirty="0" smtClean="0">
                    <a:solidFill>
                      <a:srgbClr val="FFFF00"/>
                    </a:solidFill>
                  </a:rPr>
                  <a:t>배달 주문 시</a:t>
                </a:r>
                <a:endParaRPr lang="ko-KR" altLang="en-US" sz="1200" b="1" spc="-122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65" name="그룹 64"/>
            <p:cNvGrpSpPr/>
            <p:nvPr/>
          </p:nvGrpSpPr>
          <p:grpSpPr>
            <a:xfrm>
              <a:off x="316993" y="1807985"/>
              <a:ext cx="2375109" cy="2696293"/>
              <a:chOff x="316993" y="1807985"/>
              <a:chExt cx="2375109" cy="2696293"/>
            </a:xfrm>
          </p:grpSpPr>
          <p:grpSp>
            <p:nvGrpSpPr>
              <p:cNvPr id="15" name="그룹 14"/>
              <p:cNvGrpSpPr/>
              <p:nvPr/>
            </p:nvGrpSpPr>
            <p:grpSpPr>
              <a:xfrm>
                <a:off x="316993" y="3393770"/>
                <a:ext cx="2375109" cy="1110508"/>
                <a:chOff x="878779" y="3519488"/>
                <a:chExt cx="2218474" cy="1037271"/>
              </a:xfrm>
            </p:grpSpPr>
            <p:pic>
              <p:nvPicPr>
                <p:cNvPr id="3" name="그림 2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2737" b="45127"/>
                <a:stretch/>
              </p:blipFill>
              <p:spPr>
                <a:xfrm>
                  <a:off x="878779" y="3519488"/>
                  <a:ext cx="2218474" cy="1037271"/>
                </a:xfrm>
                <a:prstGeom prst="rect">
                  <a:avLst/>
                </a:prstGeom>
              </p:spPr>
            </p:pic>
            <p:sp>
              <p:nvSpPr>
                <p:cNvPr id="4" name="직사각형 3"/>
                <p:cNvSpPr/>
                <p:nvPr/>
              </p:nvSpPr>
              <p:spPr>
                <a:xfrm>
                  <a:off x="921544" y="3734061"/>
                  <a:ext cx="1204277" cy="1950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1299466" y="3583780"/>
                <a:ext cx="1234818" cy="248483"/>
                <a:chOff x="1793284" y="3696967"/>
                <a:chExt cx="1153384" cy="232096"/>
              </a:xfrm>
            </p:grpSpPr>
            <p:sp>
              <p:nvSpPr>
                <p:cNvPr id="88" name="TextBox 87"/>
                <p:cNvSpPr txBox="1"/>
                <p:nvPr/>
              </p:nvSpPr>
              <p:spPr>
                <a:xfrm>
                  <a:off x="1793284" y="3698231"/>
                  <a:ext cx="1097188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ko-KR" altLang="en-US" sz="900" b="1" dirty="0" smtClean="0">
                      <a:solidFill>
                        <a:srgbClr val="8F9095"/>
                      </a:solidFill>
                    </a:rPr>
                    <a:t>안심번호 플러스</a:t>
                  </a:r>
                  <a:endParaRPr lang="ko-KR" altLang="en-US" sz="900" b="1" dirty="0">
                    <a:solidFill>
                      <a:srgbClr val="8F9095"/>
                    </a:solidFill>
                  </a:endParaRPr>
                </a:p>
              </p:txBody>
            </p:sp>
            <p:pic>
              <p:nvPicPr>
                <p:cNvPr id="90" name="그림 89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ackgroundRemoval t="37552" b="40469" l="4070" r="946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76" t="37257" r="90557" b="59479"/>
                <a:stretch/>
              </p:blipFill>
              <p:spPr>
                <a:xfrm>
                  <a:off x="2769406" y="3696967"/>
                  <a:ext cx="177262" cy="208283"/>
                </a:xfrm>
                <a:prstGeom prst="rect">
                  <a:avLst/>
                </a:prstGeom>
              </p:spPr>
            </p:pic>
          </p:grpSp>
          <p:sp>
            <p:nvSpPr>
              <p:cNvPr id="17" name="직사각형 16"/>
              <p:cNvSpPr/>
              <p:nvPr/>
            </p:nvSpPr>
            <p:spPr>
              <a:xfrm>
                <a:off x="2255825" y="3409652"/>
                <a:ext cx="406244" cy="1759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94" name="그룹 93"/>
              <p:cNvGrpSpPr/>
              <p:nvPr/>
            </p:nvGrpSpPr>
            <p:grpSpPr>
              <a:xfrm>
                <a:off x="1447531" y="3360778"/>
                <a:ext cx="1174655" cy="247130"/>
                <a:chOff x="867219" y="3699495"/>
                <a:chExt cx="1097188" cy="230832"/>
              </a:xfrm>
            </p:grpSpPr>
            <p:sp>
              <p:nvSpPr>
                <p:cNvPr id="95" name="TextBox 94"/>
                <p:cNvSpPr txBox="1"/>
                <p:nvPr/>
              </p:nvSpPr>
              <p:spPr>
                <a:xfrm>
                  <a:off x="867219" y="3699495"/>
                  <a:ext cx="1097188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900" b="1" dirty="0" smtClean="0">
                      <a:solidFill>
                        <a:srgbClr val="8F9095"/>
                      </a:solidFill>
                    </a:rPr>
                    <a:t>050 </a:t>
                  </a:r>
                  <a:r>
                    <a:rPr lang="ko-KR" altLang="en-US" sz="900" b="1" dirty="0" smtClean="0">
                      <a:solidFill>
                        <a:srgbClr val="8F9095"/>
                      </a:solidFill>
                    </a:rPr>
                    <a:t>안심번호</a:t>
                  </a:r>
                  <a:endParaRPr lang="ko-KR" altLang="en-US" sz="900" b="1" dirty="0">
                    <a:solidFill>
                      <a:srgbClr val="8F9095"/>
                    </a:solidFill>
                  </a:endParaRPr>
                </a:p>
              </p:txBody>
            </p:sp>
            <p:pic>
              <p:nvPicPr>
                <p:cNvPr id="96" name="그림 95"/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BEBA8EAE-BF5A-486C-A8C5-ECC9F3942E4B}">
                      <a14:imgProps xmlns:a14="http://schemas.microsoft.com/office/drawing/2010/main">
                        <a14:imgLayer r:embed="rId10">
                          <a14:imgEffect>
                            <a14:backgroundRemoval t="59792" b="63490" l="3300" r="10451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76" t="60123" r="89780" b="36295"/>
                <a:stretch/>
              </p:blipFill>
              <p:spPr>
                <a:xfrm>
                  <a:off x="1702116" y="3700517"/>
                  <a:ext cx="201797" cy="229810"/>
                </a:xfrm>
                <a:prstGeom prst="rect">
                  <a:avLst/>
                </a:prstGeom>
              </p:spPr>
            </p:pic>
          </p:grpSp>
          <p:sp>
            <p:nvSpPr>
              <p:cNvPr id="97" name="직사각형 96"/>
              <p:cNvSpPr/>
              <p:nvPr/>
            </p:nvSpPr>
            <p:spPr>
              <a:xfrm>
                <a:off x="366177" y="2785502"/>
                <a:ext cx="919883" cy="1311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52" name="그림 51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442" t="37916" r="58703" b="59306"/>
              <a:stretch/>
            </p:blipFill>
            <p:spPr>
              <a:xfrm>
                <a:off x="2158814" y="3150321"/>
                <a:ext cx="377308" cy="203950"/>
              </a:xfrm>
              <a:prstGeom prst="rect">
                <a:avLst/>
              </a:prstGeom>
            </p:spPr>
          </p:pic>
          <p:pic>
            <p:nvPicPr>
              <p:cNvPr id="103" name="그림 102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23" b="70004"/>
              <a:stretch/>
            </p:blipFill>
            <p:spPr>
              <a:xfrm>
                <a:off x="316993" y="1807985"/>
                <a:ext cx="2375109" cy="1353147"/>
              </a:xfrm>
              <a:prstGeom prst="rect">
                <a:avLst/>
              </a:prstGeom>
            </p:spPr>
          </p:pic>
          <p:sp>
            <p:nvSpPr>
              <p:cNvPr id="140" name="직사각형 139"/>
              <p:cNvSpPr/>
              <p:nvPr/>
            </p:nvSpPr>
            <p:spPr>
              <a:xfrm>
                <a:off x="362776" y="2679082"/>
                <a:ext cx="1289305" cy="1252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직사각형 210"/>
              <p:cNvSpPr/>
              <p:nvPr/>
            </p:nvSpPr>
            <p:spPr>
              <a:xfrm>
                <a:off x="1313009" y="3540657"/>
                <a:ext cx="1329857" cy="299889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0080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9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실제 </a:t>
            </a:r>
            <a:r>
              <a:rPr lang="ko-KR" altLang="en-US" dirty="0" err="1" smtClean="0"/>
              <a:t>사용사례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유디션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9309601" y="789940"/>
            <a:ext cx="2332066" cy="5740710"/>
          </a:xfrm>
          <a:prstGeom prst="roundRect">
            <a:avLst>
              <a:gd name="adj" fmla="val 3182"/>
            </a:avLst>
          </a:prstGeom>
          <a:solidFill>
            <a:schemeClr val="bg1"/>
          </a:solidFill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2"/>
          </a:p>
        </p:txBody>
      </p:sp>
      <p:grpSp>
        <p:nvGrpSpPr>
          <p:cNvPr id="6" name="그룹 5"/>
          <p:cNvGrpSpPr/>
          <p:nvPr/>
        </p:nvGrpSpPr>
        <p:grpSpPr>
          <a:xfrm>
            <a:off x="9526034" y="3985915"/>
            <a:ext cx="1954698" cy="2341535"/>
            <a:chOff x="444923" y="3984472"/>
            <a:chExt cx="1724716" cy="2066039"/>
          </a:xfrm>
        </p:grpSpPr>
        <p:grpSp>
          <p:nvGrpSpPr>
            <p:cNvPr id="7" name="그룹 6"/>
            <p:cNvGrpSpPr/>
            <p:nvPr/>
          </p:nvGrpSpPr>
          <p:grpSpPr>
            <a:xfrm>
              <a:off x="444923" y="3984472"/>
              <a:ext cx="1724716" cy="2066039"/>
              <a:chOff x="5247416" y="3670313"/>
              <a:chExt cx="1724716" cy="2066039"/>
            </a:xfrm>
          </p:grpSpPr>
          <p:grpSp>
            <p:nvGrpSpPr>
              <p:cNvPr id="11" name="그룹 10"/>
              <p:cNvGrpSpPr/>
              <p:nvPr/>
            </p:nvGrpSpPr>
            <p:grpSpPr>
              <a:xfrm>
                <a:off x="5287219" y="3670313"/>
                <a:ext cx="1645111" cy="1983657"/>
                <a:chOff x="5499730" y="3512382"/>
                <a:chExt cx="1645111" cy="1983657"/>
              </a:xfrm>
            </p:grpSpPr>
            <p:pic>
              <p:nvPicPr>
                <p:cNvPr id="13" name="그림 12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8879"/>
                <a:stretch/>
              </p:blipFill>
              <p:spPr>
                <a:xfrm>
                  <a:off x="5499730" y="3512382"/>
                  <a:ext cx="1645111" cy="1983657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4" name="Picture 5" descr="C:\Users\User-PC\Desktop\IMG_1270.PNG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2584"/>
                <a:stretch/>
              </p:blipFill>
              <p:spPr bwMode="auto">
                <a:xfrm>
                  <a:off x="5552850" y="3840945"/>
                  <a:ext cx="1541964" cy="1648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2" name="모서리가 둥근 직사각형 11"/>
              <p:cNvSpPr/>
              <p:nvPr/>
            </p:nvSpPr>
            <p:spPr>
              <a:xfrm>
                <a:off x="5247416" y="5423302"/>
                <a:ext cx="1724716" cy="31305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975" b="1" spc="-122" dirty="0">
                    <a:solidFill>
                      <a:srgbClr val="FFFF00"/>
                    </a:solidFill>
                  </a:rPr>
                  <a:t>수신화면</a:t>
                </a:r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789310" y="4485711"/>
              <a:ext cx="1035942" cy="221016"/>
            </a:xfrm>
            <a:prstGeom prst="rect">
              <a:avLst/>
            </a:prstGeom>
            <a:solidFill>
              <a:srgbClr val="1414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62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59422" y="4479189"/>
              <a:ext cx="887531" cy="2362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56" b="1" smtClean="0">
                  <a:solidFill>
                    <a:schemeClr val="bg1"/>
                  </a:solidFill>
                </a:rPr>
                <a:t>02-6715-2537</a:t>
              </a:r>
              <a:endParaRPr lang="ko-KR" altLang="en-US" sz="1056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93731" y="4887324"/>
              <a:ext cx="1222095" cy="22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975" b="1" spc="-122" dirty="0" err="1">
                  <a:solidFill>
                    <a:schemeClr val="bg1"/>
                  </a:solidFill>
                </a:rPr>
                <a:t>기획사에게</a:t>
              </a:r>
              <a:r>
                <a:rPr lang="ko-KR" altLang="en-US" sz="975" b="1" spc="-122" dirty="0">
                  <a:solidFill>
                    <a:schemeClr val="bg1"/>
                  </a:solidFill>
                </a:rPr>
                <a:t> 전화 오는 중</a:t>
              </a: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9756741" y="4527853"/>
            <a:ext cx="1564589" cy="26775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2"/>
          </a:p>
        </p:txBody>
      </p:sp>
      <p:grpSp>
        <p:nvGrpSpPr>
          <p:cNvPr id="16" name="그룹 15"/>
          <p:cNvGrpSpPr/>
          <p:nvPr/>
        </p:nvGrpSpPr>
        <p:grpSpPr>
          <a:xfrm>
            <a:off x="9525921" y="3985921"/>
            <a:ext cx="1988859" cy="502950"/>
            <a:chOff x="2335606" y="4201964"/>
            <a:chExt cx="1754856" cy="443775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2335606" y="4201964"/>
              <a:ext cx="1754856" cy="33940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62"/>
            </a:p>
          </p:txBody>
        </p:sp>
        <p:sp>
          <p:nvSpPr>
            <p:cNvPr id="18" name="이등변 삼각형 17"/>
            <p:cNvSpPr/>
            <p:nvPr/>
          </p:nvSpPr>
          <p:spPr>
            <a:xfrm rot="10800000">
              <a:off x="3090589" y="4408333"/>
              <a:ext cx="244890" cy="237406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62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49014" y="4232659"/>
              <a:ext cx="1311263" cy="224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975" b="1" spc="-122" dirty="0">
                  <a:solidFill>
                    <a:srgbClr val="FF0000"/>
                  </a:solidFill>
                </a:rPr>
                <a:t>구매자발신번호 </a:t>
              </a:r>
              <a:r>
                <a:rPr lang="ko-KR" altLang="en-US" sz="975" b="1" spc="-122" dirty="0" err="1">
                  <a:solidFill>
                    <a:srgbClr val="FF0000"/>
                  </a:solidFill>
                </a:rPr>
                <a:t>변작</a:t>
              </a:r>
              <a:r>
                <a:rPr lang="ko-KR" altLang="en-US" sz="975" b="1" spc="-122" dirty="0">
                  <a:solidFill>
                    <a:srgbClr val="FF0000"/>
                  </a:solidFill>
                </a:rPr>
                <a:t> 발생</a:t>
              </a: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9532474" y="1486803"/>
            <a:ext cx="1925010" cy="2305971"/>
            <a:chOff x="444923" y="3984472"/>
            <a:chExt cx="1724716" cy="2066039"/>
          </a:xfrm>
        </p:grpSpPr>
        <p:grpSp>
          <p:nvGrpSpPr>
            <p:cNvPr id="21" name="그룹 20"/>
            <p:cNvGrpSpPr/>
            <p:nvPr/>
          </p:nvGrpSpPr>
          <p:grpSpPr>
            <a:xfrm>
              <a:off x="444923" y="3984472"/>
              <a:ext cx="1724716" cy="2066039"/>
              <a:chOff x="5247416" y="3670313"/>
              <a:chExt cx="1724716" cy="2066039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5287219" y="3670313"/>
                <a:ext cx="1645111" cy="1983657"/>
                <a:chOff x="5499730" y="3512382"/>
                <a:chExt cx="1645111" cy="1983657"/>
              </a:xfrm>
            </p:grpSpPr>
            <p:pic>
              <p:nvPicPr>
                <p:cNvPr id="27" name="그림 26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8879"/>
                <a:stretch/>
              </p:blipFill>
              <p:spPr>
                <a:xfrm>
                  <a:off x="5499730" y="3512382"/>
                  <a:ext cx="1645111" cy="1983657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28" name="Picture 5" descr="C:\Users\User-PC\Desktop\IMG_1270.PNG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2584"/>
                <a:stretch/>
              </p:blipFill>
              <p:spPr bwMode="auto">
                <a:xfrm>
                  <a:off x="5552850" y="3840945"/>
                  <a:ext cx="1541964" cy="1648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6" name="모서리가 둥근 직사각형 25"/>
              <p:cNvSpPr/>
              <p:nvPr/>
            </p:nvSpPr>
            <p:spPr>
              <a:xfrm>
                <a:off x="5247416" y="5423302"/>
                <a:ext cx="1724716" cy="31305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975" b="1" spc="-122" dirty="0">
                    <a:solidFill>
                      <a:srgbClr val="FFFF00"/>
                    </a:solidFill>
                  </a:rPr>
                  <a:t>발신화면</a:t>
                </a:r>
              </a:p>
            </p:txBody>
          </p:sp>
        </p:grpSp>
        <p:sp>
          <p:nvSpPr>
            <p:cNvPr id="22" name="직사각형 21"/>
            <p:cNvSpPr/>
            <p:nvPr/>
          </p:nvSpPr>
          <p:spPr>
            <a:xfrm>
              <a:off x="789310" y="4485711"/>
              <a:ext cx="1035942" cy="221016"/>
            </a:xfrm>
            <a:prstGeom prst="rect">
              <a:avLst/>
            </a:prstGeom>
            <a:solidFill>
              <a:srgbClr val="1414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62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52580" y="4479189"/>
              <a:ext cx="901218" cy="239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56" b="1" smtClean="0">
                  <a:solidFill>
                    <a:schemeClr val="bg1"/>
                  </a:solidFill>
                </a:rPr>
                <a:t>02-6715-2537</a:t>
              </a:r>
              <a:endParaRPr lang="ko-KR" altLang="en-US" sz="1056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63879" y="4828718"/>
              <a:ext cx="1240942" cy="22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975" b="1" spc="-122" dirty="0">
                  <a:solidFill>
                    <a:schemeClr val="bg1"/>
                  </a:solidFill>
                </a:rPr>
                <a:t>지망생에게 전화 거는 중</a:t>
              </a: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9500269" y="1451238"/>
            <a:ext cx="1958650" cy="490871"/>
            <a:chOff x="2335606" y="4205942"/>
            <a:chExt cx="1754856" cy="439797"/>
          </a:xfrm>
        </p:grpSpPr>
        <p:sp>
          <p:nvSpPr>
            <p:cNvPr id="30" name="모서리가 둥근 직사각형 29"/>
            <p:cNvSpPr/>
            <p:nvPr/>
          </p:nvSpPr>
          <p:spPr>
            <a:xfrm>
              <a:off x="2335606" y="4205942"/>
              <a:ext cx="1754856" cy="335429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62"/>
            </a:p>
          </p:txBody>
        </p:sp>
        <p:sp>
          <p:nvSpPr>
            <p:cNvPr id="31" name="이등변 삼각형 30"/>
            <p:cNvSpPr/>
            <p:nvPr/>
          </p:nvSpPr>
          <p:spPr>
            <a:xfrm rot="10800000">
              <a:off x="3090589" y="4408333"/>
              <a:ext cx="244890" cy="237406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62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573847" y="4253552"/>
              <a:ext cx="1343921" cy="22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975" b="1" spc="-122" dirty="0">
                  <a:solidFill>
                    <a:srgbClr val="FF0000"/>
                  </a:solidFill>
                </a:rPr>
                <a:t>판매자</a:t>
              </a:r>
              <a:r>
                <a:rPr lang="en-US" altLang="ko-KR" sz="975" b="1" spc="-122" dirty="0">
                  <a:solidFill>
                    <a:srgbClr val="FF0000"/>
                  </a:solidFill>
                </a:rPr>
                <a:t> </a:t>
              </a:r>
              <a:r>
                <a:rPr lang="ko-KR" altLang="en-US" sz="975" b="1" spc="-122" dirty="0">
                  <a:solidFill>
                    <a:srgbClr val="FF0000"/>
                  </a:solidFill>
                </a:rPr>
                <a:t>발신번호 </a:t>
              </a:r>
              <a:r>
                <a:rPr lang="ko-KR" altLang="en-US" sz="975" b="1" spc="-122" dirty="0" err="1">
                  <a:solidFill>
                    <a:srgbClr val="FF0000"/>
                  </a:solidFill>
                </a:rPr>
                <a:t>변작</a:t>
              </a:r>
              <a:r>
                <a:rPr lang="ko-KR" altLang="en-US" sz="975" b="1" spc="-122" dirty="0">
                  <a:solidFill>
                    <a:srgbClr val="FF0000"/>
                  </a:solidFill>
                </a:rPr>
                <a:t> 발생</a:t>
              </a:r>
            </a:p>
          </p:txBody>
        </p:sp>
      </p:grpSp>
      <p:sp>
        <p:nvSpPr>
          <p:cNvPr id="33" name="직사각형 32"/>
          <p:cNvSpPr/>
          <p:nvPr/>
        </p:nvSpPr>
        <p:spPr>
          <a:xfrm>
            <a:off x="9759184" y="2019952"/>
            <a:ext cx="1540827" cy="263691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2"/>
          </a:p>
        </p:txBody>
      </p:sp>
      <p:sp>
        <p:nvSpPr>
          <p:cNvPr id="34" name="모서리가 둥근 직사각형 33"/>
          <p:cNvSpPr/>
          <p:nvPr/>
        </p:nvSpPr>
        <p:spPr>
          <a:xfrm>
            <a:off x="9500269" y="914525"/>
            <a:ext cx="2014515" cy="323166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37" b="1" spc="-122" dirty="0">
                <a:solidFill>
                  <a:srgbClr val="FFFF00"/>
                </a:solidFill>
              </a:rPr>
              <a:t>발신번호 </a:t>
            </a:r>
            <a:r>
              <a:rPr lang="ko-KR" altLang="en-US" sz="1137" b="1" spc="-122" dirty="0" err="1">
                <a:solidFill>
                  <a:srgbClr val="FFFF00"/>
                </a:solidFill>
              </a:rPr>
              <a:t>변작</a:t>
            </a:r>
            <a:r>
              <a:rPr lang="ko-KR" altLang="en-US" sz="1137" b="1" spc="-122" dirty="0">
                <a:solidFill>
                  <a:srgbClr val="FFFF00"/>
                </a:solidFill>
              </a:rPr>
              <a:t> 화면</a:t>
            </a:r>
          </a:p>
        </p:txBody>
      </p:sp>
      <p:grpSp>
        <p:nvGrpSpPr>
          <p:cNvPr id="35" name="그룹 34"/>
          <p:cNvGrpSpPr/>
          <p:nvPr/>
        </p:nvGrpSpPr>
        <p:grpSpPr>
          <a:xfrm>
            <a:off x="677149" y="914525"/>
            <a:ext cx="8153031" cy="5553247"/>
            <a:chOff x="423150" y="863725"/>
            <a:chExt cx="7541468" cy="5136695"/>
          </a:xfrm>
        </p:grpSpPr>
        <p:grpSp>
          <p:nvGrpSpPr>
            <p:cNvPr id="36" name="그룹 35"/>
            <p:cNvGrpSpPr/>
            <p:nvPr/>
          </p:nvGrpSpPr>
          <p:grpSpPr>
            <a:xfrm>
              <a:off x="562938" y="2054204"/>
              <a:ext cx="2158335" cy="2601607"/>
              <a:chOff x="79788" y="1610670"/>
              <a:chExt cx="3069885" cy="3287722"/>
            </a:xfrm>
          </p:grpSpPr>
          <p:sp>
            <p:nvSpPr>
              <p:cNvPr id="61" name="모서리가 둥근 직사각형 60"/>
              <p:cNvSpPr/>
              <p:nvPr/>
            </p:nvSpPr>
            <p:spPr>
              <a:xfrm>
                <a:off x="79788" y="1677990"/>
                <a:ext cx="3069885" cy="3220402"/>
              </a:xfrm>
              <a:prstGeom prst="roundRect">
                <a:avLst>
                  <a:gd name="adj" fmla="val 13069"/>
                </a:avLst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>
                <a:outerShdw blurRad="2286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62"/>
              </a:p>
            </p:txBody>
          </p:sp>
          <p:sp>
            <p:nvSpPr>
              <p:cNvPr id="62" name="모서리가 둥근 직사각형 61"/>
              <p:cNvSpPr/>
              <p:nvPr/>
            </p:nvSpPr>
            <p:spPr>
              <a:xfrm>
                <a:off x="1503511" y="4722974"/>
                <a:ext cx="222439" cy="3714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62"/>
              </a:p>
            </p:txBody>
          </p:sp>
          <p:sp>
            <p:nvSpPr>
              <p:cNvPr id="63" name="모서리가 둥근 직사각형 62"/>
              <p:cNvSpPr/>
              <p:nvPr/>
            </p:nvSpPr>
            <p:spPr>
              <a:xfrm>
                <a:off x="903336" y="1610670"/>
                <a:ext cx="1415871" cy="23339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100" b="1" spc="-122" dirty="0">
                    <a:solidFill>
                      <a:srgbClr val="FFFF00"/>
                    </a:solidFill>
                  </a:rPr>
                  <a:t>기획사 전화</a:t>
                </a:r>
              </a:p>
            </p:txBody>
          </p:sp>
        </p:grpSp>
        <p:grpSp>
          <p:nvGrpSpPr>
            <p:cNvPr id="37" name="그룹 36"/>
            <p:cNvGrpSpPr/>
            <p:nvPr/>
          </p:nvGrpSpPr>
          <p:grpSpPr>
            <a:xfrm>
              <a:off x="3296764" y="2045230"/>
              <a:ext cx="2135072" cy="2601606"/>
              <a:chOff x="2769278" y="2389513"/>
              <a:chExt cx="2267354" cy="2762794"/>
            </a:xfrm>
          </p:grpSpPr>
          <p:sp>
            <p:nvSpPr>
              <p:cNvPr id="58" name="모서리가 둥근 직사각형 57"/>
              <p:cNvSpPr/>
              <p:nvPr/>
            </p:nvSpPr>
            <p:spPr>
              <a:xfrm>
                <a:off x="2769278" y="2446083"/>
                <a:ext cx="2267354" cy="2706224"/>
              </a:xfrm>
              <a:prstGeom prst="roundRect">
                <a:avLst>
                  <a:gd name="adj" fmla="val 13069"/>
                </a:avLst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>
                <a:outerShdw blurRad="2286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62"/>
              </a:p>
            </p:txBody>
          </p:sp>
          <p:sp>
            <p:nvSpPr>
              <p:cNvPr id="59" name="모서리가 둥근 직사각형 58"/>
              <p:cNvSpPr/>
              <p:nvPr/>
            </p:nvSpPr>
            <p:spPr>
              <a:xfrm>
                <a:off x="3195020" y="2389513"/>
                <a:ext cx="1415871" cy="2333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137" b="1" spc="-122" dirty="0">
                    <a:solidFill>
                      <a:srgbClr val="FFFF00"/>
                    </a:solidFill>
                  </a:rPr>
                  <a:t>기획사 휴대전화</a:t>
                </a:r>
              </a:p>
            </p:txBody>
          </p:sp>
          <p:sp>
            <p:nvSpPr>
              <p:cNvPr id="60" name="직사각형 59"/>
              <p:cNvSpPr/>
              <p:nvPr/>
            </p:nvSpPr>
            <p:spPr>
              <a:xfrm>
                <a:off x="3436838" y="4037025"/>
                <a:ext cx="1537494" cy="5081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950"/>
              </a:p>
            </p:txBody>
          </p:sp>
        </p:grpSp>
        <p:pic>
          <p:nvPicPr>
            <p:cNvPr id="38" name="그림 37" descr="C:\Users\kgh\Documents\카카오톡 받은 파일\KakaoTalk_20200319_163400863.jpg"/>
            <p:cNvPicPr/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Blur radius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3" t="50392" r="1602" b="855"/>
            <a:stretch/>
          </p:blipFill>
          <p:spPr bwMode="auto">
            <a:xfrm>
              <a:off x="623140" y="2321225"/>
              <a:ext cx="2041413" cy="1999315"/>
            </a:xfrm>
            <a:prstGeom prst="roundRect">
              <a:avLst>
                <a:gd name="adj" fmla="val 6255"/>
              </a:avLst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39" name="직사각형 38"/>
            <p:cNvSpPr/>
            <p:nvPr/>
          </p:nvSpPr>
          <p:spPr>
            <a:xfrm>
              <a:off x="636553" y="3978727"/>
              <a:ext cx="2012987" cy="33180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50"/>
            </a:p>
          </p:txBody>
        </p:sp>
        <p:grpSp>
          <p:nvGrpSpPr>
            <p:cNvPr id="40" name="그룹 39"/>
            <p:cNvGrpSpPr/>
            <p:nvPr/>
          </p:nvGrpSpPr>
          <p:grpSpPr>
            <a:xfrm>
              <a:off x="3304772" y="2391831"/>
              <a:ext cx="2116451" cy="1665518"/>
              <a:chOff x="5046344" y="2217420"/>
              <a:chExt cx="1933576" cy="1483521"/>
            </a:xfrm>
          </p:grpSpPr>
          <p:pic>
            <p:nvPicPr>
              <p:cNvPr id="56" name="그림 55" descr="C:\Users\kgh\Documents\카카오톡 받은 파일\KakaoTalk_20200319_163359449.jpg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896" b="64020"/>
              <a:stretch/>
            </p:blipFill>
            <p:spPr bwMode="auto">
              <a:xfrm>
                <a:off x="5046345" y="2217420"/>
                <a:ext cx="1933575" cy="1272540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</p:pic>
          <p:pic>
            <p:nvPicPr>
              <p:cNvPr id="57" name="그림 56" descr="C:\Users\kgh\Documents\카카오톡 받은 파일\KakaoTalk_20200319_163359449.jpg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4681"/>
              <a:stretch/>
            </p:blipFill>
            <p:spPr bwMode="auto">
              <a:xfrm>
                <a:off x="5046344" y="3489960"/>
                <a:ext cx="1933575" cy="210981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</p:pic>
        </p:grpSp>
        <p:sp>
          <p:nvSpPr>
            <p:cNvPr id="41" name="모서리가 둥근 직사각형 40"/>
            <p:cNvSpPr/>
            <p:nvPr/>
          </p:nvSpPr>
          <p:spPr>
            <a:xfrm>
              <a:off x="4333322" y="4451102"/>
              <a:ext cx="156390" cy="2939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62"/>
            </a:p>
          </p:txBody>
        </p:sp>
        <p:sp>
          <p:nvSpPr>
            <p:cNvPr id="42" name="오른쪽 화살표 41"/>
            <p:cNvSpPr/>
            <p:nvPr/>
          </p:nvSpPr>
          <p:spPr>
            <a:xfrm>
              <a:off x="2822515" y="3186437"/>
              <a:ext cx="373003" cy="268887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950"/>
            </a:p>
          </p:txBody>
        </p:sp>
        <p:sp>
          <p:nvSpPr>
            <p:cNvPr id="43" name="모서리가 둥근 직사각형 42"/>
            <p:cNvSpPr/>
            <p:nvPr/>
          </p:nvSpPr>
          <p:spPr>
            <a:xfrm>
              <a:off x="597195" y="5102486"/>
              <a:ext cx="2151411" cy="89793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>
                  <a:solidFill>
                    <a:schemeClr val="tx1"/>
                  </a:solidFill>
                </a:rPr>
                <a:t>대화하기를 통해 실제</a:t>
              </a:r>
              <a:endParaRPr lang="en-US" altLang="ko-KR" sz="1200" b="1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/>
                  </a:solidFill>
                </a:rPr>
                <a:t>연예인 지망생과의 </a:t>
              </a:r>
              <a:endParaRPr lang="en-US" altLang="ko-KR" sz="1200" b="1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/>
                  </a:solidFill>
                </a:rPr>
                <a:t>대화 진행</a:t>
              </a:r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3344804" y="5102486"/>
              <a:ext cx="2151411" cy="89793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>
                  <a:solidFill>
                    <a:schemeClr val="tx1"/>
                  </a:solidFill>
                </a:rPr>
                <a:t>대화 중 전화 요청 시 </a:t>
              </a:r>
              <a:endParaRPr lang="en-US" altLang="ko-KR" sz="1200" b="1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/>
                  </a:solidFill>
                </a:rPr>
                <a:t>상단 우측 전화버튼을 눌러</a:t>
              </a:r>
              <a:endParaRPr lang="en-US" altLang="ko-KR" sz="1200" b="1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rgbClr val="EE2741"/>
                  </a:solidFill>
                </a:rPr>
                <a:t>서로보호안심전화 </a:t>
              </a:r>
              <a:endParaRPr lang="en-US" altLang="ko-KR" sz="1200" b="1" dirty="0">
                <a:solidFill>
                  <a:srgbClr val="EE2741"/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/>
                  </a:solidFill>
                </a:rPr>
                <a:t>통화 진행</a:t>
              </a:r>
            </a:p>
          </p:txBody>
        </p:sp>
        <p:grpSp>
          <p:nvGrpSpPr>
            <p:cNvPr id="45" name="그룹 44"/>
            <p:cNvGrpSpPr/>
            <p:nvPr/>
          </p:nvGrpSpPr>
          <p:grpSpPr>
            <a:xfrm>
              <a:off x="5960908" y="996659"/>
              <a:ext cx="1797961" cy="3954683"/>
              <a:chOff x="2769278" y="2389513"/>
              <a:chExt cx="2267354" cy="4199703"/>
            </a:xfrm>
          </p:grpSpPr>
          <p:sp>
            <p:nvSpPr>
              <p:cNvPr id="53" name="모서리가 둥근 직사각형 52"/>
              <p:cNvSpPr/>
              <p:nvPr/>
            </p:nvSpPr>
            <p:spPr>
              <a:xfrm>
                <a:off x="2769278" y="2446083"/>
                <a:ext cx="2267354" cy="4143133"/>
              </a:xfrm>
              <a:prstGeom prst="roundRect">
                <a:avLst>
                  <a:gd name="adj" fmla="val 13069"/>
                </a:avLst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>
                <a:outerShdw blurRad="2286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62"/>
              </a:p>
            </p:txBody>
          </p:sp>
          <p:sp>
            <p:nvSpPr>
              <p:cNvPr id="54" name="모서리가 둥근 직사각형 53"/>
              <p:cNvSpPr/>
              <p:nvPr/>
            </p:nvSpPr>
            <p:spPr>
              <a:xfrm>
                <a:off x="3144536" y="2389513"/>
                <a:ext cx="1543878" cy="2333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137" b="1" spc="-122" dirty="0">
                    <a:solidFill>
                      <a:srgbClr val="FFFF00"/>
                    </a:solidFill>
                  </a:rPr>
                  <a:t>기획사 휴대전화</a:t>
                </a:r>
              </a:p>
            </p:txBody>
          </p:sp>
          <p:sp>
            <p:nvSpPr>
              <p:cNvPr id="55" name="직사각형 54"/>
              <p:cNvSpPr/>
              <p:nvPr/>
            </p:nvSpPr>
            <p:spPr>
              <a:xfrm>
                <a:off x="3436838" y="4037025"/>
                <a:ext cx="1537494" cy="5081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950"/>
              </a:p>
            </p:txBody>
          </p:sp>
        </p:grpSp>
        <p:pic>
          <p:nvPicPr>
            <p:cNvPr id="46" name="그림 45" descr="C:\Users\kgh\Documents\카카오톡 받은 파일\KakaoTalk_20200319_163359063.jp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562"/>
            <a:stretch/>
          </p:blipFill>
          <p:spPr bwMode="auto">
            <a:xfrm>
              <a:off x="5973400" y="1334101"/>
              <a:ext cx="1785465" cy="3349363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47" name="오른쪽 화살표 46"/>
            <p:cNvSpPr/>
            <p:nvPr/>
          </p:nvSpPr>
          <p:spPr>
            <a:xfrm>
              <a:off x="5511267" y="3186436"/>
              <a:ext cx="373003" cy="268887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950"/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5813207" y="5102486"/>
              <a:ext cx="2151411" cy="89793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>
                  <a:solidFill>
                    <a:schemeClr val="tx1"/>
                  </a:solidFill>
                </a:rPr>
                <a:t>통화에 입력되어진 </a:t>
              </a:r>
              <a:endParaRPr lang="en-US" altLang="ko-KR" sz="1200" b="1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200" b="1" dirty="0" err="1">
                  <a:solidFill>
                    <a:schemeClr val="tx1"/>
                  </a:solidFill>
                </a:rPr>
                <a:t>안심번호를</a:t>
              </a:r>
              <a:r>
                <a:rPr lang="ko-KR" altLang="en-US" sz="1200" b="1" dirty="0">
                  <a:solidFill>
                    <a:schemeClr val="tx1"/>
                  </a:solidFill>
                </a:rPr>
                <a:t> 통하여 발신 시 </a:t>
              </a:r>
              <a:endParaRPr lang="en-US" altLang="ko-KR" sz="1200" b="1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/>
                  </a:solidFill>
                </a:rPr>
                <a:t>양측 모두 동일한 번호로</a:t>
              </a:r>
              <a:endParaRPr lang="en-US" altLang="ko-KR" sz="1200" b="1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/>
                  </a:solidFill>
                </a:rPr>
                <a:t>통화 가능 </a:t>
              </a:r>
            </a:p>
          </p:txBody>
        </p:sp>
        <p:pic>
          <p:nvPicPr>
            <p:cNvPr id="49" name="그림 48" descr="C:\Users\kgh\Downloads\서로보호안심전화서비스약관 (1).png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653" b="38129"/>
            <a:stretch/>
          </p:blipFill>
          <p:spPr bwMode="auto">
            <a:xfrm>
              <a:off x="493651" y="1103740"/>
              <a:ext cx="5113884" cy="5788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50" name="TextBox 49"/>
            <p:cNvSpPr txBox="1"/>
            <p:nvPr/>
          </p:nvSpPr>
          <p:spPr>
            <a:xfrm>
              <a:off x="423150" y="863725"/>
              <a:ext cx="3574049" cy="226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b="1" dirty="0" err="1"/>
                <a:t>유디션</a:t>
              </a:r>
              <a:r>
                <a:rPr lang="ko-KR" altLang="en-US" sz="800" b="1" dirty="0"/>
                <a:t> 서비스 </a:t>
              </a:r>
              <a:r>
                <a:rPr lang="ko-KR" altLang="en-US" sz="800" b="1" dirty="0" err="1"/>
                <a:t>안심전화</a:t>
              </a:r>
              <a:r>
                <a:rPr lang="ko-KR" altLang="en-US" sz="800" b="1" dirty="0"/>
                <a:t> 정책</a:t>
              </a:r>
            </a:p>
          </p:txBody>
        </p:sp>
        <p:sp>
          <p:nvSpPr>
            <p:cNvPr id="51" name="모서리가 둥근 직사각형 50"/>
            <p:cNvSpPr/>
            <p:nvPr/>
          </p:nvSpPr>
          <p:spPr>
            <a:xfrm>
              <a:off x="6774454" y="4803682"/>
              <a:ext cx="156390" cy="2939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62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5086882" y="2391933"/>
              <a:ext cx="286291" cy="265237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50"/>
            </a:p>
          </p:txBody>
        </p:sp>
      </p:grpSp>
      <p:pic>
        <p:nvPicPr>
          <p:cNvPr id="64" name="그림 63" descr="C:\Users\kgh\Documents\카카오톡 받은 파일\KakaoTalk_20200319_163400863.jpg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 radius="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73" t="56098" r="1602" b="18886"/>
          <a:stretch/>
        </p:blipFill>
        <p:spPr bwMode="auto">
          <a:xfrm>
            <a:off x="893357" y="2720562"/>
            <a:ext cx="2206958" cy="1109134"/>
          </a:xfrm>
          <a:prstGeom prst="roundRect">
            <a:avLst>
              <a:gd name="adj" fmla="val 6255"/>
            </a:avLst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8946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10. </a:t>
            </a:r>
            <a:r>
              <a:rPr lang="ko-KR" altLang="en-US" dirty="0" smtClean="0"/>
              <a:t>기존 서비스와 비교</a:t>
            </a:r>
            <a:endParaRPr lang="ko-KR" altLang="en-US" dirty="0"/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196115"/>
              </p:ext>
            </p:extLst>
          </p:nvPr>
        </p:nvGraphicFramePr>
        <p:xfrm>
          <a:off x="994302" y="1272357"/>
          <a:ext cx="10365446" cy="4623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6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6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0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22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0292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구분</a:t>
                      </a:r>
                      <a:endParaRPr lang="ko-KR" altLang="en-US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b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현재 </a:t>
                      </a:r>
                      <a:r>
                        <a:rPr lang="en-US" altLang="ko-KR" b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050X</a:t>
                      </a:r>
                      <a:r>
                        <a:rPr lang="en-US" altLang="ko-KR" b="1" baseline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 </a:t>
                      </a:r>
                      <a:r>
                        <a:rPr lang="ko-KR" altLang="en-US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안심번호</a:t>
                      </a:r>
                      <a:endParaRPr lang="ko-KR" altLang="en-US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안심번호 플러스</a:t>
                      </a:r>
                      <a:endParaRPr lang="ko-KR" altLang="en-US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424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회사 부담방식</a:t>
                      </a:r>
                      <a:endParaRPr lang="ko-KR" altLang="en-US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사용자 부담방식</a:t>
                      </a:r>
                      <a:endParaRPr lang="ko-KR" altLang="en-US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24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고객이 </a:t>
                      </a:r>
                      <a:r>
                        <a:rPr lang="ko-KR" altLang="en-US" sz="14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전화할때</a:t>
                      </a:r>
                      <a:endParaRPr lang="en-US" altLang="ko-KR" sz="1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ko-KR" altLang="en-US" sz="1400" b="1" smtClean="0">
                          <a:solidFill>
                            <a:schemeClr val="tx1"/>
                          </a:solidFill>
                          <a:latin typeface="+mn-lt"/>
                        </a:rPr>
                        <a:t>고객 발신</a:t>
                      </a:r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고객 전화번호가 상대방에게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보여짐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ko-KR" altLang="en-US" sz="1400" b="1" smtClean="0">
                          <a:solidFill>
                            <a:srgbClr val="FF0000"/>
                          </a:solidFill>
                          <a:latin typeface="+mn-lt"/>
                        </a:rPr>
                        <a:t>고객전화번호노출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유선 안심번호</a:t>
                      </a:r>
                      <a:r>
                        <a:rPr lang="en-US" altLang="ko-KR" sz="1400" smtClean="0">
                          <a:solidFill>
                            <a:schemeClr val="tx1"/>
                          </a:solidFill>
                          <a:latin typeface="+mn-lt"/>
                        </a:rPr>
                        <a:t>(02-1234-5678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이 보여짐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24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연결 안심번호 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부가통신번호</a:t>
                      </a:r>
                      <a:r>
                        <a:rPr lang="en-US" altLang="ko-KR" sz="140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en-US" altLang="ko-KR" sz="1400" b="1" smtClean="0">
                          <a:solidFill>
                            <a:srgbClr val="FF0000"/>
                          </a:solidFill>
                          <a:latin typeface="+mn-lt"/>
                        </a:rPr>
                        <a:t>050-XXXX-XXXX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</a:p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수만에게 전화번호 필요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고객에게 사전에 안내 불가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일반 유선번호</a:t>
                      </a:r>
                      <a:r>
                        <a:rPr lang="en-US" altLang="ko-KR" sz="140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en-US" altLang="ko-KR" sz="1400" b="1" smtClean="0">
                          <a:solidFill>
                            <a:srgbClr val="FF0000"/>
                          </a:solidFill>
                          <a:latin typeface="+mn-lt"/>
                        </a:rPr>
                        <a:t>02-1234-5678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</a:p>
                    <a:p>
                      <a:pPr marL="285750" indent="-285750" algn="ctr" latinLnBrk="1">
                        <a:buFont typeface="Wingdings" panose="05000000000000000000" pitchFamily="2" charset="2"/>
                        <a:buChar char="è"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전용 번호 제공 </a:t>
                      </a:r>
                      <a:r>
                        <a:rPr lang="ko-KR" altLang="en-US" sz="140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가능 </a:t>
                      </a:r>
                      <a:r>
                        <a:rPr lang="en-US" altLang="ko-KR" sz="140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(5</a:t>
                      </a:r>
                      <a:r>
                        <a:rPr lang="ko-KR" altLang="en-US" sz="140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개내외면 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충분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)</a:t>
                      </a:r>
                    </a:p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+mn-lt"/>
                          <a:sym typeface="Wingdings" panose="05000000000000000000" pitchFamily="2" charset="2"/>
                        </a:rPr>
                        <a:t>고객에게 사전에 안내 가능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088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통신료 </a:t>
                      </a:r>
                      <a:r>
                        <a:rPr lang="ko-KR" altLang="en-US" sz="14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과금</a:t>
                      </a:r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방식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건사람 즉 발신자에게 부과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ko-KR" altLang="en-US" sz="1400" smtClean="0">
                          <a:solidFill>
                            <a:schemeClr val="tx1"/>
                          </a:solidFill>
                          <a:latin typeface="+mn-lt"/>
                        </a:rPr>
                        <a:t>부가전화 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r>
                        <a:rPr lang="ko-KR" altLang="en-US" sz="1400" smtClean="0">
                          <a:solidFill>
                            <a:schemeClr val="tx1"/>
                          </a:solidFill>
                          <a:latin typeface="+mn-lt"/>
                        </a:rPr>
                        <a:t>초 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18</a:t>
                      </a:r>
                      <a:r>
                        <a:rPr lang="ko-KR" altLang="en-US" sz="1400" smtClean="0">
                          <a:solidFill>
                            <a:schemeClr val="tx1"/>
                          </a:solidFill>
                          <a:latin typeface="+mn-lt"/>
                        </a:rPr>
                        <a:t>원정도 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ko-KR" altLang="en-US" sz="1400" b="1" smtClean="0">
                          <a:solidFill>
                            <a:srgbClr val="FF0000"/>
                          </a:solidFill>
                          <a:latin typeface="+mn-lt"/>
                          <a:sym typeface="Wingdings" panose="05000000000000000000" pitchFamily="2" charset="2"/>
                        </a:rPr>
                        <a:t>무제한 요금제에 포함안됨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  <a:sym typeface="Wingdings" panose="05000000000000000000" pitchFamily="2" charset="2"/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회사에서 포인트나 비용으로 처리 가능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받는 사람에게 부과되는 수신자 </a:t>
                      </a:r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과금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방식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ko-KR" altLang="en-US" sz="1400" b="1" smtClean="0">
                          <a:solidFill>
                            <a:srgbClr val="FF0000"/>
                          </a:solidFill>
                          <a:latin typeface="+mn-lt"/>
                        </a:rPr>
                        <a:t>통신사에서</a:t>
                      </a:r>
                      <a:r>
                        <a:rPr lang="ko-KR" altLang="en-US" sz="1400" b="1" baseline="0" smtClean="0">
                          <a:solidFill>
                            <a:srgbClr val="FF0000"/>
                          </a:solidFill>
                          <a:latin typeface="+mn-lt"/>
                        </a:rPr>
                        <a:t> 직접요금청구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24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사업부분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회사에서 수익사업 가능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회사 성격에 따라 요금을 상이하게 책정 가능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회사에서 수익사업 가능</a:t>
                      </a:r>
                      <a:endParaRPr lang="en-US" altLang="ko-KR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ko-KR" altLang="en-US" sz="1400" smtClean="0">
                          <a:solidFill>
                            <a:schemeClr val="tx1"/>
                          </a:solidFill>
                          <a:latin typeface="+mn-lt"/>
                        </a:rPr>
                        <a:t>통신사에서 방통위에 신고 한 고정 요금만 가능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023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정부인증부분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일부 업체에서 발신자 </a:t>
                      </a:r>
                      <a:r>
                        <a:rPr lang="ko-KR" altLang="en-US" sz="1400" smtClean="0">
                          <a:solidFill>
                            <a:schemeClr val="tx1"/>
                          </a:solidFill>
                          <a:latin typeface="+mn-lt"/>
                        </a:rPr>
                        <a:t>전화번호를 </a:t>
                      </a:r>
                      <a:r>
                        <a:rPr lang="en-US" altLang="ko-KR" sz="1400" smtClean="0">
                          <a:solidFill>
                            <a:schemeClr val="tx1"/>
                          </a:solidFill>
                          <a:latin typeface="+mn-lt"/>
                        </a:rPr>
                        <a:t>050 </a:t>
                      </a:r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번호롤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제공하는 경우가 </a:t>
                      </a:r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있느나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불법 행위로 과징금 대상</a:t>
                      </a:r>
                      <a:endParaRPr lang="en-US" altLang="ko-KR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(3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년 이하에 징역 또는 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억원이하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벌금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err="1" smtClean="0">
                          <a:solidFill>
                            <a:srgbClr val="FF0000"/>
                          </a:solidFill>
                          <a:latin typeface="+mn-lt"/>
                        </a:rPr>
                        <a:t>과기부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 인증</a:t>
                      </a:r>
                      <a:endParaRPr lang="en-US" altLang="ko-KR" sz="1400" b="1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발신번호 </a:t>
                      </a:r>
                      <a:r>
                        <a:rPr lang="ko-KR" altLang="en-US" sz="14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변작</a:t>
                      </a:r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가능</a:t>
                      </a: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285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11. </a:t>
            </a:r>
            <a:r>
              <a:rPr lang="ko-KR" altLang="en-US" dirty="0" smtClean="0"/>
              <a:t>신개념 안심번호 플러스 서비스 도입 시 효과</a:t>
            </a:r>
            <a:endParaRPr lang="ko-KR" altLang="en-US" dirty="0"/>
          </a:p>
        </p:txBody>
      </p:sp>
      <p:sp>
        <p:nvSpPr>
          <p:cNvPr id="62" name="텍스트 개체 틀 3"/>
          <p:cNvSpPr txBox="1">
            <a:spLocks/>
          </p:cNvSpPr>
          <p:nvPr/>
        </p:nvSpPr>
        <p:spPr>
          <a:xfrm>
            <a:off x="8942771" y="9200"/>
            <a:ext cx="669395" cy="652462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ctr" anchorCtr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ko-KR" altLang="en-US" sz="2800" b="1" i="0" u="none" strike="noStrike" kern="1200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lt1"/>
              </a:buClr>
              <a:buFont typeface="Arial"/>
              <a:buNone/>
            </a:pPr>
            <a:r>
              <a:rPr lang="en-US" altLang="ko-KR" dirty="0" smtClean="0"/>
              <a:t>03</a:t>
            </a:r>
            <a:endParaRPr 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453080" y="1285103"/>
            <a:ext cx="3509319" cy="4819135"/>
          </a:xfrm>
          <a:prstGeom prst="roundRect">
            <a:avLst>
              <a:gd name="adj" fmla="val 3991"/>
            </a:avLst>
          </a:prstGeom>
          <a:solidFill>
            <a:schemeClr val="bg1"/>
          </a:solidFill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모서리가 둥근 직사각형 30"/>
          <p:cNvSpPr/>
          <p:nvPr/>
        </p:nvSpPr>
        <p:spPr>
          <a:xfrm>
            <a:off x="4341340" y="1289222"/>
            <a:ext cx="3509319" cy="4819135"/>
          </a:xfrm>
          <a:prstGeom prst="roundRect">
            <a:avLst>
              <a:gd name="adj" fmla="val 3991"/>
            </a:avLst>
          </a:prstGeom>
          <a:solidFill>
            <a:schemeClr val="bg1"/>
          </a:solidFill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8229600" y="1285103"/>
            <a:ext cx="3509319" cy="4819135"/>
          </a:xfrm>
          <a:prstGeom prst="roundRect">
            <a:avLst>
              <a:gd name="adj" fmla="val 3991"/>
            </a:avLst>
          </a:prstGeom>
          <a:solidFill>
            <a:schemeClr val="bg1"/>
          </a:solidFill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연결선 8"/>
          <p:cNvCxnSpPr/>
          <p:nvPr/>
        </p:nvCxnSpPr>
        <p:spPr>
          <a:xfrm>
            <a:off x="1470452" y="1285103"/>
            <a:ext cx="1474573" cy="0"/>
          </a:xfrm>
          <a:prstGeom prst="line">
            <a:avLst/>
          </a:prstGeom>
          <a:ln w="57150">
            <a:solidFill>
              <a:srgbClr val="FCCD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5362829" y="1293341"/>
            <a:ext cx="1474573" cy="0"/>
          </a:xfrm>
          <a:prstGeom prst="line">
            <a:avLst/>
          </a:prstGeom>
          <a:ln w="57150">
            <a:solidFill>
              <a:srgbClr val="FF8A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9248893" y="1280212"/>
            <a:ext cx="1474573" cy="0"/>
          </a:xfrm>
          <a:prstGeom prst="line">
            <a:avLst/>
          </a:prstGeom>
          <a:ln w="57150">
            <a:solidFill>
              <a:srgbClr val="D81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4952" y="1355558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i="1" dirty="0" smtClean="0">
                <a:solidFill>
                  <a:srgbClr val="FCCD07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고객</a:t>
            </a:r>
            <a:endParaRPr lang="ko-KR" altLang="en-US" i="1" dirty="0">
              <a:solidFill>
                <a:srgbClr val="FCCD07"/>
              </a:solidFill>
              <a:latin typeface="Rix강변북로 Black" panose="02000A03000000000000" pitchFamily="2" charset="-127"/>
              <a:ea typeface="Rix강변북로 Black" panose="02000A03000000000000" pitchFamily="2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71281" y="1355558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i="1" dirty="0" smtClean="0">
                <a:solidFill>
                  <a:srgbClr val="FF8A3D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음식점</a:t>
            </a:r>
            <a:endParaRPr lang="ko-KR" altLang="en-US" i="1" dirty="0">
              <a:solidFill>
                <a:srgbClr val="FF8A3D"/>
              </a:solidFill>
              <a:latin typeface="Rix강변북로 Black" panose="02000A03000000000000" pitchFamily="2" charset="-127"/>
              <a:ea typeface="Rix강변북로 Black" panose="02000A03000000000000" pitchFamily="2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343214" y="135555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i="1" dirty="0" err="1" smtClean="0">
                <a:solidFill>
                  <a:srgbClr val="D81F26"/>
                </a:solidFill>
                <a:latin typeface="Rix강변북로 Black" panose="02000A03000000000000" pitchFamily="2" charset="-127"/>
                <a:ea typeface="Rix강변북로 Black" panose="02000A03000000000000" pitchFamily="2" charset="-127"/>
              </a:rPr>
              <a:t>신한은행</a:t>
            </a:r>
            <a:endParaRPr lang="ko-KR" altLang="en-US" i="1" dirty="0">
              <a:solidFill>
                <a:srgbClr val="D81F26"/>
              </a:solidFill>
              <a:latin typeface="Rix강변북로 Black" panose="02000A03000000000000" pitchFamily="2" charset="-127"/>
              <a:ea typeface="Rix강변북로 Black" panose="02000A03000000000000" pitchFamily="2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0139" y="3547207"/>
            <a:ext cx="2751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pc="-150" dirty="0" smtClean="0">
                <a:solidFill>
                  <a:srgbClr val="FFC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★</a:t>
            </a:r>
            <a:r>
              <a:rPr lang="ko-KR" altLang="en-US" sz="1600" spc="-150" dirty="0" smtClean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고객의 전화번호 </a:t>
            </a:r>
            <a:r>
              <a:rPr lang="ko-KR" altLang="en-US" sz="1600" spc="-150" dirty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노출 </a:t>
            </a:r>
            <a:r>
              <a:rPr lang="ko-KR" altLang="en-US" sz="1600" spc="-150" dirty="0" smtClean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방지</a:t>
            </a:r>
            <a:r>
              <a:rPr lang="ko-KR" altLang="en-US" sz="1600" spc="-150" dirty="0" smtClean="0">
                <a:solidFill>
                  <a:srgbClr val="FFC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★</a:t>
            </a:r>
            <a:endParaRPr lang="ko-KR" altLang="en-US" sz="1600" spc="-150" dirty="0">
              <a:solidFill>
                <a:srgbClr val="FFC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653465" y="4043327"/>
            <a:ext cx="3108543" cy="1934123"/>
          </a:xfrm>
          <a:prstGeom prst="roundRect">
            <a:avLst>
              <a:gd name="adj" fmla="val 64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653465" y="4271724"/>
            <a:ext cx="31085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400" b="1" spc="-80" dirty="0" smtClean="0">
                <a:sym typeface="Wingdings" panose="05000000000000000000" pitchFamily="2" charset="2"/>
              </a:rPr>
              <a:t>신개념 안심번호 플러스 </a:t>
            </a:r>
            <a:r>
              <a:rPr lang="ko-KR" altLang="en-US" sz="1400" b="1" spc="-80" dirty="0">
                <a:sym typeface="Wingdings" panose="05000000000000000000" pitchFamily="2" charset="2"/>
              </a:rPr>
              <a:t>서비스 이용 시 고객의 </a:t>
            </a:r>
            <a:r>
              <a:rPr lang="ko-KR" altLang="en-US" sz="1400" b="1" spc="-80" dirty="0">
                <a:solidFill>
                  <a:srgbClr val="FF0000"/>
                </a:solidFill>
                <a:sym typeface="Wingdings" panose="05000000000000000000" pitchFamily="2" charset="2"/>
              </a:rPr>
              <a:t>전화번호를 노출하지 않고 </a:t>
            </a:r>
            <a:r>
              <a:rPr lang="ko-KR" altLang="en-US" sz="1400" b="1" spc="-80" dirty="0">
                <a:sym typeface="Wingdings" panose="05000000000000000000" pitchFamily="2" charset="2"/>
              </a:rPr>
              <a:t>안심하고</a:t>
            </a:r>
            <a:r>
              <a:rPr lang="en-US" altLang="ko-KR" sz="1400" b="1" spc="-80" dirty="0">
                <a:sym typeface="Wingdings" panose="05000000000000000000" pitchFamily="2" charset="2"/>
              </a:rPr>
              <a:t> </a:t>
            </a:r>
            <a:r>
              <a:rPr lang="ko-KR" altLang="en-US" sz="1400" b="1" spc="-80" dirty="0">
                <a:solidFill>
                  <a:srgbClr val="FF0000"/>
                </a:solidFill>
                <a:sym typeface="Wingdings" panose="05000000000000000000" pitchFamily="2" charset="2"/>
              </a:rPr>
              <a:t>서비스 이용 가능</a:t>
            </a:r>
            <a:endParaRPr lang="en-US" altLang="ko-KR" sz="1400" b="1" spc="-8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01118" y="3547207"/>
            <a:ext cx="1821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pc="-150" dirty="0" smtClean="0">
                <a:solidFill>
                  <a:srgbClr val="FFC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★</a:t>
            </a:r>
            <a:r>
              <a:rPr lang="ko-KR" altLang="en-US" sz="1600" spc="-150" dirty="0" smtClean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복지 향상 가능</a:t>
            </a:r>
            <a:r>
              <a:rPr lang="ko-KR" altLang="en-US" sz="1600" spc="-150" dirty="0" smtClean="0">
                <a:solidFill>
                  <a:srgbClr val="FFC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★</a:t>
            </a:r>
            <a:endParaRPr lang="ko-KR" altLang="en-US" sz="1600" spc="-150" dirty="0">
              <a:solidFill>
                <a:srgbClr val="FFC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모서리가 둥근 직사각형 45"/>
          <p:cNvSpPr/>
          <p:nvPr/>
        </p:nvSpPr>
        <p:spPr>
          <a:xfrm>
            <a:off x="4541726" y="4043327"/>
            <a:ext cx="3108543" cy="1934123"/>
          </a:xfrm>
          <a:prstGeom prst="roundRect">
            <a:avLst>
              <a:gd name="adj" fmla="val 64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4541726" y="4210169"/>
            <a:ext cx="310854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400" b="1" spc="-80" dirty="0" smtClean="0">
                <a:sym typeface="Wingdings" panose="05000000000000000000" pitchFamily="2" charset="2"/>
              </a:rPr>
              <a:t>신개념 안심번호 플러스 </a:t>
            </a:r>
            <a:r>
              <a:rPr lang="ko-KR" altLang="en-US" sz="1400" b="1" spc="-80" dirty="0">
                <a:sym typeface="Wingdings" panose="05000000000000000000" pitchFamily="2" charset="2"/>
              </a:rPr>
              <a:t>서비스 </a:t>
            </a:r>
            <a:r>
              <a:rPr lang="ko-KR" altLang="en-US" sz="1400" b="1" spc="-80" dirty="0" smtClean="0">
                <a:sym typeface="Wingdings" panose="05000000000000000000" pitchFamily="2" charset="2"/>
              </a:rPr>
              <a:t>이용 시 </a:t>
            </a:r>
            <a:r>
              <a:rPr lang="ko-KR" altLang="en-US" sz="1400" b="1" spc="-80" dirty="0" smtClean="0">
                <a:solidFill>
                  <a:srgbClr val="FF0000"/>
                </a:solidFill>
                <a:sym typeface="Wingdings" panose="05000000000000000000" pitchFamily="2" charset="2"/>
              </a:rPr>
              <a:t>음식점 휴대전화번호 노출 없이</a:t>
            </a:r>
            <a:r>
              <a:rPr lang="ko-KR" altLang="en-US" sz="1400" b="1" spc="-80" dirty="0" smtClean="0">
                <a:sym typeface="Wingdings" panose="05000000000000000000" pitchFamily="2" charset="2"/>
              </a:rPr>
              <a:t> 고객과 </a:t>
            </a:r>
            <a:r>
              <a:rPr lang="ko-KR" altLang="en-US" sz="1400" b="1" spc="-80" dirty="0" smtClean="0">
                <a:solidFill>
                  <a:srgbClr val="FF0000"/>
                </a:solidFill>
                <a:sym typeface="Wingdings" panose="05000000000000000000" pitchFamily="2" charset="2"/>
              </a:rPr>
              <a:t>통화 가능</a:t>
            </a:r>
            <a:endParaRPr lang="en-US" altLang="ko-KR" sz="1400" b="1" spc="-8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1400" b="1" spc="-8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400" b="1" spc="-80" dirty="0" smtClean="0">
                <a:sym typeface="Wingdings" panose="05000000000000000000" pitchFamily="2" charset="2"/>
              </a:rPr>
              <a:t>일반 </a:t>
            </a:r>
            <a:r>
              <a:rPr lang="ko-KR" altLang="en-US" sz="1400" b="1" spc="-80" dirty="0" smtClean="0">
                <a:solidFill>
                  <a:srgbClr val="FF0000"/>
                </a:solidFill>
                <a:sym typeface="Wingdings" panose="05000000000000000000" pitchFamily="2" charset="2"/>
              </a:rPr>
              <a:t>유선전화번호 </a:t>
            </a:r>
            <a:r>
              <a:rPr lang="en-US" altLang="ko-KR" sz="1400" b="1" spc="-80" dirty="0" smtClean="0">
                <a:solidFill>
                  <a:srgbClr val="FF0000"/>
                </a:solidFill>
                <a:sym typeface="Wingdings" panose="05000000000000000000" pitchFamily="2" charset="2"/>
              </a:rPr>
              <a:t>02</a:t>
            </a:r>
            <a:r>
              <a:rPr lang="ko-KR" altLang="en-US" sz="1400" b="1" spc="-80" dirty="0" smtClean="0">
                <a:solidFill>
                  <a:srgbClr val="FF0000"/>
                </a:solidFill>
                <a:sym typeface="Wingdings" panose="05000000000000000000" pitchFamily="2" charset="2"/>
              </a:rPr>
              <a:t>로 시작하는 임시 가상 전화번호를 사용</a:t>
            </a:r>
            <a:r>
              <a:rPr lang="ko-KR" altLang="en-US" sz="1400" b="1" spc="-80" dirty="0" smtClean="0">
                <a:sym typeface="Wingdings" panose="05000000000000000000" pitchFamily="2" charset="2"/>
              </a:rPr>
              <a:t>하여 </a:t>
            </a:r>
            <a:r>
              <a:rPr lang="en-US" altLang="ko-KR" sz="1400" b="1" spc="-80" dirty="0">
                <a:sym typeface="Wingdings" panose="05000000000000000000" pitchFamily="2" charset="2"/>
              </a:rPr>
              <a:t/>
            </a:r>
            <a:br>
              <a:rPr lang="en-US" altLang="ko-KR" sz="1400" b="1" spc="-80" dirty="0">
                <a:sym typeface="Wingdings" panose="05000000000000000000" pitchFamily="2" charset="2"/>
              </a:rPr>
            </a:br>
            <a:r>
              <a:rPr lang="ko-KR" altLang="en-US" sz="1400" b="1" spc="-80" dirty="0" smtClean="0">
                <a:solidFill>
                  <a:srgbClr val="FF0000"/>
                </a:solidFill>
                <a:sym typeface="Wingdings" panose="05000000000000000000" pitchFamily="2" charset="2"/>
              </a:rPr>
              <a:t>부가전화비용 절약 </a:t>
            </a:r>
            <a:r>
              <a:rPr lang="ko-KR" altLang="en-US" sz="1400" b="1" spc="-80" dirty="0" smtClean="0">
                <a:sym typeface="Wingdings" panose="05000000000000000000" pitchFamily="2" charset="2"/>
              </a:rPr>
              <a:t>가능</a:t>
            </a:r>
            <a:endParaRPr lang="en-US" altLang="ko-KR" sz="1400" b="1" spc="-80" dirty="0">
              <a:sym typeface="Wingdings" panose="05000000000000000000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04950" y="3547207"/>
            <a:ext cx="3358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spc="-150" dirty="0" smtClean="0">
                <a:solidFill>
                  <a:srgbClr val="FFC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★</a:t>
            </a:r>
            <a:r>
              <a:rPr lang="ko-KR" altLang="en-US" sz="1600" spc="-150" dirty="0" smtClean="0">
                <a:solidFill>
                  <a:srgbClr val="0070C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안심서비스 제공을 통한 매출 상승</a:t>
            </a:r>
            <a:r>
              <a:rPr lang="ko-KR" altLang="en-US" sz="1600" spc="-150" dirty="0" smtClean="0">
                <a:solidFill>
                  <a:srgbClr val="FFC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★</a:t>
            </a:r>
            <a:endParaRPr lang="ko-KR" altLang="en-US" sz="1600" spc="-150" dirty="0">
              <a:solidFill>
                <a:srgbClr val="FFC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1" name="모서리가 둥근 직사각형 50"/>
          <p:cNvSpPr/>
          <p:nvPr/>
        </p:nvSpPr>
        <p:spPr>
          <a:xfrm>
            <a:off x="8429985" y="4043327"/>
            <a:ext cx="3108543" cy="1934123"/>
          </a:xfrm>
          <a:prstGeom prst="roundRect">
            <a:avLst>
              <a:gd name="adj" fmla="val 64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8429985" y="4102447"/>
            <a:ext cx="31085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400" b="1" spc="-80" dirty="0" smtClean="0">
                <a:sym typeface="Wingdings" panose="05000000000000000000" pitchFamily="2" charset="2"/>
              </a:rPr>
              <a:t>안심번호 플러스 서비스 이용 시 회사 대표전화번호로 통화가 이루어져 </a:t>
            </a:r>
            <a:r>
              <a:rPr lang="ko-KR" altLang="en-US" sz="1400" b="1" spc="-80" dirty="0" smtClean="0">
                <a:solidFill>
                  <a:srgbClr val="FF0000"/>
                </a:solidFill>
                <a:sym typeface="Wingdings" panose="05000000000000000000" pitchFamily="2" charset="2"/>
              </a:rPr>
              <a:t>고객들의 서비스 이용에 대한 </a:t>
            </a:r>
            <a:r>
              <a:rPr lang="en-US" altLang="ko-KR" sz="1400" b="1" spc="-80" dirty="0" smtClean="0">
                <a:solidFill>
                  <a:srgbClr val="FF0000"/>
                </a:solidFill>
                <a:sym typeface="Wingdings" panose="05000000000000000000" pitchFamily="2" charset="2"/>
              </a:rPr>
              <a:t/>
            </a:r>
            <a:br>
              <a:rPr lang="en-US" altLang="ko-KR" sz="1400" b="1" spc="-80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ko-KR" altLang="en-US" sz="1400" b="1" spc="-80" dirty="0" smtClean="0">
                <a:solidFill>
                  <a:srgbClr val="FF0000"/>
                </a:solidFill>
                <a:sym typeface="Wingdings" panose="05000000000000000000" pitchFamily="2" charset="2"/>
              </a:rPr>
              <a:t>신뢰도 향상 </a:t>
            </a:r>
            <a:r>
              <a:rPr lang="ko-KR" altLang="en-US" sz="1400" b="1" spc="-80" dirty="0" smtClean="0">
                <a:sym typeface="Wingdings" panose="05000000000000000000" pitchFamily="2" charset="2"/>
              </a:rPr>
              <a:t>가능</a:t>
            </a:r>
            <a:endParaRPr lang="en-US" altLang="ko-KR" sz="1400" b="1" spc="-8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1400" b="1" spc="-8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400" b="1" spc="-80" dirty="0" smtClean="0">
                <a:sym typeface="Wingdings" panose="05000000000000000000" pitchFamily="2" charset="2"/>
              </a:rPr>
              <a:t>고객과 음식점 모두의 전화번호를 보호하여 </a:t>
            </a:r>
            <a:r>
              <a:rPr lang="ko-KR" altLang="en-US" sz="1400" b="1" spc="-80" dirty="0" smtClean="0">
                <a:solidFill>
                  <a:srgbClr val="FF0000"/>
                </a:solidFill>
                <a:sym typeface="Wingdings" panose="05000000000000000000" pitchFamily="2" charset="2"/>
              </a:rPr>
              <a:t>안심하고 이용할 수 있는 기업 이미지 구축 </a:t>
            </a:r>
            <a:r>
              <a:rPr lang="ko-KR" altLang="en-US" sz="1400" b="1" spc="-80" dirty="0" smtClean="0">
                <a:sym typeface="Wingdings" panose="05000000000000000000" pitchFamily="2" charset="2"/>
              </a:rPr>
              <a:t>가능</a:t>
            </a:r>
            <a:endParaRPr lang="en-US" altLang="ko-KR" sz="1400" b="1" spc="-80" dirty="0" smtClean="0">
              <a:sym typeface="Wingdings" panose="05000000000000000000" pitchFamily="2" charset="2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b="10450"/>
          <a:stretch/>
        </p:blipFill>
        <p:spPr>
          <a:xfrm>
            <a:off x="4486557" y="1746886"/>
            <a:ext cx="3218879" cy="1781175"/>
          </a:xfrm>
          <a:prstGeom prst="roundRect">
            <a:avLst>
              <a:gd name="adj" fmla="val 4902"/>
            </a:avLst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8" b="5436"/>
          <a:stretch/>
        </p:blipFill>
        <p:spPr>
          <a:xfrm>
            <a:off x="598300" y="1746886"/>
            <a:ext cx="3218879" cy="1781175"/>
          </a:xfrm>
          <a:prstGeom prst="roundRect">
            <a:avLst>
              <a:gd name="adj" fmla="val 4744"/>
            </a:avLst>
          </a:prstGeom>
        </p:spPr>
      </p:pic>
      <p:pic>
        <p:nvPicPr>
          <p:cNvPr id="2050" name="Picture 2" descr="C:\Users\thinkat\Downloads\122097f0a004409e9fcde35de8aa72dc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9449" y="2284957"/>
            <a:ext cx="2295525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06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0077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일반적인 안심번호 서비스 현황 </a:t>
            </a:r>
            <a:endParaRPr lang="ko-KR" altLang="en-US" dirty="0"/>
          </a:p>
        </p:txBody>
      </p:sp>
      <p:sp>
        <p:nvSpPr>
          <p:cNvPr id="62" name="텍스트 개체 틀 3"/>
          <p:cNvSpPr txBox="1">
            <a:spLocks/>
          </p:cNvSpPr>
          <p:nvPr/>
        </p:nvSpPr>
        <p:spPr>
          <a:xfrm>
            <a:off x="8942771" y="9200"/>
            <a:ext cx="669395" cy="652462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ctr" anchorCtr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ko-KR" altLang="en-US" sz="2800" b="1" i="0" u="none" strike="noStrike" kern="1200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lt1"/>
              </a:buClr>
              <a:buFont typeface="Arial"/>
              <a:buNone/>
            </a:pPr>
            <a:r>
              <a:rPr lang="en-US" altLang="ko-KR" dirty="0" smtClean="0"/>
              <a:t>01</a:t>
            </a:r>
            <a:endParaRPr lang="en-US" dirty="0"/>
          </a:p>
        </p:txBody>
      </p:sp>
      <p:grpSp>
        <p:nvGrpSpPr>
          <p:cNvPr id="2" name="그룹 1"/>
          <p:cNvGrpSpPr/>
          <p:nvPr/>
        </p:nvGrpSpPr>
        <p:grpSpPr>
          <a:xfrm>
            <a:off x="299500" y="715671"/>
            <a:ext cx="8120716" cy="2650331"/>
            <a:chOff x="2035642" y="684140"/>
            <a:chExt cx="8120716" cy="2650331"/>
          </a:xfrm>
        </p:grpSpPr>
        <p:sp>
          <p:nvSpPr>
            <p:cNvPr id="48" name="모서리가 둥근 직사각형 47"/>
            <p:cNvSpPr/>
            <p:nvPr/>
          </p:nvSpPr>
          <p:spPr>
            <a:xfrm>
              <a:off x="2035642" y="897617"/>
              <a:ext cx="8120716" cy="2436854"/>
            </a:xfrm>
            <a:prstGeom prst="roundRect">
              <a:avLst>
                <a:gd name="adj" fmla="val 4657"/>
              </a:avLst>
            </a:prstGeom>
            <a:solidFill>
              <a:schemeClr val="bg1"/>
            </a:solidFill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5" name="모서리가 둥근 직사각형 54"/>
            <p:cNvSpPr/>
            <p:nvPr/>
          </p:nvSpPr>
          <p:spPr>
            <a:xfrm>
              <a:off x="3786493" y="684140"/>
              <a:ext cx="4773565" cy="463178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spc="-150" dirty="0" smtClean="0">
                  <a:solidFill>
                    <a:srgbClr val="FFFF00"/>
                  </a:solidFill>
                </a:rPr>
                <a:t>반쪽짜리 </a:t>
              </a:r>
              <a:r>
                <a:rPr lang="ko-KR" altLang="en-US" b="1" spc="-150" dirty="0" err="1" smtClean="0">
                  <a:solidFill>
                    <a:srgbClr val="FFFF00"/>
                  </a:solidFill>
                </a:rPr>
                <a:t>안심번호로</a:t>
              </a:r>
              <a:r>
                <a:rPr lang="ko-KR" altLang="en-US" b="1" spc="-150" dirty="0" smtClean="0">
                  <a:solidFill>
                    <a:srgbClr val="FFFF00"/>
                  </a:solidFill>
                </a:rPr>
                <a:t> 인한 고객정보 유출 발생</a:t>
              </a:r>
              <a:endParaRPr lang="en-US" altLang="ko-KR" b="1" spc="-150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90" name="직선 화살표 연결선 89"/>
          <p:cNvCxnSpPr/>
          <p:nvPr/>
        </p:nvCxnSpPr>
        <p:spPr>
          <a:xfrm flipH="1" flipV="1">
            <a:off x="1771493" y="2041845"/>
            <a:ext cx="2000381" cy="2974"/>
          </a:xfrm>
          <a:prstGeom prst="straightConnector1">
            <a:avLst/>
          </a:prstGeom>
          <a:ln w="38100">
            <a:solidFill>
              <a:srgbClr val="0070C0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862118" y="1398476"/>
            <a:ext cx="190084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spc="-120" dirty="0" smtClean="0"/>
              <a:t>1-1. </a:t>
            </a:r>
            <a:r>
              <a:rPr lang="ko-KR" altLang="en-US" sz="1100" b="1" spc="-120" dirty="0" smtClean="0"/>
              <a:t>음식점 안심번호 전화 발신</a:t>
            </a:r>
            <a:endParaRPr lang="en-US" altLang="ko-KR" sz="1100" b="1" spc="-120" dirty="0" smtClean="0"/>
          </a:p>
          <a:p>
            <a:pPr algn="ctr"/>
            <a:r>
              <a:rPr lang="ko-KR" altLang="en-US" sz="1100" b="1" spc="-150" dirty="0" smtClean="0"/>
              <a:t>음식점</a:t>
            </a:r>
            <a:r>
              <a:rPr lang="en-US" altLang="ko-KR" sz="1100" b="1" spc="-150" dirty="0" smtClean="0"/>
              <a:t>: 050-1234-1234</a:t>
            </a:r>
          </a:p>
          <a:p>
            <a:pPr algn="ctr"/>
            <a:r>
              <a:rPr lang="ko-KR" altLang="en-US" sz="1100" b="1" spc="-150" dirty="0" smtClean="0"/>
              <a:t>고    객 </a:t>
            </a:r>
            <a:r>
              <a:rPr lang="en-US" altLang="ko-KR" sz="1100" b="1" spc="-150" dirty="0" smtClean="0"/>
              <a:t>: 010-9999-9999</a:t>
            </a:r>
            <a:endParaRPr lang="ko-KR" altLang="en-US" sz="1100" b="1" spc="-150" dirty="0"/>
          </a:p>
        </p:txBody>
      </p:sp>
      <p:grpSp>
        <p:nvGrpSpPr>
          <p:cNvPr id="69" name="그룹 68"/>
          <p:cNvGrpSpPr/>
          <p:nvPr/>
        </p:nvGrpSpPr>
        <p:grpSpPr>
          <a:xfrm>
            <a:off x="695707" y="1480299"/>
            <a:ext cx="1189275" cy="1278965"/>
            <a:chOff x="994377" y="2068947"/>
            <a:chExt cx="1308203" cy="1406861"/>
          </a:xfrm>
        </p:grpSpPr>
        <p:sp>
          <p:nvSpPr>
            <p:cNvPr id="72" name="타원 71"/>
            <p:cNvSpPr/>
            <p:nvPr/>
          </p:nvSpPr>
          <p:spPr>
            <a:xfrm>
              <a:off x="994377" y="2068947"/>
              <a:ext cx="1308203" cy="130820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0" name="그림 7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7800" y="2289829"/>
              <a:ext cx="929060" cy="1138848"/>
            </a:xfrm>
            <a:prstGeom prst="rect">
              <a:avLst/>
            </a:prstGeom>
          </p:spPr>
        </p:pic>
        <p:sp>
          <p:nvSpPr>
            <p:cNvPr id="82" name="모서리가 둥근 직사각형 81"/>
            <p:cNvSpPr/>
            <p:nvPr/>
          </p:nvSpPr>
          <p:spPr>
            <a:xfrm>
              <a:off x="1118873" y="3245117"/>
              <a:ext cx="1057529" cy="2306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100" b="1" spc="-150" dirty="0" smtClean="0"/>
                <a:t>고객</a:t>
              </a:r>
              <a:endParaRPr lang="ko-KR" altLang="en-US" sz="1100" b="1" spc="-150" dirty="0"/>
            </a:p>
          </p:txBody>
        </p:sp>
      </p:grpSp>
      <p:cxnSp>
        <p:nvCxnSpPr>
          <p:cNvPr id="92" name="직선 화살표 연결선 91"/>
          <p:cNvCxnSpPr/>
          <p:nvPr/>
        </p:nvCxnSpPr>
        <p:spPr>
          <a:xfrm flipH="1" flipV="1">
            <a:off x="1852498" y="2221019"/>
            <a:ext cx="2000381" cy="2974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967851" y="2242362"/>
            <a:ext cx="177516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spc="-120" dirty="0" smtClean="0"/>
              <a:t>2-2. </a:t>
            </a:r>
            <a:r>
              <a:rPr lang="ko-KR" altLang="en-US" sz="1100" b="1" spc="-120" dirty="0" smtClean="0"/>
              <a:t>고객 안심번호 전화 발신</a:t>
            </a:r>
            <a:endParaRPr lang="en-US" altLang="ko-KR" sz="1100" b="1" spc="-120" dirty="0" smtClean="0"/>
          </a:p>
          <a:p>
            <a:pPr algn="ctr"/>
            <a:r>
              <a:rPr lang="ko-KR" altLang="en-US" sz="1100" b="1" spc="-150" dirty="0" smtClean="0"/>
              <a:t>음식점 </a:t>
            </a:r>
            <a:r>
              <a:rPr lang="en-US" altLang="ko-KR" sz="1100" b="1" spc="-150" dirty="0" smtClean="0"/>
              <a:t>: </a:t>
            </a:r>
            <a:r>
              <a:rPr lang="en-US" altLang="ko-KR" sz="1100" b="1" spc="-150" dirty="0" smtClean="0">
                <a:solidFill>
                  <a:srgbClr val="FF0000"/>
                </a:solidFill>
              </a:rPr>
              <a:t>02-8888-8888</a:t>
            </a:r>
            <a:endParaRPr lang="en-US" altLang="ko-KR" sz="1100" b="1" spc="-150" dirty="0"/>
          </a:p>
          <a:p>
            <a:pPr algn="ctr"/>
            <a:r>
              <a:rPr lang="ko-KR" altLang="en-US" sz="1100" b="1" spc="-150" dirty="0" smtClean="0"/>
              <a:t>  고    객 </a:t>
            </a:r>
            <a:r>
              <a:rPr lang="en-US" altLang="ko-KR" sz="1100" b="1" spc="-150" dirty="0" smtClean="0"/>
              <a:t>: 050-4567-4567</a:t>
            </a:r>
            <a:endParaRPr lang="ko-KR" altLang="en-US" sz="1100" b="1" spc="-150" dirty="0"/>
          </a:p>
        </p:txBody>
      </p:sp>
      <p:sp>
        <p:nvSpPr>
          <p:cNvPr id="96" name="TextBox 95"/>
          <p:cNvSpPr txBox="1"/>
          <p:nvPr/>
        </p:nvSpPr>
        <p:spPr>
          <a:xfrm>
            <a:off x="4923075" y="1483130"/>
            <a:ext cx="190084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spc="-120" dirty="0" smtClean="0"/>
              <a:t>1-2. </a:t>
            </a:r>
            <a:r>
              <a:rPr lang="ko-KR" altLang="en-US" sz="1100" b="1" spc="-120" dirty="0" smtClean="0"/>
              <a:t>음식점 안심번호 전화 발신</a:t>
            </a:r>
            <a:endParaRPr lang="en-US" altLang="ko-KR" sz="1100" b="1" spc="-120" dirty="0" smtClean="0"/>
          </a:p>
          <a:p>
            <a:pPr algn="ctr"/>
            <a:r>
              <a:rPr lang="ko-KR" altLang="en-US" sz="1100" b="1" spc="-150" dirty="0" smtClean="0"/>
              <a:t>음식점 </a:t>
            </a:r>
            <a:r>
              <a:rPr lang="en-US" altLang="ko-KR" sz="1100" b="1" spc="-150" dirty="0" smtClean="0"/>
              <a:t>: 050-1234-1234</a:t>
            </a:r>
          </a:p>
          <a:p>
            <a:pPr algn="ctr"/>
            <a:r>
              <a:rPr lang="ko-KR" altLang="en-US" sz="1100" b="1" spc="-150" dirty="0" smtClean="0"/>
              <a:t>고    객 </a:t>
            </a:r>
            <a:r>
              <a:rPr lang="en-US" altLang="ko-KR" sz="1100" b="1" spc="-150" dirty="0" smtClean="0"/>
              <a:t>: </a:t>
            </a:r>
            <a:r>
              <a:rPr lang="en-US" altLang="ko-KR" sz="1100" b="1" spc="-150" dirty="0" smtClean="0">
                <a:solidFill>
                  <a:srgbClr val="FF0000"/>
                </a:solidFill>
              </a:rPr>
              <a:t>010-9999-9999</a:t>
            </a:r>
            <a:endParaRPr lang="ko-KR" altLang="en-US" sz="1100" b="1" spc="-150" dirty="0"/>
          </a:p>
        </p:txBody>
      </p:sp>
      <p:cxnSp>
        <p:nvCxnSpPr>
          <p:cNvPr id="97" name="직선 화살표 연결선 96"/>
          <p:cNvCxnSpPr/>
          <p:nvPr/>
        </p:nvCxnSpPr>
        <p:spPr>
          <a:xfrm flipH="1" flipV="1">
            <a:off x="4836371" y="2060549"/>
            <a:ext cx="2000381" cy="2974"/>
          </a:xfrm>
          <a:prstGeom prst="straightConnector1">
            <a:avLst/>
          </a:prstGeom>
          <a:ln w="38100">
            <a:solidFill>
              <a:srgbClr val="0070C0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직선 화살표 연결선 97"/>
          <p:cNvCxnSpPr/>
          <p:nvPr/>
        </p:nvCxnSpPr>
        <p:spPr>
          <a:xfrm flipH="1" flipV="1">
            <a:off x="4925259" y="2239723"/>
            <a:ext cx="2000381" cy="2974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그룹 85"/>
          <p:cNvGrpSpPr/>
          <p:nvPr/>
        </p:nvGrpSpPr>
        <p:grpSpPr>
          <a:xfrm>
            <a:off x="6834731" y="1480300"/>
            <a:ext cx="1248702" cy="1301550"/>
            <a:chOff x="6210524" y="1821913"/>
            <a:chExt cx="1373573" cy="1431704"/>
          </a:xfrm>
        </p:grpSpPr>
        <p:sp>
          <p:nvSpPr>
            <p:cNvPr id="87" name="타원 86"/>
            <p:cNvSpPr/>
            <p:nvPr/>
          </p:nvSpPr>
          <p:spPr>
            <a:xfrm>
              <a:off x="6210524" y="1821913"/>
              <a:ext cx="1308203" cy="1308203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8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80" b="91911" l="9980" r="8995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302" r="-1282"/>
            <a:stretch/>
          </p:blipFill>
          <p:spPr bwMode="auto">
            <a:xfrm>
              <a:off x="6244046" y="1939146"/>
              <a:ext cx="1250302" cy="1207043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" name="모서리가 둥근 직사각형 88"/>
            <p:cNvSpPr/>
            <p:nvPr/>
          </p:nvSpPr>
          <p:spPr>
            <a:xfrm>
              <a:off x="6210524" y="2998082"/>
              <a:ext cx="1373573" cy="255535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100" b="1" spc="-150" dirty="0" smtClean="0"/>
                <a:t>음식점</a:t>
              </a:r>
              <a:endParaRPr lang="en-US" altLang="ko-KR" sz="1100" b="1" spc="-150" dirty="0" smtClean="0"/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5019610" y="2242362"/>
            <a:ext cx="180947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spc="-120" dirty="0" smtClean="0"/>
              <a:t>2-1. </a:t>
            </a:r>
            <a:r>
              <a:rPr lang="ko-KR" altLang="en-US" sz="1100" b="1" spc="-120" dirty="0" smtClean="0"/>
              <a:t>고객  안심번호 전화 발신</a:t>
            </a:r>
            <a:endParaRPr lang="en-US" altLang="ko-KR" sz="1100" b="1" spc="-120" dirty="0"/>
          </a:p>
          <a:p>
            <a:pPr algn="ctr"/>
            <a:r>
              <a:rPr lang="ko-KR" altLang="en-US" sz="1100" b="1" spc="-120" dirty="0" smtClean="0"/>
              <a:t>음식점</a:t>
            </a:r>
            <a:r>
              <a:rPr lang="ko-KR" altLang="en-US" sz="1100" b="1" spc="-150" dirty="0" smtClean="0"/>
              <a:t> </a:t>
            </a:r>
            <a:r>
              <a:rPr lang="en-US" altLang="ko-KR" sz="1100" b="1" spc="-150" dirty="0" smtClean="0"/>
              <a:t>: 02-8888-8888</a:t>
            </a:r>
          </a:p>
          <a:p>
            <a:pPr algn="ctr"/>
            <a:r>
              <a:rPr lang="ko-KR" altLang="en-US" sz="1100" b="1" spc="-150" dirty="0" smtClean="0"/>
              <a:t>  고    객 </a:t>
            </a:r>
            <a:r>
              <a:rPr lang="en-US" altLang="ko-KR" sz="1100" b="1" spc="-150" dirty="0" smtClean="0"/>
              <a:t>: 050-4567-4567</a:t>
            </a:r>
            <a:endParaRPr lang="ko-KR" altLang="en-US" sz="1100" b="1" spc="-150" dirty="0"/>
          </a:p>
        </p:txBody>
      </p:sp>
      <p:sp>
        <p:nvSpPr>
          <p:cNvPr id="103" name="모서리가 둥근 직사각형 102"/>
          <p:cNvSpPr/>
          <p:nvPr/>
        </p:nvSpPr>
        <p:spPr>
          <a:xfrm>
            <a:off x="281845" y="3484424"/>
            <a:ext cx="4077375" cy="2945317"/>
          </a:xfrm>
          <a:prstGeom prst="roundRect">
            <a:avLst>
              <a:gd name="adj" fmla="val 3182"/>
            </a:avLst>
          </a:prstGeom>
          <a:solidFill>
            <a:schemeClr val="bg1"/>
          </a:solidFill>
          <a:ln w="76200">
            <a:solidFill>
              <a:srgbClr val="EE27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435105" y="3855202"/>
            <a:ext cx="1724716" cy="2100329"/>
            <a:chOff x="444923" y="3984472"/>
            <a:chExt cx="1724716" cy="2100329"/>
          </a:xfrm>
        </p:grpSpPr>
        <p:grpSp>
          <p:nvGrpSpPr>
            <p:cNvPr id="8" name="그룹 7"/>
            <p:cNvGrpSpPr/>
            <p:nvPr/>
          </p:nvGrpSpPr>
          <p:grpSpPr>
            <a:xfrm>
              <a:off x="444923" y="3984472"/>
              <a:ext cx="1724716" cy="2100329"/>
              <a:chOff x="5247416" y="3670313"/>
              <a:chExt cx="1724716" cy="2100329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5287219" y="3670313"/>
                <a:ext cx="1645111" cy="1983657"/>
                <a:chOff x="5499730" y="3512382"/>
                <a:chExt cx="1645111" cy="1983657"/>
              </a:xfrm>
            </p:grpSpPr>
            <p:pic>
              <p:nvPicPr>
                <p:cNvPr id="104" name="그림 103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8879"/>
                <a:stretch/>
              </p:blipFill>
              <p:spPr>
                <a:xfrm>
                  <a:off x="5499730" y="3512382"/>
                  <a:ext cx="1645111" cy="1983657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13" name="Picture 5" descr="C:\Users\User-PC\Desktop\IMG_1270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2584"/>
                <a:stretch/>
              </p:blipFill>
              <p:spPr bwMode="auto">
                <a:xfrm>
                  <a:off x="5552850" y="3840945"/>
                  <a:ext cx="1541964" cy="1648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17" name="모서리가 둥근 직사각형 116"/>
              <p:cNvSpPr/>
              <p:nvPr/>
            </p:nvSpPr>
            <p:spPr>
              <a:xfrm>
                <a:off x="5247416" y="5457592"/>
                <a:ext cx="1724716" cy="31305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b="1" spc="-150" dirty="0" smtClean="0">
                    <a:solidFill>
                      <a:srgbClr val="FFFF00"/>
                    </a:solidFill>
                  </a:rPr>
                  <a:t>고객 전화화면 발신</a:t>
                </a:r>
                <a:endParaRPr lang="ko-KR" altLang="en-US" sz="1200" b="1" spc="-150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20" name="직사각형 119"/>
            <p:cNvSpPr/>
            <p:nvPr/>
          </p:nvSpPr>
          <p:spPr>
            <a:xfrm>
              <a:off x="789310" y="4485711"/>
              <a:ext cx="1035942" cy="221016"/>
            </a:xfrm>
            <a:prstGeom prst="rect">
              <a:avLst/>
            </a:prstGeom>
            <a:solidFill>
              <a:srgbClr val="1414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612929" y="4479190"/>
              <a:ext cx="138050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300" b="1" smtClean="0">
                  <a:solidFill>
                    <a:schemeClr val="bg1"/>
                  </a:solidFill>
                </a:rPr>
                <a:t>050-1234-1234</a:t>
              </a:r>
              <a:endParaRPr lang="ko-KR" altLang="en-US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53613" y="4887324"/>
              <a:ext cx="1502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 b="1" spc="-150" dirty="0" smtClean="0">
                  <a:solidFill>
                    <a:schemeClr val="bg1"/>
                  </a:solidFill>
                </a:rPr>
                <a:t>음식점에 전화 거는 중</a:t>
              </a:r>
              <a:endParaRPr lang="ko-KR" altLang="en-US" sz="1200" b="1" spc="-150" dirty="0">
                <a:solidFill>
                  <a:schemeClr val="bg1"/>
                </a:solidFill>
              </a:endParaRP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202594" y="5901861"/>
            <a:ext cx="4236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spc="-15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고객 실제 전화번호 노출 </a:t>
            </a:r>
            <a:r>
              <a:rPr lang="en-US" altLang="ko-KR" sz="1400" b="1" spc="-15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 </a:t>
            </a:r>
            <a:r>
              <a:rPr lang="ko-KR" altLang="en-US" sz="1400" b="1" spc="-15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노출된 번호로 고객에게 전화</a:t>
            </a:r>
            <a:r>
              <a:rPr lang="en-US" altLang="ko-KR" sz="1400" b="1" spc="-15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sym typeface="Wingdings" panose="05000000000000000000" pitchFamily="2" charset="2"/>
              </a:rPr>
              <a:t> </a:t>
            </a:r>
            <a:endParaRPr lang="ko-KR" altLang="en-US" sz="1400" b="1" spc="-15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양쪽 모서리가 둥근 사각형 3"/>
          <p:cNvSpPr/>
          <p:nvPr/>
        </p:nvSpPr>
        <p:spPr>
          <a:xfrm>
            <a:off x="299500" y="3484424"/>
            <a:ext cx="3947261" cy="308085"/>
          </a:xfrm>
          <a:prstGeom prst="round2SameRect">
            <a:avLst>
              <a:gd name="adj1" fmla="val 37207"/>
              <a:gd name="adj2" fmla="val 0"/>
            </a:avLst>
          </a:prstGeom>
          <a:solidFill>
            <a:srgbClr val="EE27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52084" y="3463096"/>
            <a:ext cx="292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spc="-150" dirty="0" smtClean="0">
                <a:solidFill>
                  <a:schemeClr val="bg1"/>
                </a:solidFill>
              </a:rPr>
              <a:t>고객이 음식점에 전화를 발신하는 경우</a:t>
            </a:r>
            <a:endParaRPr lang="ko-KR" altLang="en-US" sz="1400" b="1" spc="-150" dirty="0">
              <a:solidFill>
                <a:schemeClr val="bg1"/>
              </a:solidFill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972628" y="3694946"/>
            <a:ext cx="2128655" cy="2255393"/>
            <a:chOff x="1966680" y="3824216"/>
            <a:chExt cx="2128655" cy="2255393"/>
          </a:xfrm>
        </p:grpSpPr>
        <p:grpSp>
          <p:nvGrpSpPr>
            <p:cNvPr id="129" name="그룹 128"/>
            <p:cNvGrpSpPr/>
            <p:nvPr/>
          </p:nvGrpSpPr>
          <p:grpSpPr>
            <a:xfrm>
              <a:off x="2370619" y="3979280"/>
              <a:ext cx="1724716" cy="2100329"/>
              <a:chOff x="5247416" y="3670313"/>
              <a:chExt cx="1724716" cy="2100329"/>
            </a:xfrm>
          </p:grpSpPr>
          <p:grpSp>
            <p:nvGrpSpPr>
              <p:cNvPr id="130" name="그룹 129"/>
              <p:cNvGrpSpPr/>
              <p:nvPr/>
            </p:nvGrpSpPr>
            <p:grpSpPr>
              <a:xfrm>
                <a:off x="5287219" y="3670313"/>
                <a:ext cx="1645111" cy="1983657"/>
                <a:chOff x="5499730" y="3512382"/>
                <a:chExt cx="1645111" cy="1983657"/>
              </a:xfrm>
            </p:grpSpPr>
            <p:pic>
              <p:nvPicPr>
                <p:cNvPr id="132" name="그림 131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8879"/>
                <a:stretch/>
              </p:blipFill>
              <p:spPr>
                <a:xfrm>
                  <a:off x="5499730" y="3512382"/>
                  <a:ext cx="1645111" cy="1983657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33" name="Picture 5" descr="C:\Users\User-PC\Desktop\IMG_1270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2584"/>
                <a:stretch/>
              </p:blipFill>
              <p:spPr bwMode="auto">
                <a:xfrm>
                  <a:off x="5552850" y="3840945"/>
                  <a:ext cx="1541964" cy="1648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31" name="모서리가 둥근 직사각형 130"/>
              <p:cNvSpPr/>
              <p:nvPr/>
            </p:nvSpPr>
            <p:spPr>
              <a:xfrm>
                <a:off x="5247416" y="5457592"/>
                <a:ext cx="1724716" cy="31305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b="1" spc="-150" dirty="0" smtClean="0">
                    <a:solidFill>
                      <a:srgbClr val="FFFF00"/>
                    </a:solidFill>
                  </a:rPr>
                  <a:t>음식점 전화화면 수신</a:t>
                </a:r>
                <a:endParaRPr lang="ko-KR" altLang="en-US" sz="1200" b="1" spc="-150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44" name="직사각형 143"/>
            <p:cNvSpPr/>
            <p:nvPr/>
          </p:nvSpPr>
          <p:spPr>
            <a:xfrm>
              <a:off x="2724058" y="4486888"/>
              <a:ext cx="1035942" cy="221016"/>
            </a:xfrm>
            <a:prstGeom prst="rect">
              <a:avLst/>
            </a:prstGeom>
            <a:solidFill>
              <a:srgbClr val="1414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547680" y="4480367"/>
              <a:ext cx="138050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300" b="1" dirty="0" smtClean="0">
                  <a:solidFill>
                    <a:schemeClr val="bg1"/>
                  </a:solidFill>
                </a:rPr>
                <a:t>010-0000-0000</a:t>
              </a:r>
              <a:endParaRPr lang="ko-KR" altLang="en-US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2558190" y="4883154"/>
              <a:ext cx="13676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 b="1" spc="-150" dirty="0" smtClean="0">
                  <a:solidFill>
                    <a:schemeClr val="bg1"/>
                  </a:solidFill>
                </a:rPr>
                <a:t>고</a:t>
              </a:r>
              <a:r>
                <a:rPr lang="ko-KR" altLang="en-US" sz="1200" b="1" spc="-150" dirty="0">
                  <a:solidFill>
                    <a:schemeClr val="bg1"/>
                  </a:solidFill>
                </a:rPr>
                <a:t>객</a:t>
              </a:r>
              <a:r>
                <a:rPr lang="ko-KR" altLang="en-US" sz="1200" b="1" spc="-150" dirty="0" smtClean="0">
                  <a:solidFill>
                    <a:schemeClr val="bg1"/>
                  </a:solidFill>
                </a:rPr>
                <a:t>에 전화 오는 중</a:t>
              </a:r>
              <a:endParaRPr lang="ko-KR" altLang="en-US" sz="1200" b="1" spc="-150" dirty="0">
                <a:solidFill>
                  <a:schemeClr val="bg1"/>
                </a:solidFill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2547677" y="4509933"/>
              <a:ext cx="1380506" cy="23625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모서리가 둥근 사각형 설명선 8"/>
            <p:cNvSpPr/>
            <p:nvPr/>
          </p:nvSpPr>
          <p:spPr>
            <a:xfrm>
              <a:off x="1966680" y="3824216"/>
              <a:ext cx="1188407" cy="549696"/>
            </a:xfrm>
            <a:prstGeom prst="wedgeRoundRectCallout">
              <a:avLst>
                <a:gd name="adj1" fmla="val 40955"/>
                <a:gd name="adj2" fmla="val 102474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-150" dirty="0" smtClean="0">
                  <a:solidFill>
                    <a:srgbClr val="FF0000"/>
                  </a:solidFill>
                </a:rPr>
                <a:t>고객</a:t>
              </a:r>
              <a:endParaRPr lang="en-US" altLang="ko-KR" sz="1200" b="1" spc="-150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ko-KR" altLang="en-US" sz="1200" b="1" spc="-150" dirty="0" smtClean="0">
                  <a:solidFill>
                    <a:srgbClr val="FF0000"/>
                  </a:solidFill>
                </a:rPr>
                <a:t>발신번호 노출</a:t>
              </a:r>
              <a:endParaRPr lang="ko-KR" altLang="en-US" sz="1200" b="1" spc="-150" dirty="0">
                <a:solidFill>
                  <a:srgbClr val="FF0000"/>
                </a:solidFill>
              </a:endParaRPr>
            </a:p>
          </p:txBody>
        </p:sp>
      </p:grpSp>
      <p:sp>
        <p:nvSpPr>
          <p:cNvPr id="154" name="모서리가 둥근 직사각형 153"/>
          <p:cNvSpPr/>
          <p:nvPr/>
        </p:nvSpPr>
        <p:spPr>
          <a:xfrm>
            <a:off x="4439008" y="3484424"/>
            <a:ext cx="3976117" cy="2945317"/>
          </a:xfrm>
          <a:prstGeom prst="roundRect">
            <a:avLst>
              <a:gd name="adj" fmla="val 3182"/>
            </a:avLst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양쪽 모서리가 둥근 사각형 154"/>
          <p:cNvSpPr/>
          <p:nvPr/>
        </p:nvSpPr>
        <p:spPr>
          <a:xfrm>
            <a:off x="4456663" y="3484424"/>
            <a:ext cx="3947261" cy="308085"/>
          </a:xfrm>
          <a:prstGeom prst="round2SameRect">
            <a:avLst>
              <a:gd name="adj1" fmla="val 32090"/>
              <a:gd name="adj2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" name="TextBox 155"/>
          <p:cNvSpPr txBox="1"/>
          <p:nvPr/>
        </p:nvSpPr>
        <p:spPr>
          <a:xfrm>
            <a:off x="5009244" y="3463096"/>
            <a:ext cx="292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spc="-150" dirty="0" smtClean="0">
                <a:solidFill>
                  <a:schemeClr val="bg1"/>
                </a:solidFill>
              </a:rPr>
              <a:t>음식점이 </a:t>
            </a:r>
            <a:r>
              <a:rPr lang="ko-KR" altLang="en-US" sz="1400" b="1" spc="-150" dirty="0">
                <a:solidFill>
                  <a:schemeClr val="bg1"/>
                </a:solidFill>
              </a:rPr>
              <a:t>고객에 전화를 발신하는 경우</a:t>
            </a:r>
          </a:p>
        </p:txBody>
      </p:sp>
      <p:grpSp>
        <p:nvGrpSpPr>
          <p:cNvPr id="157" name="그룹 156"/>
          <p:cNvGrpSpPr/>
          <p:nvPr/>
        </p:nvGrpSpPr>
        <p:grpSpPr>
          <a:xfrm>
            <a:off x="4596550" y="3901260"/>
            <a:ext cx="1724716" cy="2100329"/>
            <a:chOff x="444923" y="3984472"/>
            <a:chExt cx="1724716" cy="2100329"/>
          </a:xfrm>
        </p:grpSpPr>
        <p:grpSp>
          <p:nvGrpSpPr>
            <p:cNvPr id="158" name="그룹 157"/>
            <p:cNvGrpSpPr/>
            <p:nvPr/>
          </p:nvGrpSpPr>
          <p:grpSpPr>
            <a:xfrm>
              <a:off x="444923" y="3984472"/>
              <a:ext cx="1724716" cy="2100329"/>
              <a:chOff x="5247416" y="3670313"/>
              <a:chExt cx="1724716" cy="2100329"/>
            </a:xfrm>
          </p:grpSpPr>
          <p:grpSp>
            <p:nvGrpSpPr>
              <p:cNvPr id="162" name="그룹 161"/>
              <p:cNvGrpSpPr/>
              <p:nvPr/>
            </p:nvGrpSpPr>
            <p:grpSpPr>
              <a:xfrm>
                <a:off x="5287219" y="3670313"/>
                <a:ext cx="1645111" cy="1983657"/>
                <a:chOff x="5499730" y="3512382"/>
                <a:chExt cx="1645111" cy="1983657"/>
              </a:xfrm>
            </p:grpSpPr>
            <p:pic>
              <p:nvPicPr>
                <p:cNvPr id="164" name="그림 163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8879"/>
                <a:stretch/>
              </p:blipFill>
              <p:spPr>
                <a:xfrm>
                  <a:off x="5499730" y="3512382"/>
                  <a:ext cx="1645111" cy="1983657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65" name="Picture 5" descr="C:\Users\User-PC\Desktop\IMG_1270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2584"/>
                <a:stretch/>
              </p:blipFill>
              <p:spPr bwMode="auto">
                <a:xfrm>
                  <a:off x="5552850" y="3840945"/>
                  <a:ext cx="1541964" cy="1648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63" name="모서리가 둥근 직사각형 162"/>
              <p:cNvSpPr/>
              <p:nvPr/>
            </p:nvSpPr>
            <p:spPr>
              <a:xfrm>
                <a:off x="5247416" y="5457592"/>
                <a:ext cx="1724716" cy="31305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b="1" spc="-150" dirty="0" smtClean="0">
                    <a:solidFill>
                      <a:srgbClr val="FFFF00"/>
                    </a:solidFill>
                  </a:rPr>
                  <a:t>음식점 전화화면 발신</a:t>
                </a:r>
                <a:endParaRPr lang="ko-KR" altLang="en-US" sz="1200" b="1" spc="-150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59" name="직사각형 158"/>
            <p:cNvSpPr/>
            <p:nvPr/>
          </p:nvSpPr>
          <p:spPr>
            <a:xfrm>
              <a:off x="789310" y="4485711"/>
              <a:ext cx="1035942" cy="221016"/>
            </a:xfrm>
            <a:prstGeom prst="rect">
              <a:avLst/>
            </a:prstGeom>
            <a:solidFill>
              <a:srgbClr val="1414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612932" y="4479190"/>
              <a:ext cx="138050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300" b="1" smtClean="0">
                  <a:solidFill>
                    <a:schemeClr val="bg1"/>
                  </a:solidFill>
                </a:rPr>
                <a:t>050-4567-4567</a:t>
              </a:r>
              <a:endParaRPr lang="ko-KR" altLang="en-US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553617" y="4887324"/>
              <a:ext cx="1502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 b="1" spc="-150" dirty="0" smtClean="0">
                  <a:solidFill>
                    <a:schemeClr val="bg1"/>
                  </a:solidFill>
                </a:rPr>
                <a:t>고객에게 전화 거는 중</a:t>
              </a:r>
              <a:endParaRPr lang="ko-KR" altLang="en-US" sz="1200" b="1" spc="-1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6" name="그룹 165"/>
          <p:cNvGrpSpPr/>
          <p:nvPr/>
        </p:nvGrpSpPr>
        <p:grpSpPr>
          <a:xfrm>
            <a:off x="6444935" y="3844122"/>
            <a:ext cx="1797251" cy="2155424"/>
            <a:chOff x="2298084" y="3924185"/>
            <a:chExt cx="1797251" cy="2155424"/>
          </a:xfrm>
        </p:grpSpPr>
        <p:grpSp>
          <p:nvGrpSpPr>
            <p:cNvPr id="167" name="그룹 166"/>
            <p:cNvGrpSpPr/>
            <p:nvPr/>
          </p:nvGrpSpPr>
          <p:grpSpPr>
            <a:xfrm>
              <a:off x="2370619" y="3979280"/>
              <a:ext cx="1724716" cy="2100329"/>
              <a:chOff x="5247416" y="3670313"/>
              <a:chExt cx="1724716" cy="2100329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287219" y="3670313"/>
                <a:ext cx="1645111" cy="1983657"/>
                <a:chOff x="5499730" y="3512382"/>
                <a:chExt cx="1645111" cy="1983657"/>
              </a:xfrm>
            </p:grpSpPr>
            <p:pic>
              <p:nvPicPr>
                <p:cNvPr id="175" name="그림 174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8879"/>
                <a:stretch/>
              </p:blipFill>
              <p:spPr>
                <a:xfrm>
                  <a:off x="5499730" y="3512382"/>
                  <a:ext cx="1645111" cy="1983657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76" name="Picture 5" descr="C:\Users\User-PC\Desktop\IMG_1270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2584"/>
                <a:stretch/>
              </p:blipFill>
              <p:spPr bwMode="auto">
                <a:xfrm>
                  <a:off x="5552850" y="3840945"/>
                  <a:ext cx="1541964" cy="1648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74" name="모서리가 둥근 직사각형 173"/>
              <p:cNvSpPr/>
              <p:nvPr/>
            </p:nvSpPr>
            <p:spPr>
              <a:xfrm>
                <a:off x="5247416" y="5457592"/>
                <a:ext cx="1724716" cy="31305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b="1" spc="-150" dirty="0" smtClean="0">
                    <a:solidFill>
                      <a:srgbClr val="FFFF00"/>
                    </a:solidFill>
                  </a:rPr>
                  <a:t>고객 </a:t>
                </a:r>
                <a:r>
                  <a:rPr lang="ko-KR" altLang="en-US" sz="1200" b="1" spc="-150" dirty="0">
                    <a:solidFill>
                      <a:srgbClr val="FFFF00"/>
                    </a:solidFill>
                  </a:rPr>
                  <a:t>전화화면 수신</a:t>
                </a:r>
              </a:p>
            </p:txBody>
          </p:sp>
        </p:grpSp>
        <p:sp>
          <p:nvSpPr>
            <p:cNvPr id="168" name="직사각형 167"/>
            <p:cNvSpPr/>
            <p:nvPr/>
          </p:nvSpPr>
          <p:spPr>
            <a:xfrm>
              <a:off x="2724058" y="4486888"/>
              <a:ext cx="1035942" cy="221016"/>
            </a:xfrm>
            <a:prstGeom prst="rect">
              <a:avLst/>
            </a:prstGeom>
            <a:solidFill>
              <a:srgbClr val="1414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2547684" y="4480367"/>
              <a:ext cx="138050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300" b="1" dirty="0" smtClean="0">
                  <a:solidFill>
                    <a:schemeClr val="bg1"/>
                  </a:solidFill>
                </a:rPr>
                <a:t>010-9999-9999</a:t>
              </a:r>
              <a:endParaRPr lang="ko-KR" altLang="en-US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2423540" y="4883154"/>
              <a:ext cx="16369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 b="1" spc="-150" dirty="0" smtClean="0">
                  <a:solidFill>
                    <a:schemeClr val="bg1"/>
                  </a:solidFill>
                </a:rPr>
                <a:t>음식점에서 전화 오는 중</a:t>
              </a:r>
              <a:endParaRPr lang="ko-KR" altLang="en-US" sz="1200" b="1" spc="-150" dirty="0">
                <a:solidFill>
                  <a:schemeClr val="bg1"/>
                </a:solidFill>
              </a:endParaRPr>
            </a:p>
          </p:txBody>
        </p:sp>
        <p:sp>
          <p:nvSpPr>
            <p:cNvPr id="171" name="직사각형 170"/>
            <p:cNvSpPr/>
            <p:nvPr/>
          </p:nvSpPr>
          <p:spPr>
            <a:xfrm>
              <a:off x="2547677" y="4509933"/>
              <a:ext cx="1380506" cy="23625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2" name="모서리가 둥근 사각형 설명선 171"/>
            <p:cNvSpPr/>
            <p:nvPr/>
          </p:nvSpPr>
          <p:spPr>
            <a:xfrm>
              <a:off x="2298084" y="3924185"/>
              <a:ext cx="1090386" cy="405719"/>
            </a:xfrm>
            <a:prstGeom prst="wedgeRoundRectCallout">
              <a:avLst>
                <a:gd name="adj1" fmla="val 40077"/>
                <a:gd name="adj2" fmla="val 95136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-150" dirty="0" smtClean="0">
                  <a:solidFill>
                    <a:srgbClr val="FF0000"/>
                  </a:solidFill>
                </a:rPr>
                <a:t>음식점</a:t>
              </a:r>
              <a:endParaRPr lang="en-US" altLang="ko-KR" sz="1200" b="1" spc="-150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ko-KR" altLang="en-US" sz="1200" b="1" spc="-150" dirty="0" smtClean="0">
                  <a:solidFill>
                    <a:srgbClr val="FF0000"/>
                  </a:solidFill>
                </a:rPr>
                <a:t>전화번호 노출</a:t>
              </a:r>
              <a:endParaRPr lang="ko-KR" altLang="en-US" sz="1200" b="1" spc="-150" dirty="0">
                <a:solidFill>
                  <a:srgbClr val="FF0000"/>
                </a:solidFill>
              </a:endParaRPr>
            </a:p>
          </p:txBody>
        </p:sp>
      </p:grpSp>
      <p:sp>
        <p:nvSpPr>
          <p:cNvPr id="177" name="TextBox 176"/>
          <p:cNvSpPr txBox="1"/>
          <p:nvPr/>
        </p:nvSpPr>
        <p:spPr>
          <a:xfrm>
            <a:off x="4359220" y="5974604"/>
            <a:ext cx="4040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spc="-15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음식점전화번호 노출</a:t>
            </a:r>
            <a:endParaRPr lang="en-US" altLang="ko-KR" sz="1400" b="1" spc="-150" dirty="0" smtClean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en-US" altLang="ko-KR" sz="1400" b="1" spc="-15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 </a:t>
            </a:r>
            <a:r>
              <a:rPr lang="ko-KR" altLang="en-US" sz="1400" b="1" spc="-15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sym typeface="Wingdings" pitchFamily="2" charset="2"/>
              </a:rPr>
              <a:t>고객과 음식점이 직접 통화하는 경우 발생</a:t>
            </a:r>
            <a:endParaRPr lang="ko-KR" altLang="en-US" sz="1400" b="1" spc="-15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8" name="모서리가 둥근 직사각형 177"/>
          <p:cNvSpPr/>
          <p:nvPr/>
        </p:nvSpPr>
        <p:spPr>
          <a:xfrm>
            <a:off x="8762961" y="929148"/>
            <a:ext cx="3147194" cy="5500594"/>
          </a:xfrm>
          <a:prstGeom prst="roundRect">
            <a:avLst>
              <a:gd name="adj" fmla="val 4657"/>
            </a:avLst>
          </a:prstGeom>
          <a:solidFill>
            <a:schemeClr val="bg1"/>
          </a:solidFill>
          <a:ln w="762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9" name="모서리가 둥근 직사각형 178"/>
          <p:cNvSpPr/>
          <p:nvPr/>
        </p:nvSpPr>
        <p:spPr>
          <a:xfrm>
            <a:off x="8917214" y="1256865"/>
            <a:ext cx="2838995" cy="5052266"/>
          </a:xfrm>
          <a:prstGeom prst="roundRect">
            <a:avLst>
              <a:gd name="adj" fmla="val 605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</p:txBody>
      </p:sp>
      <p:sp>
        <p:nvSpPr>
          <p:cNvPr id="180" name="모서리가 둥근 직사각형 179"/>
          <p:cNvSpPr/>
          <p:nvPr/>
        </p:nvSpPr>
        <p:spPr>
          <a:xfrm>
            <a:off x="9551404" y="1085450"/>
            <a:ext cx="1570307" cy="384778"/>
          </a:xfrm>
          <a:prstGeom prst="roundRect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spc="-150" dirty="0" smtClean="0"/>
              <a:t>이슈 사항</a:t>
            </a:r>
            <a:endParaRPr lang="ko-KR" altLang="en-US" b="1" spc="-150" dirty="0"/>
          </a:p>
        </p:txBody>
      </p:sp>
      <p:sp>
        <p:nvSpPr>
          <p:cNvPr id="181" name="TextBox 180"/>
          <p:cNvSpPr txBox="1"/>
          <p:nvPr/>
        </p:nvSpPr>
        <p:spPr>
          <a:xfrm>
            <a:off x="8917214" y="1896501"/>
            <a:ext cx="28389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285750" indent="-285750">
              <a:buFont typeface="Wingdings" panose="05000000000000000000" pitchFamily="2" charset="2"/>
              <a:buChar char="§"/>
              <a:defRPr sz="1400" b="1"/>
            </a:lvl1pPr>
          </a:lstStyle>
          <a:p>
            <a:pPr>
              <a:lnSpc>
                <a:spcPct val="150000"/>
              </a:lnSpc>
            </a:pPr>
            <a:r>
              <a:rPr lang="ko-KR" altLang="en-US" spc="-150" dirty="0" smtClean="0"/>
              <a:t>음식점 실제전화번호를 노출 시키지 않기 위해 안심번호를 이용하지만 실제로는 </a:t>
            </a:r>
            <a:r>
              <a:rPr lang="ko-KR" altLang="en-US" spc="-150" dirty="0" smtClean="0">
                <a:solidFill>
                  <a:srgbClr val="FF0000"/>
                </a:solidFill>
              </a:rPr>
              <a:t>음식점 전화번호가 노출</a:t>
            </a:r>
            <a:r>
              <a:rPr lang="ko-KR" altLang="en-US" spc="-150" dirty="0" smtClean="0"/>
              <a:t>되는 문제 발생</a:t>
            </a:r>
            <a:endParaRPr lang="en-US" altLang="ko-KR" spc="-150" dirty="0" smtClean="0"/>
          </a:p>
          <a:p>
            <a:pPr>
              <a:lnSpc>
                <a:spcPct val="150000"/>
              </a:lnSpc>
            </a:pPr>
            <a:r>
              <a:rPr lang="en-US" altLang="ko-KR" spc="-150" dirty="0" smtClean="0"/>
              <a:t>050 </a:t>
            </a:r>
            <a:r>
              <a:rPr lang="ko-KR" altLang="en-US" spc="-150" dirty="0" smtClean="0">
                <a:solidFill>
                  <a:srgbClr val="FF0000"/>
                </a:solidFill>
              </a:rPr>
              <a:t>부가 전화 </a:t>
            </a:r>
            <a:r>
              <a:rPr lang="ko-KR" altLang="en-US" spc="-150" dirty="0" smtClean="0"/>
              <a:t>사용에 따른 </a:t>
            </a:r>
            <a:r>
              <a:rPr lang="ko-KR" altLang="en-US" spc="-150" dirty="0" smtClean="0">
                <a:solidFill>
                  <a:srgbClr val="FF0000"/>
                </a:solidFill>
              </a:rPr>
              <a:t>통신료 과다 발생</a:t>
            </a:r>
            <a:endParaRPr lang="en-US" altLang="ko-KR" spc="-150" dirty="0" smtClean="0">
              <a:solidFill>
                <a:srgbClr val="FF0000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8907536" y="4521295"/>
            <a:ext cx="283899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285750" indent="-285750">
              <a:lnSpc>
                <a:spcPct val="150000"/>
              </a:lnSpc>
              <a:buFont typeface="Wingdings" panose="05000000000000000000" pitchFamily="2" charset="2"/>
              <a:buChar char="§"/>
              <a:defRPr sz="1400" b="1"/>
            </a:lvl1pPr>
          </a:lstStyle>
          <a:p>
            <a:r>
              <a:rPr lang="ko-KR" altLang="en-US" spc="-150" dirty="0" smtClean="0"/>
              <a:t>고객 실제전화번호를 보호하기 위해 안심번호를 이용하지만 </a:t>
            </a:r>
            <a:r>
              <a:rPr lang="ko-KR" altLang="en-US" spc="-150" dirty="0" smtClean="0">
                <a:solidFill>
                  <a:srgbClr val="FF0000"/>
                </a:solidFill>
              </a:rPr>
              <a:t>고객 전화번호 노출 문제</a:t>
            </a:r>
            <a:r>
              <a:rPr lang="ko-KR" altLang="en-US" spc="-150" dirty="0" smtClean="0"/>
              <a:t> 발생 </a:t>
            </a:r>
            <a:endParaRPr lang="en-US" altLang="ko-KR" spc="-150" dirty="0" smtClean="0">
              <a:solidFill>
                <a:srgbClr val="FF0000"/>
              </a:solidFill>
            </a:endParaRPr>
          </a:p>
          <a:p>
            <a:r>
              <a:rPr lang="ko-KR" altLang="en-US" spc="-150" dirty="0" smtClean="0"/>
              <a:t>고객 전화번호 노출로 인한 </a:t>
            </a:r>
            <a:r>
              <a:rPr lang="en-US" altLang="ko-KR" spc="-150" dirty="0" smtClean="0">
                <a:solidFill>
                  <a:srgbClr val="FF0000"/>
                </a:solidFill>
              </a:rPr>
              <a:t>2</a:t>
            </a:r>
            <a:r>
              <a:rPr lang="ko-KR" altLang="en-US" spc="-150" dirty="0" err="1" smtClean="0">
                <a:solidFill>
                  <a:srgbClr val="FF0000"/>
                </a:solidFill>
              </a:rPr>
              <a:t>차피해</a:t>
            </a:r>
            <a:r>
              <a:rPr lang="ko-KR" altLang="en-US" spc="-150" dirty="0" smtClean="0">
                <a:solidFill>
                  <a:srgbClr val="FF0000"/>
                </a:solidFill>
              </a:rPr>
              <a:t> 발생 및 고객 불안감 상승</a:t>
            </a:r>
            <a:endParaRPr lang="en-US" altLang="ko-KR" spc="-150" dirty="0">
              <a:solidFill>
                <a:srgbClr val="FF0000"/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9025208" y="153165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4472C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음식점</a:t>
            </a:r>
            <a:endParaRPr lang="ko-KR" altLang="en-US" dirty="0">
              <a:solidFill>
                <a:srgbClr val="4472C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9025208" y="423200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ED7D3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고객</a:t>
            </a:r>
            <a:endParaRPr lang="ko-KR" altLang="en-US" dirty="0">
              <a:solidFill>
                <a:srgbClr val="ED7D3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108748" y="1217726"/>
            <a:ext cx="1636987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ko-KR" altLang="en-US" sz="1200" b="1" spc="-150" dirty="0" smtClean="0">
                <a:solidFill>
                  <a:srgbClr val="FF0000"/>
                </a:solidFill>
              </a:rPr>
              <a:t>고객 발신번호 </a:t>
            </a:r>
            <a:r>
              <a:rPr lang="ko-KR" altLang="en-US" sz="1200" b="1" spc="-150" dirty="0" err="1" smtClean="0">
                <a:solidFill>
                  <a:srgbClr val="FF0000"/>
                </a:solidFill>
              </a:rPr>
              <a:t>변작</a:t>
            </a:r>
            <a:r>
              <a:rPr lang="ko-KR" altLang="en-US" sz="1200" b="1" spc="-150" dirty="0" smtClean="0">
                <a:solidFill>
                  <a:srgbClr val="FF0000"/>
                </a:solidFill>
              </a:rPr>
              <a:t> 불가</a:t>
            </a:r>
            <a:endParaRPr lang="ko-KR" altLang="en-US" sz="1200" b="1" spc="-150" dirty="0">
              <a:solidFill>
                <a:srgbClr val="FF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899542" y="2812566"/>
            <a:ext cx="1771639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ko-KR" altLang="en-US" sz="1200" b="1" spc="-150" dirty="0" smtClean="0">
                <a:solidFill>
                  <a:srgbClr val="FF0000"/>
                </a:solidFill>
              </a:rPr>
              <a:t>음식점</a:t>
            </a:r>
            <a:r>
              <a:rPr lang="en-US" altLang="ko-KR" sz="1200" b="1" spc="-150" dirty="0" smtClean="0">
                <a:solidFill>
                  <a:srgbClr val="FF0000"/>
                </a:solidFill>
              </a:rPr>
              <a:t> </a:t>
            </a:r>
            <a:r>
              <a:rPr lang="ko-KR" altLang="en-US" sz="1200" b="1" spc="-150" dirty="0" smtClean="0">
                <a:solidFill>
                  <a:srgbClr val="FF0000"/>
                </a:solidFill>
              </a:rPr>
              <a:t>발신번호 </a:t>
            </a:r>
            <a:r>
              <a:rPr lang="ko-KR" altLang="en-US" sz="1200" b="1" spc="-150" dirty="0" err="1" smtClean="0">
                <a:solidFill>
                  <a:srgbClr val="FF0000"/>
                </a:solidFill>
              </a:rPr>
              <a:t>변작</a:t>
            </a:r>
            <a:r>
              <a:rPr lang="ko-KR" altLang="en-US" sz="1200" b="1" spc="-150" dirty="0" smtClean="0">
                <a:solidFill>
                  <a:srgbClr val="FF0000"/>
                </a:solidFill>
              </a:rPr>
              <a:t> 불가</a:t>
            </a:r>
            <a:endParaRPr lang="ko-KR" altLang="en-US" sz="1200" b="1" spc="-150" dirty="0">
              <a:solidFill>
                <a:srgbClr val="FF0000"/>
              </a:solidFill>
            </a:endParaRPr>
          </a:p>
        </p:txBody>
      </p:sp>
      <p:grpSp>
        <p:nvGrpSpPr>
          <p:cNvPr id="105" name="그룹 104"/>
          <p:cNvGrpSpPr/>
          <p:nvPr/>
        </p:nvGrpSpPr>
        <p:grpSpPr>
          <a:xfrm>
            <a:off x="3765221" y="1480300"/>
            <a:ext cx="1211479" cy="1278962"/>
            <a:chOff x="3928077" y="2068947"/>
            <a:chExt cx="1332627" cy="1406858"/>
          </a:xfrm>
        </p:grpSpPr>
        <p:sp>
          <p:nvSpPr>
            <p:cNvPr id="107" name="타원 106"/>
            <p:cNvSpPr/>
            <p:nvPr/>
          </p:nvSpPr>
          <p:spPr>
            <a:xfrm>
              <a:off x="3928077" y="2068947"/>
              <a:ext cx="1308203" cy="130820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45C1BF">
                  <a:alpha val="6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모서리가 둥근 직사각형 107"/>
            <p:cNvSpPr/>
            <p:nvPr/>
          </p:nvSpPr>
          <p:spPr>
            <a:xfrm>
              <a:off x="3934245" y="3251356"/>
              <a:ext cx="1326459" cy="224449"/>
            </a:xfrm>
            <a:prstGeom prst="roundRect">
              <a:avLst>
                <a:gd name="adj" fmla="val 50000"/>
              </a:avLst>
            </a:prstGeom>
            <a:solidFill>
              <a:srgbClr val="45C1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100" b="1" dirty="0" err="1" smtClean="0">
                  <a:solidFill>
                    <a:schemeClr val="bg1"/>
                  </a:solidFill>
                </a:rPr>
                <a:t>배달의명수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5207287" y="2815000"/>
            <a:ext cx="1332416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ko-KR" altLang="en-US" sz="1200" b="1" spc="-150" dirty="0" smtClean="0">
                <a:solidFill>
                  <a:srgbClr val="FFFF00"/>
                </a:solidFill>
              </a:rPr>
              <a:t>부가전화 비용 발생</a:t>
            </a:r>
            <a:endParaRPr lang="ko-KR" altLang="en-US" sz="1200" b="1" spc="-150" dirty="0">
              <a:solidFill>
                <a:srgbClr val="FFFF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146330" y="1169593"/>
            <a:ext cx="1332416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ko-KR" altLang="en-US" sz="1200" b="1" spc="-150" dirty="0" smtClean="0">
                <a:solidFill>
                  <a:srgbClr val="FFFF00"/>
                </a:solidFill>
              </a:rPr>
              <a:t>부가전화 비용 발생</a:t>
            </a:r>
            <a:endParaRPr lang="ko-KR" altLang="en-US" sz="1200" b="1" spc="-150" dirty="0">
              <a:solidFill>
                <a:srgbClr val="FFFF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35105" y="6170631"/>
            <a:ext cx="3690244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 spc="-150" dirty="0" smtClean="0">
                <a:solidFill>
                  <a:srgbClr val="FFFF00"/>
                </a:solidFill>
              </a:rPr>
              <a:t>법 개정 시 고객전화번호 유출로 인한 기술적 조치가 필요</a:t>
            </a:r>
            <a:endParaRPr lang="ko-KR" altLang="en-US" sz="1200" b="1" spc="-15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31820" y="1837113"/>
            <a:ext cx="997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배달의명수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487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텍스트 개체 틀 3"/>
          <p:cNvSpPr txBox="1">
            <a:spLocks/>
          </p:cNvSpPr>
          <p:nvPr/>
        </p:nvSpPr>
        <p:spPr>
          <a:xfrm>
            <a:off x="8409008" y="650415"/>
            <a:ext cx="543883" cy="530126"/>
          </a:xfrm>
          <a:prstGeom prst="rect">
            <a:avLst/>
          </a:prstGeom>
          <a:noFill/>
          <a:ln>
            <a:noFill/>
          </a:ln>
        </p:spPr>
        <p:txBody>
          <a:bodyPr vert="horz" lIns="74283" tIns="74283" rIns="74283" bIns="74283" rtlCol="0" anchor="ctr" anchorCtr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ko-KR" altLang="en-US" sz="2800" b="1" i="0" u="none" strike="noStrike" kern="1200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lt1"/>
              </a:buClr>
              <a:buNone/>
            </a:pPr>
            <a:r>
              <a:rPr lang="en-US" altLang="ko-KR" sz="2275" dirty="0"/>
              <a:t>01</a:t>
            </a:r>
            <a:endParaRPr lang="en-US" sz="2275" dirty="0"/>
          </a:p>
        </p:txBody>
      </p:sp>
      <p:grpSp>
        <p:nvGrpSpPr>
          <p:cNvPr id="5" name="그룹 4"/>
          <p:cNvGrpSpPr/>
          <p:nvPr/>
        </p:nvGrpSpPr>
        <p:grpSpPr>
          <a:xfrm>
            <a:off x="6757086" y="765308"/>
            <a:ext cx="4476964" cy="5556855"/>
            <a:chOff x="6453502" y="1176227"/>
            <a:chExt cx="3765765" cy="4674107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6453502" y="1176227"/>
              <a:ext cx="3765765" cy="4674107"/>
            </a:xfrm>
            <a:prstGeom prst="roundRect">
              <a:avLst>
                <a:gd name="adj" fmla="val 270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" name="그룹 14"/>
            <p:cNvGrpSpPr/>
            <p:nvPr/>
          </p:nvGrpSpPr>
          <p:grpSpPr>
            <a:xfrm>
              <a:off x="6882805" y="1229805"/>
              <a:ext cx="2938048" cy="736357"/>
              <a:chOff x="4953503" y="1020039"/>
              <a:chExt cx="3314197" cy="830645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4953503" y="1020039"/>
                <a:ext cx="3314197" cy="83064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026D9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039041" y="1034882"/>
                <a:ext cx="3228659" cy="700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b="1" i="1" spc="-65" dirty="0"/>
                  <a:t>배달 대행 주문 시 기사와 승객 간 </a:t>
                </a:r>
                <a:endParaRPr lang="en-US" altLang="ko-KR" sz="1400" b="1" i="1" spc="-65" dirty="0"/>
              </a:p>
              <a:p>
                <a:pPr algn="ctr"/>
                <a:r>
                  <a:rPr lang="ko-KR" altLang="en-US" sz="1400" b="1" i="1" spc="-65" dirty="0"/>
                  <a:t>소통은 </a:t>
                </a:r>
                <a:endParaRPr lang="en-US" altLang="ko-KR" sz="1400" b="1" i="1" spc="-65" dirty="0"/>
              </a:p>
              <a:p>
                <a:pPr algn="ctr"/>
                <a:r>
                  <a:rPr lang="ko-KR" altLang="en-US" sz="1400" b="1" i="1" spc="-65" dirty="0">
                    <a:solidFill>
                      <a:srgbClr val="FF0000"/>
                    </a:solidFill>
                  </a:rPr>
                  <a:t>개인전화번호를 이용하여 통화</a:t>
                </a:r>
                <a:endParaRPr lang="en-US" altLang="ko-KR" sz="1400" b="1" i="1" spc="-65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8" name="아래쪽 화살표 17"/>
            <p:cNvSpPr/>
            <p:nvPr/>
          </p:nvSpPr>
          <p:spPr>
            <a:xfrm>
              <a:off x="7833325" y="3444655"/>
              <a:ext cx="1006119" cy="457456"/>
            </a:xfrm>
            <a:prstGeom prst="downArrow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  <a:alpha val="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4284" tIns="37141" rIns="74284" bIns="37141"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9" name="그룹 18"/>
            <p:cNvGrpSpPr/>
            <p:nvPr/>
          </p:nvGrpSpPr>
          <p:grpSpPr>
            <a:xfrm>
              <a:off x="6882805" y="2648205"/>
              <a:ext cx="2938048" cy="700380"/>
              <a:chOff x="4953503" y="2508930"/>
              <a:chExt cx="3314197" cy="790054"/>
            </a:xfrm>
          </p:grpSpPr>
          <p:sp>
            <p:nvSpPr>
              <p:cNvPr id="20" name="모서리가 둥근 직사각형 19"/>
              <p:cNvSpPr/>
              <p:nvPr/>
            </p:nvSpPr>
            <p:spPr>
              <a:xfrm>
                <a:off x="4953503" y="2508930"/>
                <a:ext cx="3314197" cy="790054"/>
              </a:xfrm>
              <a:prstGeom prst="roundRect">
                <a:avLst>
                  <a:gd name="adj" fmla="val 8992"/>
                </a:avLst>
              </a:prstGeom>
              <a:solidFill>
                <a:schemeClr val="bg1"/>
              </a:solidFill>
              <a:ln w="19050">
                <a:solidFill>
                  <a:srgbClr val="026D9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964489" y="2598116"/>
                <a:ext cx="3176394" cy="700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i="1" spc="-65" dirty="0"/>
                  <a:t>개인 전화번호로 통화하여</a:t>
                </a:r>
                <a:endParaRPr lang="en-US" altLang="ko-KR" sz="1400" i="1" spc="-65" dirty="0"/>
              </a:p>
              <a:p>
                <a:pPr algn="ctr"/>
                <a:r>
                  <a:rPr lang="ko-KR" altLang="en-US" sz="1400" b="1" spc="-65" dirty="0" err="1"/>
                  <a:t>스토킹</a:t>
                </a:r>
                <a:r>
                  <a:rPr lang="en-US" altLang="ko-KR" sz="1400" b="1" spc="-65" dirty="0"/>
                  <a:t>, </a:t>
                </a:r>
                <a:r>
                  <a:rPr lang="ko-KR" altLang="en-US" sz="1400" b="1" spc="-65" dirty="0" err="1"/>
                  <a:t>보이스피싱</a:t>
                </a:r>
                <a:r>
                  <a:rPr lang="en-US" altLang="ko-KR" sz="1400" b="1" spc="-65" dirty="0"/>
                  <a:t>, </a:t>
                </a:r>
                <a:r>
                  <a:rPr lang="ko-KR" altLang="en-US" sz="1400" b="1" spc="-65" dirty="0"/>
                  <a:t>불법광고 등의</a:t>
                </a:r>
                <a:endParaRPr lang="en-US" altLang="ko-KR" sz="1400" b="1" spc="-65" dirty="0"/>
              </a:p>
              <a:p>
                <a:pPr algn="ctr"/>
                <a:r>
                  <a:rPr lang="ko-KR" altLang="en-US" sz="1400" b="1" spc="-65" dirty="0">
                    <a:solidFill>
                      <a:srgbClr val="FF0000"/>
                    </a:solidFill>
                  </a:rPr>
                  <a:t>사회적 이슈 급증</a:t>
                </a:r>
                <a:endParaRPr lang="en-US" altLang="ko-KR" sz="1400" b="1" spc="-65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2" name="그룹 21"/>
            <p:cNvGrpSpPr/>
            <p:nvPr/>
          </p:nvGrpSpPr>
          <p:grpSpPr>
            <a:xfrm>
              <a:off x="6847512" y="3902113"/>
              <a:ext cx="2973175" cy="1063743"/>
              <a:chOff x="4913692" y="3707312"/>
              <a:chExt cx="3353821" cy="1199947"/>
            </a:xfrm>
          </p:grpSpPr>
          <p:sp>
            <p:nvSpPr>
              <p:cNvPr id="23" name="모서리가 둥근 직사각형 22"/>
              <p:cNvSpPr/>
              <p:nvPr/>
            </p:nvSpPr>
            <p:spPr>
              <a:xfrm>
                <a:off x="4913692" y="3899961"/>
                <a:ext cx="3314197" cy="100584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4" name="모서리가 둥근 직사각형 23"/>
              <p:cNvSpPr/>
              <p:nvPr/>
            </p:nvSpPr>
            <p:spPr>
              <a:xfrm>
                <a:off x="5637567" y="3707312"/>
                <a:ext cx="1946065" cy="361252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400" b="1" dirty="0">
                    <a:solidFill>
                      <a:schemeClr val="bg1"/>
                    </a:solidFill>
                  </a:rPr>
                  <a:t>이슈 사항</a:t>
                </a:r>
                <a:endParaRPr lang="en-US" altLang="ko-KR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039042" y="4118784"/>
                <a:ext cx="3228471" cy="788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200" i="1" spc="-65" dirty="0"/>
                  <a:t>개인전화번호로 노출로 인한</a:t>
                </a:r>
                <a:endParaRPr lang="en-US" altLang="ko-KR" sz="1200" i="1" spc="-65" dirty="0"/>
              </a:p>
              <a:p>
                <a:pPr algn="ctr"/>
                <a:r>
                  <a:rPr lang="ko-KR" altLang="en-US" sz="1200" b="1" spc="-65" dirty="0" err="1"/>
                  <a:t>스토킹</a:t>
                </a:r>
                <a:r>
                  <a:rPr lang="en-US" altLang="ko-KR" sz="1200" b="1" spc="-65" dirty="0"/>
                  <a:t>, </a:t>
                </a:r>
                <a:r>
                  <a:rPr lang="ko-KR" altLang="en-US" sz="1200" b="1" spc="-65" dirty="0" err="1"/>
                  <a:t>보이스피싱</a:t>
                </a:r>
                <a:r>
                  <a:rPr lang="ko-KR" altLang="en-US" sz="1200" b="1" spc="-65" dirty="0"/>
                  <a:t> 등과 같은 범죄 및 불법광고</a:t>
                </a:r>
                <a:endParaRPr lang="en-US" altLang="ko-KR" sz="1200" b="1" spc="-65" dirty="0"/>
              </a:p>
              <a:p>
                <a:pPr algn="ctr"/>
                <a:r>
                  <a:rPr lang="ko-KR" altLang="en-US" sz="1200" b="1" spc="-65" dirty="0"/>
                  <a:t>수신 등의 큰 </a:t>
                </a:r>
                <a:r>
                  <a:rPr lang="ko-KR" altLang="en-US" sz="1200" b="1" spc="-65" dirty="0">
                    <a:solidFill>
                      <a:srgbClr val="FF0000"/>
                    </a:solidFill>
                  </a:rPr>
                  <a:t>사회적 이슈가 발생</a:t>
                </a:r>
                <a:r>
                  <a:rPr lang="ko-KR" altLang="en-US" sz="1200" b="1" spc="-65" dirty="0"/>
                  <a:t>되어</a:t>
                </a:r>
                <a:r>
                  <a:rPr lang="ko-KR" altLang="en-US" sz="1200" b="1" spc="-65" dirty="0">
                    <a:solidFill>
                      <a:srgbClr val="FF0000"/>
                    </a:solidFill>
                  </a:rPr>
                  <a:t> </a:t>
                </a:r>
                <a:endParaRPr lang="en-US" altLang="ko-KR" sz="1200" b="1" spc="-65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ko-KR" altLang="en-US" sz="1200" b="1" spc="-65" dirty="0">
                    <a:solidFill>
                      <a:srgbClr val="FF0000"/>
                    </a:solidFill>
                  </a:rPr>
                  <a:t>소비자의 불안감 급증</a:t>
                </a:r>
                <a:endParaRPr lang="en-US" altLang="ko-KR" sz="1200" b="1" spc="-65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2" name="아래쪽 화살표 31"/>
            <p:cNvSpPr/>
            <p:nvPr/>
          </p:nvSpPr>
          <p:spPr>
            <a:xfrm>
              <a:off x="7841716" y="2080422"/>
              <a:ext cx="1006119" cy="457456"/>
            </a:xfrm>
            <a:prstGeom prst="downArrow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  <a:alpha val="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4284" tIns="37141" rIns="74284" bIns="37141"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958493" y="848582"/>
            <a:ext cx="5186973" cy="5438196"/>
            <a:chOff x="735914" y="1055958"/>
            <a:chExt cx="5228073" cy="5268230"/>
          </a:xfrm>
        </p:grpSpPr>
        <p:sp>
          <p:nvSpPr>
            <p:cNvPr id="35" name="직사각형 34"/>
            <p:cNvSpPr/>
            <p:nvPr/>
          </p:nvSpPr>
          <p:spPr>
            <a:xfrm rot="158002">
              <a:off x="809183" y="1068808"/>
              <a:ext cx="5154804" cy="52553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62"/>
            </a:p>
          </p:txBody>
        </p:sp>
        <p:sp>
          <p:nvSpPr>
            <p:cNvPr id="36" name="직사각형 35"/>
            <p:cNvSpPr/>
            <p:nvPr/>
          </p:nvSpPr>
          <p:spPr>
            <a:xfrm rot="21447786">
              <a:off x="735914" y="1068808"/>
              <a:ext cx="5154804" cy="52553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62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754849" y="1055958"/>
              <a:ext cx="5154804" cy="5255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62"/>
            </a:p>
          </p:txBody>
        </p:sp>
        <p:cxnSp>
          <p:nvCxnSpPr>
            <p:cNvPr id="38" name="직선 연결선 37"/>
            <p:cNvCxnSpPr/>
            <p:nvPr/>
          </p:nvCxnSpPr>
          <p:spPr>
            <a:xfrm>
              <a:off x="764897" y="1288995"/>
              <a:ext cx="5147317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/>
            <p:cNvCxnSpPr/>
            <p:nvPr/>
          </p:nvCxnSpPr>
          <p:spPr>
            <a:xfrm>
              <a:off x="764897" y="1634241"/>
              <a:ext cx="5147317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866993" y="1296093"/>
              <a:ext cx="4969803" cy="337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62" b="1" dirty="0"/>
                <a:t>“</a:t>
              </a:r>
              <a:r>
                <a:rPr lang="ko-KR" altLang="en-US" sz="1462" b="1" dirty="0" err="1"/>
                <a:t>만날래요</a:t>
              </a:r>
              <a:r>
                <a:rPr lang="en-US" altLang="ko-KR" sz="1462" b="1" dirty="0"/>
                <a:t>?”...</a:t>
              </a:r>
              <a:r>
                <a:rPr lang="ko-KR" altLang="en-US" sz="1462" b="1" dirty="0" err="1"/>
                <a:t>배달대행</a:t>
              </a:r>
              <a:r>
                <a:rPr lang="ko-KR" altLang="en-US" sz="1462" b="1" dirty="0"/>
                <a:t> 기사의 소름 돋는 문자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87318" y="1717647"/>
              <a:ext cx="1942753" cy="1573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spc="-122" dirty="0"/>
                <a:t>&lt;</a:t>
              </a:r>
              <a:r>
                <a:rPr lang="ko-KR" altLang="en-US" sz="1000" spc="-122" dirty="0"/>
                <a:t>앵커</a:t>
              </a:r>
              <a:r>
                <a:rPr lang="en-US" altLang="ko-KR" sz="1000" spc="-122" dirty="0" smtClean="0"/>
                <a:t>&gt;</a:t>
              </a:r>
              <a:endParaRPr lang="en-US" altLang="ko-KR" sz="1000" spc="-122" dirty="0"/>
            </a:p>
            <a:p>
              <a:r>
                <a:rPr lang="ko-KR" altLang="en-US" sz="1000" dirty="0"/>
                <a:t>요즘 음식 배달이나 택배 받을 때 </a:t>
              </a:r>
              <a:r>
                <a:rPr lang="en-US" altLang="ko-KR" sz="1000" dirty="0"/>
                <a:t>050</a:t>
              </a:r>
              <a:r>
                <a:rPr lang="ko-KR" altLang="en-US" sz="1000" dirty="0"/>
                <a:t>으로 시작하는 </a:t>
              </a:r>
              <a:r>
                <a:rPr lang="ko-KR" altLang="en-US" sz="1000" dirty="0" err="1"/>
                <a:t>안심번호를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특히 혼자 사는 분들이 많이 사용합니다</a:t>
              </a:r>
              <a:r>
                <a:rPr lang="en-US" altLang="ko-KR" sz="1000" dirty="0"/>
                <a:t>. </a:t>
              </a:r>
              <a:r>
                <a:rPr lang="ko-KR" altLang="en-US" sz="1000" dirty="0"/>
                <a:t>그런데 배달 앱 </a:t>
              </a:r>
              <a:r>
                <a:rPr lang="ko-KR" altLang="en-US" sz="1000" dirty="0" err="1"/>
                <a:t>안심번호로</a:t>
              </a:r>
              <a:r>
                <a:rPr lang="ko-KR" altLang="en-US" sz="1000" dirty="0"/>
                <a:t> 주문한 </a:t>
              </a:r>
              <a:r>
                <a:rPr lang="en-US" altLang="ko-KR" sz="1000" dirty="0"/>
                <a:t>20</a:t>
              </a:r>
              <a:r>
                <a:rPr lang="ko-KR" altLang="en-US" sz="1000" dirty="0"/>
                <a:t>대 여성 수신자가 배달 기사가 자신의 번호를 알아내 사적 만남을 요구했다며 </a:t>
              </a:r>
              <a:r>
                <a:rPr lang="en-US" altLang="ko-KR" sz="1000" dirty="0"/>
                <a:t>SBS</a:t>
              </a:r>
              <a:r>
                <a:rPr lang="ko-KR" altLang="en-US" sz="1000" dirty="0"/>
                <a:t>에 제보를 해왔습니다</a:t>
              </a:r>
              <a:r>
                <a:rPr lang="en-US" altLang="ko-KR" sz="1050" dirty="0"/>
                <a:t>.</a:t>
              </a:r>
              <a:endParaRPr lang="ko-KR" altLang="en-US" sz="1000" spc="-122" dirty="0"/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485" y="1527721"/>
            <a:ext cx="2863379" cy="163621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106981" y="3166027"/>
            <a:ext cx="4925747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/>
              <a:t>&lt;</a:t>
            </a:r>
            <a:r>
              <a:rPr lang="ko-KR" altLang="en-US" sz="1000" dirty="0"/>
              <a:t>기자</a:t>
            </a:r>
            <a:r>
              <a:rPr lang="en-US" altLang="ko-KR" sz="1000" dirty="0" smtClean="0"/>
              <a:t>&gt;</a:t>
            </a:r>
            <a:endParaRPr lang="en-US" altLang="ko-KR" sz="1000" dirty="0"/>
          </a:p>
          <a:p>
            <a:r>
              <a:rPr lang="ko-KR" altLang="en-US" sz="1000" dirty="0"/>
              <a:t>지난 </a:t>
            </a:r>
            <a:r>
              <a:rPr lang="en-US" altLang="ko-KR" sz="1000" dirty="0"/>
              <a:t>7</a:t>
            </a:r>
            <a:r>
              <a:rPr lang="ko-KR" altLang="en-US" sz="1000" dirty="0"/>
              <a:t>일 밤 </a:t>
            </a:r>
            <a:r>
              <a:rPr lang="en-US" altLang="ko-KR" sz="1000" dirty="0"/>
              <a:t>20</a:t>
            </a:r>
            <a:r>
              <a:rPr lang="ko-KR" altLang="en-US" sz="1000" dirty="0"/>
              <a:t>대 여성인 제보자는 서울 시내 한 호텔에서 배달 앱을 통해 음식을 주문했습니다</a:t>
            </a:r>
            <a:r>
              <a:rPr lang="en-US" altLang="ko-KR" sz="1000" dirty="0"/>
              <a:t>. </a:t>
            </a:r>
            <a:r>
              <a:rPr lang="ko-KR" altLang="en-US" sz="1000" dirty="0"/>
              <a:t>개인 번호가 노출될 걱정에 배달 앱에서 제공하는 </a:t>
            </a:r>
            <a:r>
              <a:rPr lang="ko-KR" altLang="en-US" sz="1000" dirty="0" err="1"/>
              <a:t>안심번호를</a:t>
            </a:r>
            <a:r>
              <a:rPr lang="ko-KR" altLang="en-US" sz="1000" dirty="0"/>
              <a:t> 이용했습니다</a:t>
            </a:r>
            <a:r>
              <a:rPr lang="en-US" altLang="ko-KR" sz="1000" dirty="0"/>
              <a:t>. </a:t>
            </a:r>
          </a:p>
          <a:p>
            <a:r>
              <a:rPr lang="ko-KR" altLang="en-US" sz="1000" dirty="0"/>
              <a:t>다음날 새벽 휴대전화를 확인한 제보자는 소스라치게 놀랐습니다</a:t>
            </a:r>
            <a:r>
              <a:rPr lang="en-US" altLang="ko-KR" sz="1000" dirty="0"/>
              <a:t>. </a:t>
            </a:r>
          </a:p>
          <a:p>
            <a:r>
              <a:rPr lang="ko-KR" altLang="en-US" sz="1000" dirty="0" smtClean="0"/>
              <a:t>음식점으로부터 </a:t>
            </a:r>
            <a:r>
              <a:rPr lang="en-US" altLang="ko-KR" sz="1000" dirty="0"/>
              <a:t>"</a:t>
            </a:r>
            <a:r>
              <a:rPr lang="ko-KR" altLang="en-US" sz="1000" dirty="0"/>
              <a:t>그쪽이 마음이 드니 만나고 싶다</a:t>
            </a:r>
            <a:r>
              <a:rPr lang="en-US" altLang="ko-KR" sz="1000" dirty="0"/>
              <a:t>. </a:t>
            </a:r>
            <a:r>
              <a:rPr lang="ko-KR" altLang="en-US" sz="1000" dirty="0"/>
              <a:t>목숨만은 끊지 말라</a:t>
            </a:r>
            <a:r>
              <a:rPr lang="en-US" altLang="ko-KR" sz="1000" dirty="0"/>
              <a:t>"</a:t>
            </a:r>
            <a:r>
              <a:rPr lang="ko-KR" altLang="en-US" sz="1000" dirty="0"/>
              <a:t>는 </a:t>
            </a:r>
            <a:r>
              <a:rPr lang="en-US" altLang="ko-KR" sz="1000" dirty="0"/>
              <a:t>SNS </a:t>
            </a:r>
            <a:r>
              <a:rPr lang="ko-KR" altLang="en-US" sz="1000" dirty="0"/>
              <a:t>문자가 와 있었던 겁니다</a:t>
            </a:r>
            <a:r>
              <a:rPr lang="en-US" altLang="ko-KR" sz="1000" dirty="0"/>
              <a:t>.</a:t>
            </a:r>
          </a:p>
          <a:p>
            <a:endParaRPr lang="en-US" altLang="ko-KR" sz="1000" dirty="0"/>
          </a:p>
          <a:p>
            <a:r>
              <a:rPr lang="en-US" altLang="ko-KR" sz="1000" dirty="0"/>
              <a:t> [</a:t>
            </a:r>
            <a:r>
              <a:rPr lang="ko-KR" altLang="en-US" sz="1000" dirty="0"/>
              <a:t>제보자 </a:t>
            </a:r>
            <a:r>
              <a:rPr lang="en-US" altLang="ko-KR" sz="1000" dirty="0"/>
              <a:t>: </a:t>
            </a:r>
            <a:r>
              <a:rPr lang="ko-KR" altLang="en-US" sz="1000" dirty="0"/>
              <a:t>안심번호라는 단어 자체부터가 안전하다는 거고 제 개인정보가 노출 안 된다는 확신이 있어서 </a:t>
            </a:r>
            <a:r>
              <a:rPr lang="en-US" altLang="ko-KR" sz="1000" dirty="0"/>
              <a:t>(</a:t>
            </a:r>
            <a:r>
              <a:rPr lang="ko-KR" altLang="en-US" sz="1000" dirty="0"/>
              <a:t>사용한 건데</a:t>
            </a:r>
            <a:r>
              <a:rPr lang="en-US" altLang="ko-KR" sz="1000" dirty="0"/>
              <a:t>) '</a:t>
            </a:r>
            <a:r>
              <a:rPr lang="ko-KR" altLang="en-US" sz="1000" dirty="0"/>
              <a:t>정말 찾아오면 어떡하지</a:t>
            </a:r>
            <a:r>
              <a:rPr lang="en-US" altLang="ko-KR" sz="1000" dirty="0"/>
              <a:t>' '</a:t>
            </a:r>
            <a:r>
              <a:rPr lang="ko-KR" altLang="en-US" sz="1000" dirty="0"/>
              <a:t>거절했을 때 보복을 하면 어떡하지</a:t>
            </a:r>
            <a:r>
              <a:rPr lang="en-US" altLang="ko-KR" sz="1000" dirty="0"/>
              <a:t>…'] </a:t>
            </a:r>
          </a:p>
          <a:p>
            <a:endParaRPr lang="en-US" altLang="ko-KR" sz="1000" dirty="0"/>
          </a:p>
          <a:p>
            <a:r>
              <a:rPr lang="ko-KR" altLang="en-US" sz="1000" dirty="0"/>
              <a:t>업체 측 해명은 이렇습니다</a:t>
            </a:r>
            <a:r>
              <a:rPr lang="en-US" altLang="ko-KR" sz="1000" dirty="0"/>
              <a:t>. </a:t>
            </a:r>
            <a:r>
              <a:rPr lang="ko-KR" altLang="en-US" sz="1000" dirty="0"/>
              <a:t>당시 제보자는 음식을 받지 못했는데도 </a:t>
            </a:r>
            <a:r>
              <a:rPr lang="en-US" altLang="ko-KR" sz="1000" dirty="0"/>
              <a:t>'</a:t>
            </a:r>
            <a:r>
              <a:rPr lang="ko-KR" altLang="en-US" sz="1000" dirty="0"/>
              <a:t>배달 종료</a:t>
            </a:r>
            <a:r>
              <a:rPr lang="en-US" altLang="ko-KR" sz="1000" dirty="0"/>
              <a:t>'</a:t>
            </a:r>
            <a:r>
              <a:rPr lang="ko-KR" altLang="en-US" sz="1000" dirty="0"/>
              <a:t>라는 알림을 받자</a:t>
            </a:r>
            <a:r>
              <a:rPr lang="en-US" altLang="ko-KR" sz="1000" dirty="0"/>
              <a:t>, </a:t>
            </a:r>
            <a:r>
              <a:rPr lang="ko-KR" altLang="en-US" sz="1000" dirty="0" smtClean="0"/>
              <a:t>음식점에게 </a:t>
            </a:r>
            <a:r>
              <a:rPr lang="ko-KR" altLang="en-US" sz="1000" dirty="0"/>
              <a:t>한차례 직접 전화를 걸었는데 이때 제보자 번호가 노출됐다는 겁니다</a:t>
            </a:r>
            <a:r>
              <a:rPr lang="en-US" altLang="ko-KR" sz="1000" dirty="0"/>
              <a:t>. </a:t>
            </a:r>
          </a:p>
          <a:p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ko-KR" altLang="en-US" sz="1000" dirty="0"/>
              <a:t>출처 </a:t>
            </a:r>
            <a:r>
              <a:rPr lang="en-US" altLang="ko-KR" sz="1000" dirty="0"/>
              <a:t>: SBS </a:t>
            </a:r>
            <a:r>
              <a:rPr lang="ko-KR" altLang="en-US" sz="1000" dirty="0"/>
              <a:t>뉴스 원본 링크 </a:t>
            </a:r>
            <a:r>
              <a:rPr lang="en-US" altLang="ko-KR" sz="1000" dirty="0"/>
              <a:t>: </a:t>
            </a:r>
            <a:r>
              <a:rPr lang="en-US" altLang="ko-KR" sz="1000" dirty="0">
                <a:hlinkClick r:id="rId4"/>
              </a:rPr>
              <a:t>https://news.sbs.co.kr//news/endPage.do?newsId=N1005326589&amp;plink=ORI&amp;cooper=NAVER&amp;plink=ORI&amp;cooper=NAVER</a:t>
            </a:r>
            <a:endParaRPr lang="ko-KR" altLang="en-US" sz="1000" dirty="0"/>
          </a:p>
        </p:txBody>
      </p:sp>
      <p:sp>
        <p:nvSpPr>
          <p:cNvPr id="41" name="제목 1"/>
          <p:cNvSpPr>
            <a:spLocks noGrp="1"/>
          </p:cNvSpPr>
          <p:nvPr>
            <p:ph type="title"/>
          </p:nvPr>
        </p:nvSpPr>
        <p:spPr>
          <a:xfrm>
            <a:off x="454673" y="287603"/>
            <a:ext cx="11373260" cy="261772"/>
          </a:xfrm>
        </p:spPr>
        <p:txBody>
          <a:bodyPr>
            <a:noAutofit/>
          </a:bodyPr>
          <a:lstStyle/>
          <a:p>
            <a:r>
              <a:rPr lang="en-US" altLang="ko-KR" sz="4000" dirty="0" smtClean="0"/>
              <a:t>2. </a:t>
            </a:r>
            <a:r>
              <a:rPr lang="ko-KR" altLang="en-US" sz="4000" dirty="0" smtClean="0"/>
              <a:t>안심번호로 인한 고객 피해 사례</a:t>
            </a:r>
            <a:r>
              <a:rPr lang="en-US" altLang="ko-KR" sz="3200" dirty="0" smtClean="0"/>
              <a:t>(</a:t>
            </a:r>
            <a:r>
              <a:rPr lang="ko-KR" altLang="en-US" sz="3200" dirty="0" err="1" smtClean="0">
                <a:solidFill>
                  <a:srgbClr val="FF0000"/>
                </a:solidFill>
              </a:rPr>
              <a:t>전자상거래법</a:t>
            </a:r>
            <a:r>
              <a:rPr lang="ko-KR" altLang="en-US" sz="3200" dirty="0" smtClean="0">
                <a:solidFill>
                  <a:srgbClr val="FF0000"/>
                </a:solidFill>
              </a:rPr>
              <a:t> 개정안이 발의 된 이유</a:t>
            </a:r>
            <a:r>
              <a:rPr lang="en-US" altLang="ko-KR" sz="3200" dirty="0" smtClean="0"/>
              <a:t>)</a:t>
            </a:r>
            <a:endParaRPr lang="ko-KR" altLang="en-US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6734582" y="5474731"/>
            <a:ext cx="4558693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FF0000"/>
                </a:solidFill>
                <a:sym typeface="Wingdings" pitchFamily="2" charset="2"/>
              </a:rPr>
              <a:t> </a:t>
            </a:r>
            <a:r>
              <a:rPr lang="ko-KR" altLang="en-US" sz="1400" b="1" dirty="0" smtClean="0">
                <a:sym typeface="Wingdings" pitchFamily="2" charset="2"/>
              </a:rPr>
              <a:t>위와 같은 문제가 지속으로 발생하여 </a:t>
            </a:r>
            <a:r>
              <a:rPr lang="ko-KR" altLang="en-US" sz="1400" b="1" dirty="0" smtClean="0">
                <a:solidFill>
                  <a:srgbClr val="FF0000"/>
                </a:solidFill>
                <a:sym typeface="Wingdings" pitchFamily="2" charset="2"/>
              </a:rPr>
              <a:t>더불어 민주당</a:t>
            </a:r>
            <a:r>
              <a:rPr lang="en-US" altLang="ko-KR" sz="1400" b="1" dirty="0" smtClean="0">
                <a:solidFill>
                  <a:srgbClr val="FF0000"/>
                </a:solidFill>
                <a:sym typeface="Wingdings" pitchFamily="2" charset="2"/>
              </a:rPr>
              <a:t>“</a:t>
            </a:r>
            <a:r>
              <a:rPr lang="ko-KR" altLang="en-US" sz="1400" b="1" dirty="0" smtClean="0">
                <a:solidFill>
                  <a:srgbClr val="FF0000"/>
                </a:solidFill>
                <a:sym typeface="Wingdings" pitchFamily="2" charset="2"/>
              </a:rPr>
              <a:t>홍성국 의원</a:t>
            </a:r>
            <a:r>
              <a:rPr lang="en-US" altLang="ko-KR" sz="1400" b="1" dirty="0" smtClean="0">
                <a:solidFill>
                  <a:srgbClr val="FF0000"/>
                </a:solidFill>
                <a:sym typeface="Wingdings" pitchFamily="2" charset="2"/>
              </a:rPr>
              <a:t>”</a:t>
            </a:r>
            <a:r>
              <a:rPr lang="ko-KR" altLang="en-US" sz="1400" b="1" dirty="0" smtClean="0">
                <a:sym typeface="Wingdings" pitchFamily="2" charset="2"/>
              </a:rPr>
              <a:t>이 </a:t>
            </a:r>
            <a:r>
              <a:rPr lang="ko-KR" altLang="en-US" sz="1400" b="1" dirty="0" err="1" smtClean="0">
                <a:solidFill>
                  <a:srgbClr val="FF0000"/>
                </a:solidFill>
                <a:sym typeface="Wingdings" pitchFamily="2" charset="2"/>
              </a:rPr>
              <a:t>전자상거래법</a:t>
            </a:r>
            <a:r>
              <a:rPr lang="ko-KR" altLang="en-US" sz="1400" b="1" dirty="0" smtClean="0">
                <a:solidFill>
                  <a:srgbClr val="FF0000"/>
                </a:solidFill>
                <a:sym typeface="Wingdings" pitchFamily="2" charset="2"/>
              </a:rPr>
              <a:t> 개정안</a:t>
            </a:r>
            <a:r>
              <a:rPr lang="ko-KR" altLang="en-US" sz="1400" b="1" dirty="0" smtClean="0">
                <a:sym typeface="Wingdings" pitchFamily="2" charset="2"/>
              </a:rPr>
              <a:t>을 발의하게 됨</a:t>
            </a:r>
            <a:r>
              <a:rPr lang="en-US" altLang="ko-KR" sz="1400" b="1" dirty="0" smtClean="0">
                <a:sym typeface="Wingdings" pitchFamily="2" charset="2"/>
              </a:rPr>
              <a:t>.</a:t>
            </a:r>
            <a:r>
              <a:rPr lang="ko-KR" altLang="en-US" sz="1400" b="1" dirty="0" smtClean="0">
                <a:sym typeface="Wingdings" pitchFamily="2" charset="2"/>
              </a:rPr>
              <a:t> 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83327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그룹 24"/>
          <p:cNvGrpSpPr/>
          <p:nvPr/>
        </p:nvGrpSpPr>
        <p:grpSpPr>
          <a:xfrm>
            <a:off x="411892" y="810651"/>
            <a:ext cx="11442357" cy="5639576"/>
            <a:chOff x="-1769855" y="1202573"/>
            <a:chExt cx="12391939" cy="5562862"/>
          </a:xfrm>
        </p:grpSpPr>
        <p:sp>
          <p:nvSpPr>
            <p:cNvPr id="26" name="직사각형 25"/>
            <p:cNvSpPr/>
            <p:nvPr/>
          </p:nvSpPr>
          <p:spPr>
            <a:xfrm>
              <a:off x="-1769855" y="1202573"/>
              <a:ext cx="12391939" cy="55628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5011" y="4849398"/>
              <a:ext cx="4110957" cy="255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900" b="1" dirty="0"/>
            </a:p>
          </p:txBody>
        </p:sp>
      </p:grpSp>
      <p:sp>
        <p:nvSpPr>
          <p:cNvPr id="30" name="직사각형 29"/>
          <p:cNvSpPr/>
          <p:nvPr/>
        </p:nvSpPr>
        <p:spPr>
          <a:xfrm>
            <a:off x="685798" y="6013713"/>
            <a:ext cx="54102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spc="-150" dirty="0" smtClean="0"/>
              <a:t>출처 </a:t>
            </a:r>
            <a:r>
              <a:rPr lang="ko-KR" altLang="en-US" sz="1200" spc="-150" dirty="0" err="1" smtClean="0"/>
              <a:t>해럴드경제</a:t>
            </a:r>
            <a:r>
              <a:rPr lang="ko-KR" altLang="en-US" sz="1200" spc="-150" dirty="0"/>
              <a:t> </a:t>
            </a:r>
            <a:r>
              <a:rPr lang="ko-KR" altLang="en-US" sz="1200" spc="-150" dirty="0" smtClean="0"/>
              <a:t>원본 </a:t>
            </a:r>
            <a:r>
              <a:rPr lang="ko-KR" altLang="en-US" sz="1200" spc="-150" dirty="0"/>
              <a:t>링크 </a:t>
            </a:r>
            <a:r>
              <a:rPr lang="en-US" altLang="ko-KR" sz="1200" spc="-150" dirty="0"/>
              <a:t>: https://n.news.naver.com/article/016/0001774671</a:t>
            </a:r>
          </a:p>
        </p:txBody>
      </p:sp>
      <p:cxnSp>
        <p:nvCxnSpPr>
          <p:cNvPr id="47" name="직선 연결선 46"/>
          <p:cNvCxnSpPr>
            <a:stCxn id="26" idx="0"/>
            <a:endCxn id="26" idx="2"/>
          </p:cNvCxnSpPr>
          <p:nvPr/>
        </p:nvCxnSpPr>
        <p:spPr>
          <a:xfrm>
            <a:off x="6133071" y="810651"/>
            <a:ext cx="0" cy="563957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제목 1"/>
          <p:cNvSpPr>
            <a:spLocks noGrp="1"/>
          </p:cNvSpPr>
          <p:nvPr>
            <p:ph type="title"/>
          </p:nvPr>
        </p:nvSpPr>
        <p:spPr>
          <a:xfrm>
            <a:off x="545852" y="204545"/>
            <a:ext cx="11246260" cy="261772"/>
          </a:xfrm>
        </p:spPr>
        <p:txBody>
          <a:bodyPr>
            <a:noAutofit/>
          </a:bodyPr>
          <a:lstStyle/>
          <a:p>
            <a:r>
              <a:rPr lang="en-US" altLang="ko-KR" dirty="0" smtClean="0"/>
              <a:t>2-1.</a:t>
            </a:r>
            <a:r>
              <a:rPr lang="en-US" altLang="ko-KR" baseline="0" dirty="0" smtClean="0"/>
              <a:t> </a:t>
            </a:r>
            <a:r>
              <a:rPr lang="ko-KR" altLang="en-US" dirty="0"/>
              <a:t>배달플랫폼 고객정보 보호 </a:t>
            </a:r>
            <a:r>
              <a:rPr lang="ko-KR" altLang="en-US" dirty="0" smtClean="0"/>
              <a:t>책임 의무화</a:t>
            </a:r>
            <a:r>
              <a:rPr lang="en-US" altLang="ko-KR" dirty="0" smtClean="0"/>
              <a:t>(</a:t>
            </a:r>
            <a:r>
              <a:rPr lang="ko-KR" altLang="en-US" dirty="0" smtClean="0"/>
              <a:t>법안 발의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8" name="텍스트 개체 틀 3"/>
          <p:cNvSpPr txBox="1">
            <a:spLocks/>
          </p:cNvSpPr>
          <p:nvPr/>
        </p:nvSpPr>
        <p:spPr>
          <a:xfrm>
            <a:off x="8942771" y="9200"/>
            <a:ext cx="669395" cy="652462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ctr" anchorCtr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ko-KR" altLang="en-US" sz="2800" b="1" i="0" u="none" strike="noStrike" kern="1200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lt1"/>
              </a:buClr>
              <a:buFont typeface="Arial"/>
              <a:buNone/>
            </a:pPr>
            <a:r>
              <a:rPr lang="en-US" altLang="ko-KR" dirty="0" smtClean="0"/>
              <a:t>01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730" y="990600"/>
            <a:ext cx="3887623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866" y="810651"/>
            <a:ext cx="4059169" cy="3697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298" y="4507767"/>
            <a:ext cx="4064932" cy="1832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6907866" y="4038600"/>
            <a:ext cx="4119364" cy="23019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628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그룹 24"/>
          <p:cNvGrpSpPr/>
          <p:nvPr/>
        </p:nvGrpSpPr>
        <p:grpSpPr>
          <a:xfrm>
            <a:off x="411892" y="810651"/>
            <a:ext cx="11442357" cy="5639576"/>
            <a:chOff x="-1769855" y="1202573"/>
            <a:chExt cx="12391939" cy="5562862"/>
          </a:xfrm>
        </p:grpSpPr>
        <p:sp>
          <p:nvSpPr>
            <p:cNvPr id="26" name="직사각형 25"/>
            <p:cNvSpPr/>
            <p:nvPr/>
          </p:nvSpPr>
          <p:spPr>
            <a:xfrm>
              <a:off x="-1769855" y="1202573"/>
              <a:ext cx="12391939" cy="55628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5011" y="4849398"/>
              <a:ext cx="4110957" cy="255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900" b="1" dirty="0"/>
            </a:p>
          </p:txBody>
        </p:sp>
      </p:grpSp>
      <p:cxnSp>
        <p:nvCxnSpPr>
          <p:cNvPr id="47" name="직선 연결선 46"/>
          <p:cNvCxnSpPr>
            <a:stCxn id="26" idx="0"/>
            <a:endCxn id="26" idx="2"/>
          </p:cNvCxnSpPr>
          <p:nvPr/>
        </p:nvCxnSpPr>
        <p:spPr>
          <a:xfrm>
            <a:off x="6133071" y="810651"/>
            <a:ext cx="0" cy="563957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제목 1"/>
          <p:cNvSpPr>
            <a:spLocks noGrp="1"/>
          </p:cNvSpPr>
          <p:nvPr>
            <p:ph type="title"/>
          </p:nvPr>
        </p:nvSpPr>
        <p:spPr>
          <a:xfrm>
            <a:off x="545852" y="204545"/>
            <a:ext cx="11246260" cy="261772"/>
          </a:xfrm>
        </p:spPr>
        <p:txBody>
          <a:bodyPr>
            <a:noAutofit/>
          </a:bodyPr>
          <a:lstStyle/>
          <a:p>
            <a:r>
              <a:rPr lang="en-US" altLang="ko-KR" dirty="0" smtClean="0"/>
              <a:t>2-2. </a:t>
            </a:r>
            <a:r>
              <a:rPr lang="ko-KR" altLang="en-US" dirty="0" err="1" smtClean="0"/>
              <a:t>배달플랫폼</a:t>
            </a:r>
            <a:r>
              <a:rPr lang="ko-KR" altLang="en-US" dirty="0" smtClean="0"/>
              <a:t> </a:t>
            </a:r>
            <a:r>
              <a:rPr lang="ko-KR" altLang="en-US" dirty="0"/>
              <a:t>고객정보 보호 </a:t>
            </a:r>
            <a:r>
              <a:rPr lang="ko-KR" altLang="en-US" dirty="0" smtClean="0"/>
              <a:t>책임 의무화</a:t>
            </a:r>
            <a:r>
              <a:rPr lang="en-US" altLang="ko-KR" dirty="0" smtClean="0"/>
              <a:t>(</a:t>
            </a:r>
            <a:r>
              <a:rPr lang="ko-KR" altLang="en-US" dirty="0" smtClean="0"/>
              <a:t>법안 발의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8" name="텍스트 개체 틀 3"/>
          <p:cNvSpPr txBox="1">
            <a:spLocks/>
          </p:cNvSpPr>
          <p:nvPr/>
        </p:nvSpPr>
        <p:spPr>
          <a:xfrm>
            <a:off x="8942771" y="9200"/>
            <a:ext cx="669395" cy="652462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ctr" anchorCtr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ko-KR" altLang="en-US" sz="2800" b="1" i="0" u="none" strike="noStrike" kern="1200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lt1"/>
              </a:buClr>
              <a:buFont typeface="Arial"/>
              <a:buNone/>
            </a:pPr>
            <a:r>
              <a:rPr lang="en-US" altLang="ko-KR" dirty="0" smtClean="0"/>
              <a:t>01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808"/>
          <a:stretch/>
        </p:blipFill>
        <p:spPr bwMode="auto">
          <a:xfrm>
            <a:off x="411893" y="821820"/>
            <a:ext cx="4845908" cy="968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18" y="1681205"/>
            <a:ext cx="4810125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55" y="3367924"/>
            <a:ext cx="443865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411892" y="6083517"/>
            <a:ext cx="6096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000" b="1" dirty="0" smtClean="0"/>
              <a:t>의안정보시스템</a:t>
            </a:r>
            <a:r>
              <a:rPr lang="en-US" altLang="ko-KR" sz="1000" b="1" dirty="0" smtClean="0"/>
              <a:t>-http</a:t>
            </a:r>
            <a:r>
              <a:rPr lang="en-US" altLang="ko-KR" sz="1000" b="1" dirty="0"/>
              <a:t>://likms.assembly.go.kr/bill/billDetail.do?billId=PRC_O2P0D1R2E2M4C0T9N5N6T2G1H3H4T0</a:t>
            </a:r>
            <a:endParaRPr lang="ko-KR" altLang="en-US" sz="1000" b="1" dirty="0"/>
          </a:p>
        </p:txBody>
      </p:sp>
      <p:grpSp>
        <p:nvGrpSpPr>
          <p:cNvPr id="19" name="그룹 18"/>
          <p:cNvGrpSpPr/>
          <p:nvPr/>
        </p:nvGrpSpPr>
        <p:grpSpPr>
          <a:xfrm>
            <a:off x="7400191" y="949773"/>
            <a:ext cx="3314197" cy="830645"/>
            <a:chOff x="4953503" y="1398204"/>
            <a:chExt cx="3314197" cy="830645"/>
          </a:xfrm>
        </p:grpSpPr>
        <p:sp>
          <p:nvSpPr>
            <p:cNvPr id="20" name="모서리가 둥근 직사각형 19"/>
            <p:cNvSpPr/>
            <p:nvPr/>
          </p:nvSpPr>
          <p:spPr>
            <a:xfrm>
              <a:off x="4953503" y="1398204"/>
              <a:ext cx="3314197" cy="830645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026D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996557" y="1490360"/>
              <a:ext cx="32286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b="1" spc="-80" dirty="0" smtClean="0"/>
                <a:t>개정 전에는 고객 정보 유출 발생 시 </a:t>
              </a:r>
              <a:endParaRPr lang="en-US" altLang="ko-KR" sz="1200" b="1" spc="-80" dirty="0" smtClean="0"/>
            </a:p>
            <a:p>
              <a:pPr algn="ctr"/>
              <a:r>
                <a:rPr lang="ko-KR" altLang="en-US" sz="1200" b="1" spc="-80" dirty="0" smtClean="0"/>
                <a:t>통신판매중개업자</a:t>
              </a:r>
              <a:r>
                <a:rPr lang="en-US" altLang="ko-KR" sz="1200" b="1" spc="-80" dirty="0" smtClean="0"/>
                <a:t>(</a:t>
              </a:r>
              <a:r>
                <a:rPr lang="ko-KR" altLang="en-US" sz="1200" b="1" spc="-80" dirty="0" err="1" smtClean="0"/>
                <a:t>신한은행</a:t>
              </a:r>
              <a:r>
                <a:rPr lang="ko-KR" altLang="en-US" sz="1200" b="1" spc="-80" dirty="0" smtClean="0"/>
                <a:t> 등과 같은 플랫폼업체</a:t>
              </a:r>
              <a:r>
                <a:rPr lang="en-US" altLang="ko-KR" sz="1200" b="1" spc="-80" dirty="0" smtClean="0"/>
                <a:t>) </a:t>
              </a:r>
              <a:r>
                <a:rPr lang="ko-KR" altLang="en-US" sz="1200" b="1" spc="-80" dirty="0" err="1" smtClean="0">
                  <a:solidFill>
                    <a:srgbClr val="FF0000"/>
                  </a:solidFill>
                </a:rPr>
                <a:t>책임없음</a:t>
              </a:r>
              <a:endParaRPr lang="en-US" altLang="ko-KR" sz="1200" b="1" spc="-8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아래쪽 화살표 22"/>
          <p:cNvSpPr/>
          <p:nvPr/>
        </p:nvSpPr>
        <p:spPr>
          <a:xfrm>
            <a:off x="8481872" y="3826348"/>
            <a:ext cx="1134929" cy="516023"/>
          </a:xfrm>
          <a:prstGeom prst="downArrow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  <a:alpha val="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ko-KR" altLang="en-US"/>
          </a:p>
        </p:txBody>
      </p:sp>
      <p:grpSp>
        <p:nvGrpSpPr>
          <p:cNvPr id="24" name="그룹 23"/>
          <p:cNvGrpSpPr/>
          <p:nvPr/>
        </p:nvGrpSpPr>
        <p:grpSpPr>
          <a:xfrm>
            <a:off x="7400191" y="2549744"/>
            <a:ext cx="3314197" cy="1122929"/>
            <a:chOff x="4953503" y="2887095"/>
            <a:chExt cx="3314197" cy="1122929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4953503" y="2887095"/>
              <a:ext cx="3314197" cy="1122929"/>
            </a:xfrm>
            <a:prstGeom prst="roundRect">
              <a:avLst>
                <a:gd name="adj" fmla="val 8992"/>
              </a:avLst>
            </a:prstGeom>
            <a:solidFill>
              <a:schemeClr val="bg1"/>
            </a:solidFill>
            <a:ln w="19050">
              <a:solidFill>
                <a:srgbClr val="026D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22403" y="3011340"/>
              <a:ext cx="317639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i="1" spc="-80" dirty="0" smtClean="0"/>
                <a:t>법률 및 개인정보보호에 취약한 플랫폼 이용업체</a:t>
              </a:r>
              <a:r>
                <a:rPr lang="en-US" altLang="ko-KR" sz="1400" i="1" spc="-80" dirty="0" smtClean="0"/>
                <a:t>( </a:t>
              </a:r>
              <a:r>
                <a:rPr lang="ko-KR" altLang="en-US" sz="1400" b="1" spc="-80" dirty="0" smtClean="0"/>
                <a:t>음식점 </a:t>
              </a:r>
              <a:r>
                <a:rPr lang="en-US" altLang="ko-KR" sz="1400" b="1" spc="-80" dirty="0" smtClean="0"/>
                <a:t>, </a:t>
              </a:r>
              <a:r>
                <a:rPr lang="ko-KR" altLang="en-US" sz="1400" b="1" spc="-80" dirty="0" smtClean="0"/>
                <a:t>배달업체 등</a:t>
              </a:r>
              <a:r>
                <a:rPr lang="en-US" altLang="ko-KR" sz="1400" b="1" spc="-80" dirty="0" smtClean="0"/>
                <a:t>)</a:t>
              </a:r>
              <a:r>
                <a:rPr lang="ko-KR" altLang="en-US" sz="1400" b="1" spc="-80" dirty="0" smtClean="0"/>
                <a:t>을 통해 고객정보 가 유출 </a:t>
              </a:r>
              <a:r>
                <a:rPr lang="en-US" altLang="ko-KR" sz="1400" b="1" spc="-80" dirty="0" smtClean="0"/>
                <a:t>, </a:t>
              </a:r>
              <a:r>
                <a:rPr lang="ko-KR" altLang="en-US" sz="1400" b="1" spc="-80" dirty="0" smtClean="0"/>
                <a:t>악용되는</a:t>
              </a:r>
              <a:endParaRPr lang="en-US" altLang="ko-KR" sz="1400" b="1" spc="-80" dirty="0" smtClean="0"/>
            </a:p>
            <a:p>
              <a:pPr algn="ctr"/>
              <a:r>
                <a:rPr lang="ko-KR" altLang="en-US" sz="1400" b="1" spc="-80" dirty="0" smtClean="0">
                  <a:solidFill>
                    <a:srgbClr val="FF0000"/>
                  </a:solidFill>
                </a:rPr>
                <a:t>사회적 이슈 급증</a:t>
              </a:r>
              <a:endParaRPr lang="en-US" altLang="ko-KR" sz="1400" b="1" spc="-8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7400191" y="4358866"/>
            <a:ext cx="3314197" cy="1191371"/>
            <a:chOff x="4953503" y="4545427"/>
            <a:chExt cx="3314197" cy="1191371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4953503" y="4724676"/>
              <a:ext cx="3314197" cy="100584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5637567" y="4545427"/>
              <a:ext cx="1946065" cy="36125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 smtClean="0">
                  <a:solidFill>
                    <a:schemeClr val="bg1"/>
                  </a:solidFill>
                </a:rPr>
                <a:t>이슈 사항</a:t>
              </a:r>
              <a:endParaRPr lang="en-US" altLang="ko-KR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999418" y="4905801"/>
              <a:ext cx="32284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200" b="1" spc="-80" dirty="0" smtClean="0">
                  <a:solidFill>
                    <a:srgbClr val="FF0000"/>
                  </a:solidFill>
                </a:rPr>
                <a:t>고객정보를 수집하고 제공하는</a:t>
              </a:r>
              <a:r>
                <a:rPr lang="ko-KR" altLang="en-US" sz="1200" b="1" spc="-80" dirty="0"/>
                <a:t> 통신판매중개업자</a:t>
              </a:r>
              <a:r>
                <a:rPr lang="en-US" altLang="ko-KR" sz="1200" b="1" spc="-80" dirty="0" smtClean="0"/>
                <a:t>(</a:t>
              </a:r>
              <a:r>
                <a:rPr lang="ko-KR" altLang="en-US" sz="1200" b="1" spc="-80" dirty="0" err="1" smtClean="0"/>
                <a:t>신한은행</a:t>
              </a:r>
              <a:r>
                <a:rPr lang="en-US" altLang="ko-KR" sz="1200" b="1" spc="-80" dirty="0" smtClean="0"/>
                <a:t>)</a:t>
              </a:r>
              <a:r>
                <a:rPr lang="ko-KR" altLang="en-US" sz="1200" b="1" spc="-80" dirty="0" smtClean="0"/>
                <a:t> 등에서 기술적 관리적으로 고객정보를 관리하도록 배달의 민족에게 </a:t>
              </a:r>
              <a:endParaRPr lang="en-US" altLang="ko-KR" sz="1200" b="1" spc="-80" dirty="0" smtClean="0"/>
            </a:p>
            <a:p>
              <a:pPr algn="ctr"/>
              <a:r>
                <a:rPr lang="ko-KR" altLang="en-US" sz="1200" b="1" spc="-80" dirty="0" smtClean="0">
                  <a:solidFill>
                    <a:srgbClr val="FF0000"/>
                  </a:solidFill>
                </a:rPr>
                <a:t>의무와 책임 강화</a:t>
              </a:r>
              <a:endParaRPr lang="en-US" altLang="ko-KR" sz="1200" b="1" spc="-8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35" name="아래쪽 화살표 34"/>
          <p:cNvSpPr/>
          <p:nvPr/>
        </p:nvSpPr>
        <p:spPr>
          <a:xfrm>
            <a:off x="8481872" y="1909268"/>
            <a:ext cx="1134929" cy="516023"/>
          </a:xfrm>
          <a:prstGeom prst="downArrow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  <a:alpha val="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507892" y="5682341"/>
            <a:ext cx="5172479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  <a:sym typeface="Wingdings" pitchFamily="2" charset="2"/>
              </a:rPr>
              <a:t> </a:t>
            </a:r>
            <a:r>
              <a:rPr lang="ko-KR" altLang="en-US" sz="1600" b="1" dirty="0" smtClean="0">
                <a:solidFill>
                  <a:srgbClr val="FF0000"/>
                </a:solidFill>
                <a:sym typeface="Wingdings" pitchFamily="2" charset="2"/>
              </a:rPr>
              <a:t>안심전화플러스만이 </a:t>
            </a:r>
            <a:r>
              <a:rPr lang="ko-KR" altLang="en-US" sz="1600" b="1" dirty="0" smtClean="0">
                <a:sym typeface="Wingdings" pitchFamily="2" charset="2"/>
              </a:rPr>
              <a:t>과실 또는 의도를 포함하여 어떠한 경우라도</a:t>
            </a:r>
            <a:r>
              <a:rPr lang="ko-KR" altLang="en-US" sz="1600" b="1" dirty="0" smtClean="0">
                <a:solidFill>
                  <a:srgbClr val="FF0000"/>
                </a:solidFill>
                <a:sym typeface="Wingdings" pitchFamily="2" charset="2"/>
              </a:rPr>
              <a:t> 고객정보를 보호</a:t>
            </a:r>
            <a:r>
              <a:rPr lang="ko-KR" altLang="en-US" sz="1600" b="1" dirty="0" smtClean="0">
                <a:sym typeface="Wingdings" pitchFamily="2" charset="2"/>
              </a:rPr>
              <a:t>할 수 있는 </a:t>
            </a:r>
            <a:r>
              <a:rPr lang="ko-KR" altLang="en-US" sz="1600" b="1" dirty="0" smtClean="0">
                <a:solidFill>
                  <a:srgbClr val="FF0000"/>
                </a:solidFill>
                <a:sym typeface="Wingdings" pitchFamily="2" charset="2"/>
              </a:rPr>
              <a:t>유일한 수단</a:t>
            </a:r>
            <a:endParaRPr lang="ko-KR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7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그룹 24"/>
          <p:cNvGrpSpPr/>
          <p:nvPr/>
        </p:nvGrpSpPr>
        <p:grpSpPr>
          <a:xfrm>
            <a:off x="411892" y="810651"/>
            <a:ext cx="11442357" cy="5639576"/>
            <a:chOff x="-1769855" y="1202573"/>
            <a:chExt cx="12391939" cy="5562862"/>
          </a:xfrm>
        </p:grpSpPr>
        <p:sp>
          <p:nvSpPr>
            <p:cNvPr id="26" name="직사각형 25"/>
            <p:cNvSpPr/>
            <p:nvPr/>
          </p:nvSpPr>
          <p:spPr>
            <a:xfrm>
              <a:off x="-1769855" y="1202573"/>
              <a:ext cx="12391939" cy="55628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-1580960" y="1298516"/>
              <a:ext cx="5818181" cy="36430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pc="-150">
                  <a:latin typeface="HY견고딕" panose="02030600000101010101" pitchFamily="18" charset="-127"/>
                  <a:ea typeface="HY견고딕" panose="02030600000101010101" pitchFamily="18" charset="-127"/>
                  <a:cs typeface="Ebrima" panose="02000000000000000000" pitchFamily="2" charset="0"/>
                </a:rPr>
                <a:t>비싼 </a:t>
              </a:r>
              <a:r>
                <a:rPr lang="en-US" altLang="ko-KR" spc="-150" smtClean="0">
                  <a:latin typeface="HY견고딕" panose="02030600000101010101" pitchFamily="18" charset="-127"/>
                  <a:ea typeface="HY견고딕" panose="02030600000101010101" pitchFamily="18" charset="-127"/>
                  <a:cs typeface="Ebrima" panose="02000000000000000000" pitchFamily="2" charset="0"/>
                </a:rPr>
                <a:t>'050 </a:t>
              </a:r>
              <a:r>
                <a:rPr lang="ko-KR" altLang="en-US" spc="-150" dirty="0">
                  <a:latin typeface="HY견고딕" panose="02030600000101010101" pitchFamily="18" charset="-127"/>
                  <a:ea typeface="HY견고딕" panose="02030600000101010101" pitchFamily="18" charset="-127"/>
                  <a:cs typeface="Ebrima" panose="02000000000000000000" pitchFamily="2" charset="0"/>
                </a:rPr>
                <a:t>안심번호</a:t>
              </a:r>
              <a:r>
                <a:rPr lang="en-US" altLang="ko-KR" spc="-150" dirty="0">
                  <a:latin typeface="HY견고딕" panose="02030600000101010101" pitchFamily="18" charset="-127"/>
                  <a:ea typeface="HY견고딕" panose="02030600000101010101" pitchFamily="18" charset="-127"/>
                  <a:cs typeface="Ebrima" panose="02000000000000000000" pitchFamily="2" charset="0"/>
                </a:rPr>
                <a:t>', </a:t>
              </a:r>
              <a:r>
                <a:rPr lang="ko-KR" altLang="en-US" spc="-150" dirty="0">
                  <a:latin typeface="HY견고딕" panose="02030600000101010101" pitchFamily="18" charset="-127"/>
                  <a:ea typeface="HY견고딕" panose="02030600000101010101" pitchFamily="18" charset="-127"/>
                  <a:cs typeface="Ebrima" panose="02000000000000000000" pitchFamily="2" charset="0"/>
                </a:rPr>
                <a:t>이용료는 모두 </a:t>
              </a:r>
              <a:r>
                <a:rPr lang="ko-KR" altLang="en-US" spc="-150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Ebrima" panose="02000000000000000000" pitchFamily="2" charset="0"/>
                </a:rPr>
                <a:t>업체들이 </a:t>
              </a:r>
              <a:r>
                <a:rPr lang="ko-KR" altLang="en-US" spc="-150" dirty="0">
                  <a:latin typeface="HY견고딕" panose="02030600000101010101" pitchFamily="18" charset="-127"/>
                  <a:ea typeface="HY견고딕" panose="02030600000101010101" pitchFamily="18" charset="-127"/>
                  <a:cs typeface="Ebrima" panose="02000000000000000000" pitchFamily="2" charset="0"/>
                </a:rPr>
                <a:t>부담</a:t>
              </a:r>
              <a:r>
                <a:rPr lang="en-US" altLang="ko-KR" spc="-150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Ebrima" panose="02000000000000000000" pitchFamily="2" charset="0"/>
                </a:rPr>
                <a:t>?</a:t>
              </a:r>
              <a:endParaRPr lang="en-US" altLang="ko-KR" spc="-150" dirty="0">
                <a:latin typeface="HY견고딕" panose="02030600000101010101" pitchFamily="18" charset="-127"/>
                <a:ea typeface="HY견고딕" panose="02030600000101010101" pitchFamily="18" charset="-127"/>
                <a:cs typeface="Ebrima" panose="02000000000000000000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5011" y="4849398"/>
              <a:ext cx="4110957" cy="255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900" b="1" dirty="0"/>
            </a:p>
          </p:txBody>
        </p:sp>
        <p:cxnSp>
          <p:nvCxnSpPr>
            <p:cNvPr id="29" name="직선 연결선 28"/>
            <p:cNvCxnSpPr/>
            <p:nvPr/>
          </p:nvCxnSpPr>
          <p:spPr>
            <a:xfrm flipH="1">
              <a:off x="-1537510" y="1719325"/>
              <a:ext cx="5726826" cy="17930"/>
            </a:xfrm>
            <a:prstGeom prst="line">
              <a:avLst/>
            </a:prstGeom>
            <a:ln w="28575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직사각형 29"/>
          <p:cNvSpPr/>
          <p:nvPr/>
        </p:nvSpPr>
        <p:spPr>
          <a:xfrm>
            <a:off x="6294820" y="825432"/>
            <a:ext cx="541020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spc="-150" dirty="0" smtClean="0"/>
              <a:t>[</a:t>
            </a:r>
            <a:r>
              <a:rPr lang="ko-KR" altLang="en-US" sz="1200" b="1" spc="-150" dirty="0" smtClean="0"/>
              <a:t>업체 </a:t>
            </a:r>
            <a:r>
              <a:rPr lang="en-US" altLang="ko-KR" sz="1200" b="1" spc="-150" dirty="0"/>
              <a:t>: </a:t>
            </a:r>
            <a:r>
              <a:rPr lang="en-US" altLang="ko-KR" sz="1200" b="1" spc="-150"/>
              <a:t>(</a:t>
            </a:r>
            <a:r>
              <a:rPr lang="en-US" altLang="ko-KR" sz="1200" b="1" spc="-150" smtClean="0"/>
              <a:t>050</a:t>
            </a:r>
            <a:r>
              <a:rPr lang="ko-KR" altLang="en-US" sz="1200" b="1" spc="-150" dirty="0"/>
              <a:t>이 많이 쓰인 지</a:t>
            </a:r>
            <a:r>
              <a:rPr lang="en-US" altLang="ko-KR" sz="1200" b="1" spc="-150" dirty="0"/>
              <a:t>) 3</a:t>
            </a:r>
            <a:r>
              <a:rPr lang="ko-KR" altLang="en-US" sz="1200" b="1" spc="-150" dirty="0"/>
              <a:t>년 좀 더 되는 것 같습니다</a:t>
            </a:r>
            <a:r>
              <a:rPr lang="en-US" altLang="ko-KR" sz="1200" b="1" spc="-150" dirty="0"/>
              <a:t>. </a:t>
            </a:r>
            <a:r>
              <a:rPr lang="ko-KR" altLang="en-US" sz="1200" b="1" spc="-150" dirty="0"/>
              <a:t>지금은 거의 </a:t>
            </a:r>
            <a:r>
              <a:rPr lang="en-US" altLang="ko-KR" sz="1200" b="1" spc="-150" dirty="0"/>
              <a:t>40% </a:t>
            </a:r>
            <a:r>
              <a:rPr lang="ko-KR" altLang="en-US" sz="1200" b="1" spc="-150"/>
              <a:t>이상은 </a:t>
            </a:r>
            <a:r>
              <a:rPr lang="en-US" altLang="ko-KR" sz="1200" b="1" spc="-150" smtClean="0"/>
              <a:t>050 </a:t>
            </a:r>
            <a:r>
              <a:rPr lang="ko-KR" altLang="en-US" sz="1200" b="1" spc="-150" dirty="0"/>
              <a:t>번호입니다</a:t>
            </a:r>
            <a:r>
              <a:rPr lang="en-US" altLang="ko-KR" sz="1200" b="1" spc="-150" dirty="0"/>
              <a:t>. </a:t>
            </a:r>
            <a:r>
              <a:rPr lang="ko-KR" altLang="en-US" sz="1200" b="1" spc="-150" dirty="0"/>
              <a:t>하루에 </a:t>
            </a:r>
            <a:r>
              <a:rPr lang="en-US" altLang="ko-KR" sz="1200" b="1" spc="-150" dirty="0"/>
              <a:t>70~80</a:t>
            </a:r>
            <a:r>
              <a:rPr lang="ko-KR" altLang="en-US" sz="1200" b="1" spc="-150" dirty="0"/>
              <a:t>통에서 </a:t>
            </a:r>
            <a:r>
              <a:rPr lang="en-US" altLang="ko-KR" sz="1200" b="1" spc="-150" dirty="0"/>
              <a:t>100</a:t>
            </a:r>
            <a:r>
              <a:rPr lang="ko-KR" altLang="en-US" sz="1200" b="1" spc="-150" dirty="0"/>
              <a:t>통 정도 </a:t>
            </a:r>
            <a:r>
              <a:rPr lang="en-US" altLang="ko-KR" sz="1200" b="1" spc="-150"/>
              <a:t>(</a:t>
            </a:r>
            <a:r>
              <a:rPr lang="en-US" altLang="ko-KR" sz="1200" b="1" spc="-150" smtClean="0"/>
              <a:t>050 </a:t>
            </a:r>
            <a:r>
              <a:rPr lang="ko-KR" altLang="en-US" sz="1200" b="1" spc="-150" dirty="0"/>
              <a:t>전화를 겁니다</a:t>
            </a:r>
            <a:r>
              <a:rPr lang="en-US" altLang="ko-KR" sz="1200" b="1" spc="-150" dirty="0" smtClean="0"/>
              <a:t>.)]</a:t>
            </a:r>
            <a:endParaRPr lang="en-US" altLang="ko-KR" sz="1200" spc="-150" dirty="0" smtClean="0"/>
          </a:p>
          <a:p>
            <a:endParaRPr lang="en-US" altLang="ko-KR" sz="1200" spc="-150" dirty="0" smtClean="0"/>
          </a:p>
          <a:p>
            <a:r>
              <a:rPr lang="ko-KR" altLang="en-US" sz="1200" spc="-150" dirty="0" smtClean="0"/>
              <a:t>고객 </a:t>
            </a:r>
            <a:r>
              <a:rPr lang="ko-KR" altLang="en-US" sz="1200" spc="-150" dirty="0"/>
              <a:t>개인정보 유출을 막기 위해 개발된 </a:t>
            </a:r>
            <a:r>
              <a:rPr lang="en-US" altLang="ko-KR" sz="1200" spc="-150" dirty="0"/>
              <a:t>'</a:t>
            </a:r>
            <a:r>
              <a:rPr lang="ko-KR" altLang="en-US" sz="1200" spc="-150" dirty="0"/>
              <a:t>안심번호 서비스</a:t>
            </a:r>
            <a:r>
              <a:rPr lang="en-US" altLang="ko-KR" sz="1200" spc="-150" dirty="0"/>
              <a:t>'</a:t>
            </a:r>
            <a:r>
              <a:rPr lang="ko-KR" altLang="en-US" sz="1200" spc="-150" dirty="0"/>
              <a:t>는 </a:t>
            </a:r>
            <a:r>
              <a:rPr lang="ko-KR" altLang="en-US" sz="1200" spc="-150" dirty="0" err="1"/>
              <a:t>번호제공</a:t>
            </a:r>
            <a:r>
              <a:rPr lang="ko-KR" altLang="en-US" sz="1200" spc="-150" dirty="0"/>
              <a:t> 사업자가 홈쇼핑이나 인터넷 쇼핑몰 등 </a:t>
            </a:r>
            <a:r>
              <a:rPr lang="ko-KR" altLang="en-US" sz="1200" spc="-150" dirty="0" smtClean="0"/>
              <a:t>업체와 </a:t>
            </a:r>
            <a:r>
              <a:rPr lang="ko-KR" altLang="en-US" sz="1200" spc="-150" dirty="0"/>
              <a:t>협약을 맺어 제공됩니다</a:t>
            </a:r>
            <a:r>
              <a:rPr lang="en-US" altLang="ko-KR" sz="1200" spc="-150" dirty="0" smtClean="0"/>
              <a:t>. </a:t>
            </a:r>
          </a:p>
          <a:p>
            <a:r>
              <a:rPr lang="ko-KR" altLang="en-US" sz="1200" spc="-150" dirty="0" err="1" smtClean="0"/>
              <a:t>협약서를</a:t>
            </a:r>
            <a:r>
              <a:rPr lang="ko-KR" altLang="en-US" sz="1200" spc="-150" dirty="0" smtClean="0"/>
              <a:t> </a:t>
            </a:r>
            <a:r>
              <a:rPr lang="ko-KR" altLang="en-US" sz="1200" spc="-150" dirty="0"/>
              <a:t>보면 서비스를 이용해도 쇼핑몰 </a:t>
            </a:r>
            <a:r>
              <a:rPr lang="ko-KR" altLang="en-US" sz="1200" spc="-150" dirty="0" smtClean="0"/>
              <a:t>업체의 </a:t>
            </a:r>
            <a:r>
              <a:rPr lang="ko-KR" altLang="en-US" sz="1200" spc="-150" dirty="0"/>
              <a:t>별도 통신비용이나 수수료는 없다고 명시돼 있습니다</a:t>
            </a:r>
            <a:r>
              <a:rPr lang="en-US" altLang="ko-KR" sz="1200" spc="-150" dirty="0" smtClean="0"/>
              <a:t>.</a:t>
            </a:r>
          </a:p>
          <a:p>
            <a:r>
              <a:rPr lang="ko-KR" altLang="en-US" sz="1200" spc="-150" dirty="0" smtClean="0"/>
              <a:t>하지만 </a:t>
            </a:r>
            <a:r>
              <a:rPr lang="ko-KR" altLang="en-US" sz="1200" b="1" spc="-150" dirty="0">
                <a:solidFill>
                  <a:srgbClr val="FF0000"/>
                </a:solidFill>
              </a:rPr>
              <a:t>통신료를 모두 전화를 써야 하는 </a:t>
            </a:r>
            <a:r>
              <a:rPr lang="ko-KR" altLang="en-US" sz="1200" b="1" spc="-150" dirty="0" smtClean="0">
                <a:solidFill>
                  <a:srgbClr val="FF0000"/>
                </a:solidFill>
              </a:rPr>
              <a:t>업체가 </a:t>
            </a:r>
            <a:r>
              <a:rPr lang="ko-KR" altLang="en-US" sz="1200" b="1" spc="-150" dirty="0">
                <a:solidFill>
                  <a:srgbClr val="FF0000"/>
                </a:solidFill>
              </a:rPr>
              <a:t>부담</a:t>
            </a:r>
            <a:r>
              <a:rPr lang="ko-KR" altLang="en-US" sz="1200" spc="-150" dirty="0"/>
              <a:t>하고 있습니다</a:t>
            </a:r>
            <a:r>
              <a:rPr lang="en-US" altLang="ko-KR" sz="1200" spc="-150" dirty="0" smtClean="0"/>
              <a:t>.</a:t>
            </a:r>
          </a:p>
          <a:p>
            <a:r>
              <a:rPr lang="ko-KR" altLang="en-US" sz="1200" b="1" spc="-150" dirty="0" smtClean="0">
                <a:solidFill>
                  <a:srgbClr val="FF0000"/>
                </a:solidFill>
              </a:rPr>
              <a:t>이용료는 </a:t>
            </a:r>
            <a:r>
              <a:rPr lang="en-US" altLang="ko-KR" sz="1200" b="1" spc="-150" dirty="0">
                <a:solidFill>
                  <a:srgbClr val="FF0000"/>
                </a:solidFill>
              </a:rPr>
              <a:t>1</a:t>
            </a:r>
            <a:r>
              <a:rPr lang="ko-KR" altLang="en-US" sz="1200" b="1" spc="-150" dirty="0">
                <a:solidFill>
                  <a:srgbClr val="FF0000"/>
                </a:solidFill>
              </a:rPr>
              <a:t>분에 </a:t>
            </a:r>
            <a:r>
              <a:rPr lang="en-US" altLang="ko-KR" sz="1200" b="1" spc="-150" dirty="0">
                <a:solidFill>
                  <a:srgbClr val="FF0000"/>
                </a:solidFill>
              </a:rPr>
              <a:t>30</a:t>
            </a:r>
            <a:r>
              <a:rPr lang="ko-KR" altLang="en-US" sz="1200" b="1" spc="-150" dirty="0">
                <a:solidFill>
                  <a:srgbClr val="FF0000"/>
                </a:solidFill>
              </a:rPr>
              <a:t>원으로 일반 통화료 </a:t>
            </a:r>
            <a:r>
              <a:rPr lang="en-US" altLang="ko-KR" sz="1200" b="1" spc="-150" dirty="0">
                <a:solidFill>
                  <a:srgbClr val="FF0000"/>
                </a:solidFill>
              </a:rPr>
              <a:t>14</a:t>
            </a:r>
            <a:r>
              <a:rPr lang="ko-KR" altLang="en-US" sz="1200" b="1" spc="-150" dirty="0">
                <a:solidFill>
                  <a:srgbClr val="FF0000"/>
                </a:solidFill>
              </a:rPr>
              <a:t>원의 두 배가 넘습니다</a:t>
            </a:r>
            <a:r>
              <a:rPr lang="en-US" altLang="ko-KR" sz="1200" b="1" spc="-150" dirty="0" smtClean="0">
                <a:solidFill>
                  <a:srgbClr val="FF0000"/>
                </a:solidFill>
              </a:rPr>
              <a:t>.</a:t>
            </a:r>
          </a:p>
          <a:p>
            <a:r>
              <a:rPr lang="ko-KR" altLang="en-US" sz="1200" spc="-150" dirty="0" smtClean="0"/>
              <a:t>그러면서 </a:t>
            </a:r>
            <a:r>
              <a:rPr lang="ko-KR" altLang="en-US" sz="1200" b="1" spc="-150" dirty="0" smtClean="0">
                <a:solidFill>
                  <a:srgbClr val="FF0000"/>
                </a:solidFill>
              </a:rPr>
              <a:t>업체들에겐 </a:t>
            </a:r>
            <a:r>
              <a:rPr lang="ko-KR" altLang="en-US" sz="1200" b="1" spc="-150" dirty="0">
                <a:solidFill>
                  <a:srgbClr val="FF0000"/>
                </a:solidFill>
              </a:rPr>
              <a:t>비용부담 사실을 알리지 않았습니다</a:t>
            </a:r>
            <a:r>
              <a:rPr lang="en-US" altLang="ko-KR" sz="1200" b="1" spc="-150" dirty="0" smtClean="0">
                <a:solidFill>
                  <a:srgbClr val="FF0000"/>
                </a:solidFill>
              </a:rPr>
              <a:t>.</a:t>
            </a:r>
          </a:p>
          <a:p>
            <a:endParaRPr lang="en-US" altLang="ko-KR" sz="1200" spc="-150" dirty="0"/>
          </a:p>
          <a:p>
            <a:r>
              <a:rPr lang="en-US" altLang="ko-KR" sz="1200" b="1" spc="-150" dirty="0" smtClean="0"/>
              <a:t>[</a:t>
            </a:r>
            <a:r>
              <a:rPr lang="ko-KR" altLang="en-US" sz="1200" b="1" spc="-150" dirty="0" smtClean="0"/>
              <a:t>업체 </a:t>
            </a:r>
            <a:r>
              <a:rPr lang="en-US" altLang="ko-KR" sz="1200" b="1" spc="-150" dirty="0"/>
              <a:t>: (</a:t>
            </a:r>
            <a:r>
              <a:rPr lang="ko-KR" altLang="en-US" sz="1200" b="1" spc="-150" dirty="0"/>
              <a:t>요금이 </a:t>
            </a:r>
            <a:r>
              <a:rPr lang="ko-KR" altLang="en-US" sz="1200" b="1" spc="-150" dirty="0" err="1"/>
              <a:t>기사님들한테</a:t>
            </a:r>
            <a:r>
              <a:rPr lang="ko-KR" altLang="en-US" sz="1200" b="1" spc="-150" dirty="0"/>
              <a:t> 부과되는 것 알고 계셨어요</a:t>
            </a:r>
            <a:r>
              <a:rPr lang="en-US" altLang="ko-KR" sz="1200" b="1" spc="-150" dirty="0"/>
              <a:t>?) </a:t>
            </a:r>
            <a:r>
              <a:rPr lang="ko-KR" altLang="en-US" sz="1200" b="1" spc="-150" dirty="0"/>
              <a:t>몰랐습니다</a:t>
            </a:r>
            <a:r>
              <a:rPr lang="en-US" altLang="ko-KR" sz="1200" b="1" spc="-150" dirty="0"/>
              <a:t>. </a:t>
            </a:r>
            <a:r>
              <a:rPr lang="ko-KR" altLang="en-US" sz="1200" b="1" spc="-150" dirty="0"/>
              <a:t>금시초문이네요</a:t>
            </a:r>
            <a:r>
              <a:rPr lang="en-US" altLang="ko-KR" sz="1200" b="1" spc="-150" dirty="0"/>
              <a:t>. </a:t>
            </a:r>
            <a:r>
              <a:rPr lang="ko-KR" altLang="en-US" sz="1200" b="1" spc="-150" dirty="0"/>
              <a:t>아무 생각 없이 전화를 해 왔습니다</a:t>
            </a:r>
            <a:r>
              <a:rPr lang="en-US" altLang="ko-KR" sz="1200" b="1" spc="-150" dirty="0" smtClean="0"/>
              <a:t>.]</a:t>
            </a:r>
          </a:p>
          <a:p>
            <a:endParaRPr lang="en-US" altLang="ko-KR" sz="1200" spc="-150" dirty="0" smtClean="0"/>
          </a:p>
          <a:p>
            <a:r>
              <a:rPr lang="ko-KR" altLang="en-US" sz="1200" spc="-150" dirty="0" smtClean="0"/>
              <a:t>신속</a:t>
            </a:r>
            <a:r>
              <a:rPr lang="en-US" altLang="ko-KR" sz="1200" spc="-150" dirty="0"/>
              <a:t>, </a:t>
            </a:r>
            <a:r>
              <a:rPr lang="ko-KR" altLang="en-US" sz="1200" spc="-150" dirty="0"/>
              <a:t>정확한 배달을 </a:t>
            </a:r>
            <a:r>
              <a:rPr lang="ko-KR" altLang="en-US" sz="1200" spc="-150"/>
              <a:t>위해 </a:t>
            </a:r>
            <a:r>
              <a:rPr lang="en-US" altLang="ko-KR" sz="1200" spc="-150" smtClean="0"/>
              <a:t>050 </a:t>
            </a:r>
            <a:r>
              <a:rPr lang="ko-KR" altLang="en-US" sz="1200" spc="-150" dirty="0"/>
              <a:t>번호를 써야만 하는 </a:t>
            </a:r>
            <a:r>
              <a:rPr lang="ko-KR" altLang="en-US" sz="1200" spc="-150" dirty="0" smtClean="0"/>
              <a:t>업체들은 </a:t>
            </a:r>
            <a:r>
              <a:rPr lang="ko-KR" altLang="en-US" sz="1200" spc="-150" dirty="0"/>
              <a:t>억울할 수밖에 없습니다</a:t>
            </a:r>
            <a:r>
              <a:rPr lang="en-US" altLang="ko-KR" sz="1200" spc="-150" dirty="0" smtClean="0"/>
              <a:t>.</a:t>
            </a:r>
          </a:p>
          <a:p>
            <a:endParaRPr lang="en-US" altLang="ko-KR" sz="1200" b="1" spc="-150" dirty="0" smtClean="0"/>
          </a:p>
          <a:p>
            <a:r>
              <a:rPr lang="en-US" altLang="ko-KR" sz="1200" b="1" spc="-150" dirty="0" smtClean="0"/>
              <a:t>[</a:t>
            </a:r>
            <a:r>
              <a:rPr lang="ko-KR" altLang="en-US" sz="1200" b="1" spc="-150" dirty="0" err="1" smtClean="0"/>
              <a:t>문종우</a:t>
            </a:r>
            <a:r>
              <a:rPr lang="en-US" altLang="ko-KR" sz="1200" b="1" spc="-150" dirty="0"/>
              <a:t>/</a:t>
            </a:r>
            <a:r>
              <a:rPr lang="ko-KR" altLang="en-US" sz="1200" b="1" spc="-150" dirty="0"/>
              <a:t>변호사 </a:t>
            </a:r>
            <a:r>
              <a:rPr lang="en-US" altLang="ko-KR" sz="1200" b="1" spc="-150" dirty="0"/>
              <a:t>: </a:t>
            </a:r>
            <a:r>
              <a:rPr lang="ko-KR" altLang="en-US" sz="1200" b="1" spc="-150" dirty="0">
                <a:solidFill>
                  <a:srgbClr val="FF0000"/>
                </a:solidFill>
              </a:rPr>
              <a:t>비용 부담 등 경제적 불이익을 떠안게 하는 행위도 공정거래법 시행령상 </a:t>
            </a:r>
            <a:r>
              <a:rPr lang="ko-KR" altLang="en-US" sz="1200" b="1" spc="-150" dirty="0" err="1">
                <a:solidFill>
                  <a:srgbClr val="FF0000"/>
                </a:solidFill>
              </a:rPr>
              <a:t>이익제공</a:t>
            </a:r>
            <a:r>
              <a:rPr lang="ko-KR" altLang="en-US" sz="1200" b="1" spc="-150" dirty="0">
                <a:solidFill>
                  <a:srgbClr val="FF0000"/>
                </a:solidFill>
              </a:rPr>
              <a:t> </a:t>
            </a:r>
            <a:r>
              <a:rPr lang="ko-KR" altLang="en-US" sz="1200" b="1" spc="-150" dirty="0" err="1">
                <a:solidFill>
                  <a:srgbClr val="FF0000"/>
                </a:solidFill>
              </a:rPr>
              <a:t>강요행위에</a:t>
            </a:r>
            <a:r>
              <a:rPr lang="ko-KR" altLang="en-US" sz="1200" b="1" spc="-150" dirty="0">
                <a:solidFill>
                  <a:srgbClr val="FF0000"/>
                </a:solidFill>
              </a:rPr>
              <a:t> 해당</a:t>
            </a:r>
            <a:r>
              <a:rPr lang="ko-KR" altLang="en-US" sz="1200" b="1" spc="-150" dirty="0"/>
              <a:t>할 수 있습니다</a:t>
            </a:r>
            <a:r>
              <a:rPr lang="en-US" altLang="ko-KR" sz="1200" b="1" spc="-150" dirty="0" smtClean="0"/>
              <a:t>.]</a:t>
            </a:r>
          </a:p>
          <a:p>
            <a:endParaRPr lang="en-US" altLang="ko-KR" sz="1200" spc="-150" dirty="0" smtClean="0"/>
          </a:p>
          <a:p>
            <a:r>
              <a:rPr lang="en-US" altLang="ko-KR" sz="1200" b="1" spc="-150" dirty="0" smtClean="0"/>
              <a:t>[</a:t>
            </a:r>
            <a:r>
              <a:rPr lang="ko-KR" altLang="en-US" sz="1200" b="1" spc="-150" dirty="0" err="1"/>
              <a:t>정운천</a:t>
            </a:r>
            <a:r>
              <a:rPr lang="en-US" altLang="ko-KR" sz="1200" b="1" spc="-150" dirty="0"/>
              <a:t>/</a:t>
            </a:r>
            <a:r>
              <a:rPr lang="ko-KR" altLang="en-US" sz="1200" b="1" spc="-150" dirty="0" err="1"/>
              <a:t>바른정당</a:t>
            </a:r>
            <a:r>
              <a:rPr lang="ko-KR" altLang="en-US" sz="1200" b="1" spc="-150" dirty="0"/>
              <a:t> 의원 </a:t>
            </a:r>
            <a:r>
              <a:rPr lang="en-US" altLang="ko-KR" sz="1200" b="1" spc="-150" dirty="0"/>
              <a:t>: </a:t>
            </a:r>
            <a:r>
              <a:rPr lang="ko-KR" altLang="en-US" sz="1200" b="1" spc="-150" dirty="0"/>
              <a:t>어떻게 약자인 </a:t>
            </a:r>
            <a:r>
              <a:rPr lang="ko-KR" altLang="en-US" sz="1200" b="1" spc="-150" dirty="0" smtClean="0"/>
              <a:t>업체에게 </a:t>
            </a:r>
            <a:r>
              <a:rPr lang="en-US" altLang="ko-KR" sz="1200" b="1" spc="-150" dirty="0"/>
              <a:t>(</a:t>
            </a:r>
            <a:r>
              <a:rPr lang="ko-KR" altLang="en-US" sz="1200" b="1" spc="-150" dirty="0"/>
              <a:t>안심번호 이용료를</a:t>
            </a:r>
            <a:r>
              <a:rPr lang="en-US" altLang="ko-KR" sz="1200" b="1" spc="-150" dirty="0"/>
              <a:t>) </a:t>
            </a:r>
            <a:r>
              <a:rPr lang="ko-KR" altLang="en-US" sz="1200" b="1" spc="-150" dirty="0"/>
              <a:t>부담시킵니까</a:t>
            </a:r>
            <a:r>
              <a:rPr lang="en-US" altLang="ko-KR" sz="1200" b="1" spc="-150" dirty="0"/>
              <a:t>. </a:t>
            </a:r>
            <a:r>
              <a:rPr lang="ko-KR" altLang="en-US" sz="1200" b="1" spc="-150" dirty="0"/>
              <a:t>근본적으로 개선해야 한다고 생각합니다</a:t>
            </a:r>
            <a:r>
              <a:rPr lang="en-US" altLang="ko-KR" sz="1200" b="1" spc="-150" dirty="0" smtClean="0"/>
              <a:t>.]</a:t>
            </a:r>
          </a:p>
          <a:p>
            <a:endParaRPr lang="en-US" altLang="ko-KR" sz="1200" spc="-150" dirty="0" smtClean="0"/>
          </a:p>
          <a:p>
            <a:r>
              <a:rPr lang="ko-KR" altLang="en-US" sz="1200" spc="-150" dirty="0" smtClean="0"/>
              <a:t>물건을 </a:t>
            </a:r>
            <a:r>
              <a:rPr lang="ko-KR" altLang="en-US" sz="1200" spc="-150" dirty="0"/>
              <a:t>파는 </a:t>
            </a:r>
            <a:r>
              <a:rPr lang="ko-KR" altLang="en-US" sz="1200" b="1" spc="-150" dirty="0" smtClean="0">
                <a:solidFill>
                  <a:srgbClr val="FF0000"/>
                </a:solidFill>
              </a:rPr>
              <a:t>업체들은 </a:t>
            </a:r>
            <a:r>
              <a:rPr lang="ko-KR" altLang="en-US" sz="1200" b="1" spc="-150" dirty="0">
                <a:solidFill>
                  <a:srgbClr val="FF0000"/>
                </a:solidFill>
              </a:rPr>
              <a:t>비용 부담 없이 고객 정보 보호를 홍보하고 번호제공 사업자들은 막대한 수익을 챙기는 동안 </a:t>
            </a:r>
            <a:r>
              <a:rPr lang="ko-KR" altLang="en-US" sz="1200" b="1" spc="-150" dirty="0" smtClean="0">
                <a:solidFill>
                  <a:srgbClr val="FF0000"/>
                </a:solidFill>
              </a:rPr>
              <a:t>업체들은 </a:t>
            </a:r>
            <a:r>
              <a:rPr lang="ko-KR" altLang="en-US" sz="1200" b="1" spc="-150" dirty="0">
                <a:solidFill>
                  <a:srgbClr val="FF0000"/>
                </a:solidFill>
              </a:rPr>
              <a:t>울며 겨자먹기식으로 통신료 부담</a:t>
            </a:r>
            <a:r>
              <a:rPr lang="ko-KR" altLang="en-US" sz="1200" spc="-150" dirty="0"/>
              <a:t>을 계속하고 있습니다</a:t>
            </a:r>
            <a:r>
              <a:rPr lang="en-US" altLang="ko-KR" sz="1200" spc="-150" dirty="0"/>
              <a:t>.  </a:t>
            </a:r>
            <a:endParaRPr lang="en-US" altLang="ko-KR" sz="1200" spc="-150" dirty="0" smtClean="0"/>
          </a:p>
          <a:p>
            <a:endParaRPr lang="en-US" altLang="ko-KR" sz="1200" spc="-150" dirty="0"/>
          </a:p>
          <a:p>
            <a:r>
              <a:rPr lang="ko-KR" altLang="en-US" sz="1200" spc="-150" dirty="0" smtClean="0"/>
              <a:t>출처 </a:t>
            </a:r>
            <a:r>
              <a:rPr lang="en-US" altLang="ko-KR" sz="1200" spc="-150" dirty="0" smtClean="0"/>
              <a:t>: SBS </a:t>
            </a:r>
            <a:r>
              <a:rPr lang="ko-KR" altLang="en-US" sz="1200" spc="-150" dirty="0"/>
              <a:t>뉴스 </a:t>
            </a:r>
          </a:p>
          <a:p>
            <a:r>
              <a:rPr lang="ko-KR" altLang="en-US" sz="1200" spc="-150" dirty="0"/>
              <a:t>원본 링크 </a:t>
            </a:r>
            <a:r>
              <a:rPr lang="en-US" altLang="ko-KR" sz="1200" spc="-150" dirty="0"/>
              <a:t>: http</a:t>
            </a:r>
            <a:r>
              <a:rPr lang="en-US" altLang="ko-KR" sz="1200" spc="-150"/>
              <a:t>://</a:t>
            </a:r>
            <a:r>
              <a:rPr lang="en-US" altLang="ko-KR" sz="1200" spc="-150" smtClean="0"/>
              <a:t>news.sbs.co.kr/news/endPage.do?news_id=N1004436517&amp;plink=ORI&amp;cooper=NAVER&amp;plink=COPYPASTE&amp;cooper=SBSNEWSEND</a:t>
            </a:r>
            <a:endParaRPr lang="en-US" altLang="ko-KR" sz="1200" spc="-150" dirty="0"/>
          </a:p>
        </p:txBody>
      </p:sp>
      <p:pic>
        <p:nvPicPr>
          <p:cNvPr id="33" name="그림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6" y="1409762"/>
            <a:ext cx="4600952" cy="2484514"/>
          </a:xfrm>
          <a:prstGeom prst="rect">
            <a:avLst/>
          </a:prstGeom>
        </p:spPr>
      </p:pic>
      <p:sp>
        <p:nvSpPr>
          <p:cNvPr id="46" name="직사각형 45"/>
          <p:cNvSpPr/>
          <p:nvPr/>
        </p:nvSpPr>
        <p:spPr>
          <a:xfrm>
            <a:off x="493917" y="3885728"/>
            <a:ext cx="556053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spc="-150" dirty="0"/>
              <a:t>&lt;</a:t>
            </a:r>
            <a:r>
              <a:rPr lang="ko-KR" altLang="en-US" sz="1200" b="1" spc="-150" dirty="0"/>
              <a:t>앵커</a:t>
            </a:r>
            <a:r>
              <a:rPr lang="en-US" altLang="ko-KR" sz="1200" b="1" spc="-150" dirty="0" smtClean="0"/>
              <a:t>&gt;</a:t>
            </a:r>
          </a:p>
          <a:p>
            <a:endParaRPr lang="en-US" altLang="ko-KR" sz="1200" b="1" spc="-150" dirty="0" smtClean="0"/>
          </a:p>
          <a:p>
            <a:r>
              <a:rPr lang="ko-KR" altLang="en-US" sz="1200" spc="-150" dirty="0" smtClean="0"/>
              <a:t>택배에 </a:t>
            </a:r>
            <a:r>
              <a:rPr lang="ko-KR" altLang="en-US" sz="1200" spc="-150" dirty="0"/>
              <a:t>전화번호 적히는 게 </a:t>
            </a:r>
            <a:r>
              <a:rPr lang="ko-KR" altLang="en-US" sz="1200" spc="-150"/>
              <a:t>찜찜해서 </a:t>
            </a:r>
            <a:r>
              <a:rPr lang="en-US" altLang="ko-KR" sz="1200" spc="-150" smtClean="0"/>
              <a:t>050</a:t>
            </a:r>
            <a:r>
              <a:rPr lang="ko-KR" altLang="en-US" sz="1200" spc="-150" dirty="0"/>
              <a:t>으로 시작되는 안심번호 쓰는 경우가 적잖습니다</a:t>
            </a:r>
            <a:r>
              <a:rPr lang="en-US" altLang="ko-KR" sz="1200" spc="-150" dirty="0"/>
              <a:t>. </a:t>
            </a:r>
            <a:r>
              <a:rPr lang="ko-KR" altLang="en-US" sz="1200" spc="-150" dirty="0"/>
              <a:t>그런데 이 안심번호 사업자들이 </a:t>
            </a:r>
            <a:r>
              <a:rPr lang="ko-KR" altLang="en-US" sz="1200" spc="-150" dirty="0" smtClean="0"/>
              <a:t>업체들이 </a:t>
            </a:r>
            <a:r>
              <a:rPr lang="ko-KR" altLang="en-US" sz="1200" spc="-150" dirty="0"/>
              <a:t>이 전화를 걸면 굉장히 비싼 </a:t>
            </a:r>
            <a:r>
              <a:rPr lang="ko-KR" altLang="en-US" sz="1200" spc="-150" dirty="0" err="1"/>
              <a:t>통화비를</a:t>
            </a:r>
            <a:r>
              <a:rPr lang="ko-KR" altLang="en-US" sz="1200" spc="-150" dirty="0"/>
              <a:t> 물리고 있습니다</a:t>
            </a:r>
            <a:r>
              <a:rPr lang="en-US" altLang="ko-KR" sz="1200" spc="-150" dirty="0" smtClean="0"/>
              <a:t>.</a:t>
            </a:r>
          </a:p>
          <a:p>
            <a:endParaRPr lang="en-US" altLang="ko-KR" sz="1200" spc="-150" dirty="0"/>
          </a:p>
          <a:p>
            <a:r>
              <a:rPr lang="ko-KR" altLang="en-US" sz="1200" spc="-150" dirty="0" smtClean="0"/>
              <a:t>원종진 </a:t>
            </a:r>
            <a:r>
              <a:rPr lang="ko-KR" altLang="en-US" sz="1200" spc="-150" dirty="0"/>
              <a:t>기자입니다</a:t>
            </a:r>
            <a:r>
              <a:rPr lang="en-US" altLang="ko-KR" sz="1200" spc="-150" dirty="0" smtClean="0"/>
              <a:t>.</a:t>
            </a:r>
          </a:p>
          <a:p>
            <a:endParaRPr lang="en-US" altLang="ko-KR" sz="1200" b="1" spc="-150" dirty="0"/>
          </a:p>
          <a:p>
            <a:r>
              <a:rPr lang="en-US" altLang="ko-KR" sz="1200" b="1" spc="-150" dirty="0" smtClean="0"/>
              <a:t>&lt;</a:t>
            </a:r>
            <a:r>
              <a:rPr lang="ko-KR" altLang="en-US" sz="1200" b="1" spc="-150" dirty="0"/>
              <a:t>기자</a:t>
            </a:r>
            <a:r>
              <a:rPr lang="en-US" altLang="ko-KR" sz="1200" b="1" spc="-150" dirty="0" smtClean="0"/>
              <a:t>&gt;</a:t>
            </a:r>
          </a:p>
          <a:p>
            <a:endParaRPr lang="en-US" altLang="ko-KR" sz="1200" b="1" spc="-150" dirty="0" smtClean="0"/>
          </a:p>
          <a:p>
            <a:r>
              <a:rPr lang="ko-KR" altLang="en-US" sz="1200" spc="-150" dirty="0" smtClean="0"/>
              <a:t>업체 </a:t>
            </a:r>
            <a:r>
              <a:rPr lang="en-US" altLang="ko-KR" sz="1200" spc="-150" dirty="0"/>
              <a:t>A </a:t>
            </a:r>
            <a:r>
              <a:rPr lang="ko-KR" altLang="en-US" sz="1200" spc="-150" dirty="0"/>
              <a:t>씨가 택배 송장에 쓰여진 번호로 전화를 겁니다</a:t>
            </a:r>
            <a:r>
              <a:rPr lang="en-US" altLang="ko-KR" sz="1200" spc="-150" dirty="0"/>
              <a:t>.</a:t>
            </a:r>
            <a:r>
              <a:rPr lang="ko-KR" altLang="en-US" sz="1200" spc="-150" dirty="0"/>
              <a:t>그런데 </a:t>
            </a:r>
            <a:r>
              <a:rPr lang="ko-KR" altLang="en-US" sz="1200" spc="-150"/>
              <a:t>전화번호가 </a:t>
            </a:r>
            <a:r>
              <a:rPr lang="en-US" altLang="ko-KR" sz="1200" spc="-150" smtClean="0"/>
              <a:t>050</a:t>
            </a:r>
            <a:r>
              <a:rPr lang="ko-KR" altLang="en-US" sz="1200" spc="-150" dirty="0"/>
              <a:t>으로 시작합니다</a:t>
            </a:r>
            <a:r>
              <a:rPr lang="en-US" altLang="ko-KR" sz="1200" spc="-150" dirty="0"/>
              <a:t>. </a:t>
            </a:r>
            <a:r>
              <a:rPr lang="ko-KR" altLang="en-US" sz="1200" spc="-150" dirty="0"/>
              <a:t>자신의 원래 전화번호가 일회용 번호로 바뀌는 </a:t>
            </a:r>
            <a:r>
              <a:rPr lang="en-US" altLang="ko-KR" sz="1200" spc="-150" dirty="0"/>
              <a:t>'</a:t>
            </a:r>
            <a:r>
              <a:rPr lang="ko-KR" altLang="en-US" sz="1200" spc="-150" dirty="0"/>
              <a:t>안심번호</a:t>
            </a:r>
            <a:r>
              <a:rPr lang="en-US" altLang="ko-KR" sz="1200" spc="-150" dirty="0"/>
              <a:t>' </a:t>
            </a:r>
            <a:r>
              <a:rPr lang="ko-KR" altLang="en-US" sz="1200" spc="-150" dirty="0" err="1"/>
              <a:t>서비습니다</a:t>
            </a:r>
            <a:r>
              <a:rPr lang="en-US" altLang="ko-KR" sz="1200" spc="-150" dirty="0" smtClean="0"/>
              <a:t>.</a:t>
            </a:r>
          </a:p>
          <a:p>
            <a:endParaRPr lang="en-US" altLang="ko-KR" sz="1200" spc="-150" dirty="0"/>
          </a:p>
        </p:txBody>
      </p:sp>
      <p:cxnSp>
        <p:nvCxnSpPr>
          <p:cNvPr id="47" name="직선 연결선 46"/>
          <p:cNvCxnSpPr>
            <a:stCxn id="26" idx="0"/>
            <a:endCxn id="26" idx="2"/>
          </p:cNvCxnSpPr>
          <p:nvPr/>
        </p:nvCxnSpPr>
        <p:spPr>
          <a:xfrm>
            <a:off x="6133071" y="810651"/>
            <a:ext cx="0" cy="563957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err="1" smtClean="0"/>
              <a:t>부가전화</a:t>
            </a:r>
            <a:r>
              <a:rPr lang="ko-KR" altLang="en-US" dirty="0" smtClean="0"/>
              <a:t> 사용에 따른 요금 과다 부과</a:t>
            </a:r>
            <a:endParaRPr lang="ko-KR" altLang="en-US" dirty="0"/>
          </a:p>
        </p:txBody>
      </p:sp>
      <p:sp>
        <p:nvSpPr>
          <p:cNvPr id="18" name="텍스트 개체 틀 3"/>
          <p:cNvSpPr txBox="1">
            <a:spLocks/>
          </p:cNvSpPr>
          <p:nvPr/>
        </p:nvSpPr>
        <p:spPr>
          <a:xfrm>
            <a:off x="8942771" y="9200"/>
            <a:ext cx="669395" cy="652462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ctr" anchorCtr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ko-KR" altLang="en-US" sz="2800" b="1" i="0" u="none" strike="noStrike" kern="1200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lt1"/>
              </a:buClr>
              <a:buFont typeface="Arial"/>
              <a:buNone/>
            </a:pPr>
            <a:r>
              <a:rPr lang="en-US" altLang="ko-KR" dirty="0" smtClean="0"/>
              <a:t>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61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그림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81" y="4201117"/>
            <a:ext cx="754263" cy="754263"/>
          </a:xfrm>
          <a:prstGeom prst="rect">
            <a:avLst/>
          </a:prstGeom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안심번호란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172" name="양쪽 모서리가 둥근 사각형 171"/>
          <p:cNvSpPr/>
          <p:nvPr/>
        </p:nvSpPr>
        <p:spPr>
          <a:xfrm>
            <a:off x="8611437" y="2120869"/>
            <a:ext cx="3187734" cy="451117"/>
          </a:xfrm>
          <a:prstGeom prst="round2SameRect">
            <a:avLst>
              <a:gd name="adj1" fmla="val 19381"/>
              <a:gd name="adj2" fmla="val 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</a:rPr>
              <a:t>도입 효과</a:t>
            </a:r>
            <a:endParaRPr lang="en-US" altLang="ko-KR" sz="16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290" y="5018108"/>
            <a:ext cx="1305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안심번호사용자</a:t>
            </a:r>
            <a:endParaRPr lang="ko-KR" altLang="en-US" sz="1200" b="1" dirty="0"/>
          </a:p>
        </p:txBody>
      </p:sp>
      <p:sp>
        <p:nvSpPr>
          <p:cNvPr id="177" name="TextBox 176"/>
          <p:cNvSpPr txBox="1"/>
          <p:nvPr/>
        </p:nvSpPr>
        <p:spPr>
          <a:xfrm>
            <a:off x="7076529" y="5018108"/>
            <a:ext cx="952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안심번호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시스템</a:t>
            </a:r>
            <a:endParaRPr lang="ko-KR" altLang="en-US" sz="1200" b="1" dirty="0"/>
          </a:p>
        </p:txBody>
      </p:sp>
      <p:pic>
        <p:nvPicPr>
          <p:cNvPr id="179" name="그림 17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649" y="4124360"/>
            <a:ext cx="676480" cy="912120"/>
          </a:xfrm>
          <a:prstGeom prst="rect">
            <a:avLst/>
          </a:prstGeom>
        </p:spPr>
      </p:pic>
      <p:sp>
        <p:nvSpPr>
          <p:cNvPr id="180" name="TextBox 179"/>
          <p:cNvSpPr txBox="1"/>
          <p:nvPr/>
        </p:nvSpPr>
        <p:spPr>
          <a:xfrm>
            <a:off x="3397414" y="3119414"/>
            <a:ext cx="1305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발신자</a:t>
            </a:r>
            <a:endParaRPr lang="ko-KR" alt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994251" y="4001676"/>
            <a:ext cx="1545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pc="-150" dirty="0" smtClean="0"/>
              <a:t>안심번호</a:t>
            </a:r>
            <a:r>
              <a:rPr lang="en-US" altLang="ko-KR" sz="1400" spc="-150" dirty="0" smtClean="0"/>
              <a:t/>
            </a:r>
            <a:br>
              <a:rPr lang="en-US" altLang="ko-KR" sz="1400" spc="-150" dirty="0" smtClean="0"/>
            </a:br>
            <a:r>
              <a:rPr lang="ko-KR" altLang="en-US" sz="1400" b="1" spc="-150" dirty="0" err="1" smtClean="0"/>
              <a:t>사용요청</a:t>
            </a:r>
            <a:endParaRPr lang="ko-KR" altLang="en-US" sz="1400" b="1" spc="-150" dirty="0"/>
          </a:p>
        </p:txBody>
      </p:sp>
      <p:cxnSp>
        <p:nvCxnSpPr>
          <p:cNvPr id="22" name="직선 화살표 연결선 21"/>
          <p:cNvCxnSpPr/>
          <p:nvPr/>
        </p:nvCxnSpPr>
        <p:spPr>
          <a:xfrm>
            <a:off x="1922488" y="4760066"/>
            <a:ext cx="1350647" cy="0"/>
          </a:xfrm>
          <a:prstGeom prst="straightConnector1">
            <a:avLst/>
          </a:prstGeom>
          <a:ln w="50800" cap="rnd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직선 화살표 연결선 183"/>
          <p:cNvCxnSpPr/>
          <p:nvPr/>
        </p:nvCxnSpPr>
        <p:spPr>
          <a:xfrm flipH="1" flipV="1">
            <a:off x="4697350" y="2867842"/>
            <a:ext cx="2454737" cy="997256"/>
          </a:xfrm>
          <a:prstGeom prst="straightConnector1">
            <a:avLst/>
          </a:prstGeom>
          <a:ln w="50800" cap="rnd">
            <a:solidFill>
              <a:srgbClr val="FF000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직선 화살표 연결선 184"/>
          <p:cNvCxnSpPr/>
          <p:nvPr/>
        </p:nvCxnSpPr>
        <p:spPr>
          <a:xfrm>
            <a:off x="5067245" y="4405969"/>
            <a:ext cx="1365018" cy="0"/>
          </a:xfrm>
          <a:prstGeom prst="straightConnector1">
            <a:avLst/>
          </a:prstGeom>
          <a:ln w="50800" cap="rnd">
            <a:solidFill>
              <a:schemeClr val="tx1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5441262" y="4888247"/>
            <a:ext cx="1458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pc="-150" dirty="0" smtClean="0"/>
              <a:t>안심번호</a:t>
            </a:r>
            <a:endParaRPr lang="en-US" altLang="ko-KR" sz="1400" spc="-150" dirty="0" smtClean="0"/>
          </a:p>
          <a:p>
            <a:r>
              <a:rPr lang="ko-KR" altLang="en-US" sz="1400" b="1" spc="-150" dirty="0" err="1" smtClean="0"/>
              <a:t>발급요청</a:t>
            </a:r>
            <a:endParaRPr lang="ko-KR" altLang="en-US" sz="1400" b="1" spc="-150" dirty="0"/>
          </a:p>
        </p:txBody>
      </p:sp>
      <p:cxnSp>
        <p:nvCxnSpPr>
          <p:cNvPr id="187" name="직선 화살표 연결선 186"/>
          <p:cNvCxnSpPr/>
          <p:nvPr/>
        </p:nvCxnSpPr>
        <p:spPr>
          <a:xfrm>
            <a:off x="5172020" y="4760066"/>
            <a:ext cx="1377779" cy="0"/>
          </a:xfrm>
          <a:prstGeom prst="straightConnector1">
            <a:avLst/>
          </a:prstGeom>
          <a:ln w="50800" cap="rnd">
            <a:solidFill>
              <a:schemeClr val="tx1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꺾인 연결선 13"/>
          <p:cNvCxnSpPr>
            <a:stCxn id="177" idx="2"/>
            <a:endCxn id="3" idx="2"/>
          </p:cNvCxnSpPr>
          <p:nvPr/>
        </p:nvCxnSpPr>
        <p:spPr>
          <a:xfrm rot="5400000" flipH="1">
            <a:off x="4178536" y="2105427"/>
            <a:ext cx="184666" cy="6564026"/>
          </a:xfrm>
          <a:prstGeom prst="bentConnector3">
            <a:avLst>
              <a:gd name="adj1" fmla="val -123791"/>
            </a:avLst>
          </a:prstGeom>
          <a:ln w="50800" cap="rnd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850" y="3960829"/>
            <a:ext cx="1239150" cy="1080538"/>
          </a:xfrm>
          <a:prstGeom prst="rect">
            <a:avLst/>
          </a:prstGeom>
        </p:spPr>
      </p:pic>
      <p:cxnSp>
        <p:nvCxnSpPr>
          <p:cNvPr id="45" name="직선 화살표 연결선 44"/>
          <p:cNvCxnSpPr/>
          <p:nvPr/>
        </p:nvCxnSpPr>
        <p:spPr>
          <a:xfrm>
            <a:off x="4049980" y="3399078"/>
            <a:ext cx="0" cy="577049"/>
          </a:xfrm>
          <a:prstGeom prst="straightConnector1">
            <a:avLst/>
          </a:prstGeom>
          <a:ln w="50800" cap="rnd">
            <a:solidFill>
              <a:schemeClr val="tx1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타원 12"/>
          <p:cNvSpPr/>
          <p:nvPr/>
        </p:nvSpPr>
        <p:spPr>
          <a:xfrm>
            <a:off x="1731123" y="4043438"/>
            <a:ext cx="286421" cy="2864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</a:rPr>
              <a:t>1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5179117" y="4925425"/>
            <a:ext cx="286421" cy="2864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</a:rPr>
              <a:t>2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33107" y="3741834"/>
            <a:ext cx="1458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pc="-150" dirty="0"/>
              <a:t>안심번호</a:t>
            </a:r>
            <a:endParaRPr lang="en-US" altLang="ko-KR" sz="1400" spc="-150" dirty="0"/>
          </a:p>
          <a:p>
            <a:r>
              <a:rPr lang="ko-KR" altLang="en-US" sz="1400" b="1" spc="-150" dirty="0"/>
              <a:t>발급 및 노출</a:t>
            </a:r>
            <a:endParaRPr lang="en-US" altLang="ko-KR" sz="1400" b="1" spc="-150" dirty="0"/>
          </a:p>
        </p:txBody>
      </p:sp>
      <p:sp>
        <p:nvSpPr>
          <p:cNvPr id="38" name="타원 37"/>
          <p:cNvSpPr/>
          <p:nvPr/>
        </p:nvSpPr>
        <p:spPr>
          <a:xfrm>
            <a:off x="5170962" y="3779012"/>
            <a:ext cx="286421" cy="2864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tx1"/>
                </a:solidFill>
              </a:rPr>
              <a:t>3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73609" y="3609181"/>
            <a:ext cx="1458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400" spc="-150" dirty="0"/>
              <a:t>안심번호</a:t>
            </a:r>
            <a:endParaRPr lang="en-US" altLang="ko-KR" sz="1400" spc="-150" dirty="0"/>
          </a:p>
          <a:p>
            <a:pPr algn="r"/>
            <a:r>
              <a:rPr lang="ko-KR" altLang="en-US" sz="1400" b="1" spc="-150" dirty="0" smtClean="0"/>
              <a:t>확인</a:t>
            </a:r>
            <a:endParaRPr lang="en-US" altLang="ko-KR" sz="1400" b="1" spc="-150" dirty="0"/>
          </a:p>
        </p:txBody>
      </p:sp>
      <p:sp>
        <p:nvSpPr>
          <p:cNvPr id="40" name="타원 39"/>
          <p:cNvSpPr/>
          <p:nvPr/>
        </p:nvSpPr>
        <p:spPr>
          <a:xfrm>
            <a:off x="3634752" y="3630934"/>
            <a:ext cx="286421" cy="2864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</a:rPr>
              <a:t>4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10394" y="2744457"/>
            <a:ext cx="1555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spc="-150" dirty="0" smtClean="0"/>
              <a:t>노출된</a:t>
            </a:r>
            <a:endParaRPr lang="en-US" altLang="ko-KR" sz="1400" b="1" spc="-150" dirty="0" smtClean="0"/>
          </a:p>
          <a:p>
            <a:r>
              <a:rPr lang="ko-KR" altLang="en-US" sz="1400" b="1" spc="-150" dirty="0" smtClean="0"/>
              <a:t>안심번호로 발신</a:t>
            </a:r>
            <a:endParaRPr lang="en-US" altLang="ko-KR" sz="1400" b="1" spc="-150" dirty="0"/>
          </a:p>
        </p:txBody>
      </p:sp>
      <p:sp>
        <p:nvSpPr>
          <p:cNvPr id="42" name="타원 41"/>
          <p:cNvSpPr/>
          <p:nvPr/>
        </p:nvSpPr>
        <p:spPr>
          <a:xfrm>
            <a:off x="5848249" y="2781635"/>
            <a:ext cx="286421" cy="2864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</a:rPr>
              <a:t>5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737781" y="5744662"/>
            <a:ext cx="590718" cy="1047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" name="그룹 17"/>
          <p:cNvGrpSpPr/>
          <p:nvPr/>
        </p:nvGrpSpPr>
        <p:grpSpPr>
          <a:xfrm>
            <a:off x="3273135" y="5525857"/>
            <a:ext cx="1922009" cy="605613"/>
            <a:chOff x="1126168" y="2700600"/>
            <a:chExt cx="1922009" cy="605613"/>
          </a:xfrm>
        </p:grpSpPr>
        <p:sp>
          <p:nvSpPr>
            <p:cNvPr id="17" name="직사각형 16"/>
            <p:cNvSpPr/>
            <p:nvPr/>
          </p:nvSpPr>
          <p:spPr>
            <a:xfrm>
              <a:off x="1126168" y="2700600"/>
              <a:ext cx="1922009" cy="6056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92309" y="2700600"/>
              <a:ext cx="15558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spc="-150" dirty="0" smtClean="0">
                  <a:solidFill>
                    <a:srgbClr val="FF0000"/>
                  </a:solidFill>
                </a:rPr>
                <a:t>요청된</a:t>
              </a:r>
              <a:endParaRPr lang="en-US" altLang="ko-KR" sz="1400" b="1" spc="-150" dirty="0" smtClean="0">
                <a:solidFill>
                  <a:srgbClr val="FF0000"/>
                </a:solidFill>
              </a:endParaRPr>
            </a:p>
            <a:p>
              <a:r>
                <a:rPr lang="ko-KR" altLang="en-US" sz="1400" b="1" spc="-150" dirty="0" smtClean="0">
                  <a:solidFill>
                    <a:srgbClr val="FF0000"/>
                  </a:solidFill>
                </a:rPr>
                <a:t>안심번호로 발신</a:t>
              </a:r>
              <a:endParaRPr lang="en-US" altLang="ko-KR" sz="1400" b="1" spc="-150" dirty="0">
                <a:solidFill>
                  <a:srgbClr val="FF0000"/>
                </a:solidFill>
              </a:endParaRPr>
            </a:p>
          </p:txBody>
        </p:sp>
        <p:sp>
          <p:nvSpPr>
            <p:cNvPr id="46" name="타원 45"/>
            <p:cNvSpPr/>
            <p:nvPr/>
          </p:nvSpPr>
          <p:spPr>
            <a:xfrm>
              <a:off x="1230164" y="2737778"/>
              <a:ext cx="286421" cy="2864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</a:rPr>
                <a:t>6</a:t>
              </a:r>
              <a:endParaRPr lang="ko-KR" alt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509927" y="5018108"/>
            <a:ext cx="1305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업체</a:t>
            </a:r>
            <a:endParaRPr lang="ko-KR" altLang="en-US" sz="1200" b="1" dirty="0"/>
          </a:p>
        </p:txBody>
      </p:sp>
      <p:sp>
        <p:nvSpPr>
          <p:cNvPr id="173" name="TextBox 172"/>
          <p:cNvSpPr txBox="1"/>
          <p:nvPr/>
        </p:nvSpPr>
        <p:spPr>
          <a:xfrm>
            <a:off x="9567799" y="2889239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latin typeface="+mn-ea"/>
              </a:rPr>
              <a:t>고객</a:t>
            </a:r>
            <a:endParaRPr lang="en-US" altLang="ko-KR" b="1" dirty="0" smtClean="0">
              <a:latin typeface="+mn-ea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9567799" y="4422195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latin typeface="+mn-ea"/>
              </a:rPr>
              <a:t>업체</a:t>
            </a:r>
            <a:endParaRPr lang="en-US" altLang="ko-KR" b="1" dirty="0" smtClean="0">
              <a:latin typeface="+mn-ea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9567799" y="3206967"/>
            <a:ext cx="1971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spc="-80" dirty="0" smtClean="0">
                <a:sym typeface="Wingdings" panose="05000000000000000000" pitchFamily="2" charset="2"/>
              </a:rPr>
              <a:t>신개념 안심번호 플러스 서비스 이용 시 고객의 </a:t>
            </a:r>
            <a:endParaRPr lang="en-US" altLang="ko-KR" sz="1200" spc="-80" dirty="0" smtClean="0">
              <a:sym typeface="Wingdings" panose="05000000000000000000" pitchFamily="2" charset="2"/>
            </a:endParaRPr>
          </a:p>
          <a:p>
            <a:r>
              <a:rPr lang="ko-KR" altLang="en-US" sz="1200" b="1" spc="-80" dirty="0" smtClean="0">
                <a:solidFill>
                  <a:srgbClr val="0070C0"/>
                </a:solidFill>
                <a:sym typeface="Wingdings" panose="05000000000000000000" pitchFamily="2" charset="2"/>
              </a:rPr>
              <a:t>전화번호를 노출하지 않고 </a:t>
            </a:r>
            <a:r>
              <a:rPr lang="ko-KR" altLang="en-US" sz="1200" spc="-80" dirty="0" smtClean="0">
                <a:sym typeface="Wingdings" panose="05000000000000000000" pitchFamily="2" charset="2"/>
              </a:rPr>
              <a:t>안심하고</a:t>
            </a:r>
            <a:r>
              <a:rPr lang="en-US" altLang="ko-KR" sz="1200" spc="-80" dirty="0" smtClean="0">
                <a:sym typeface="Wingdings" panose="05000000000000000000" pitchFamily="2" charset="2"/>
              </a:rPr>
              <a:t> </a:t>
            </a:r>
            <a:r>
              <a:rPr lang="ko-KR" altLang="en-US" sz="1200" b="1" spc="-80" dirty="0" smtClean="0">
                <a:solidFill>
                  <a:srgbClr val="0070C0"/>
                </a:solidFill>
                <a:sym typeface="Wingdings" panose="05000000000000000000" pitchFamily="2" charset="2"/>
              </a:rPr>
              <a:t>서비스 이용 가능</a:t>
            </a:r>
            <a:endParaRPr lang="en-US" altLang="ko-KR" sz="1200" b="1" spc="-80" dirty="0">
              <a:solidFill>
                <a:srgbClr val="0070C0"/>
              </a:solidFill>
              <a:sym typeface="Wingdings" panose="05000000000000000000" pitchFamily="2" charset="2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9567799" y="4731641"/>
            <a:ext cx="20716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spc="-80" dirty="0" smtClean="0">
                <a:sym typeface="Wingdings" panose="05000000000000000000" pitchFamily="2" charset="2"/>
              </a:rPr>
              <a:t>개인정보에 민감한 고객들이 증가됨에 따라</a:t>
            </a:r>
            <a:r>
              <a:rPr lang="en-US" altLang="ko-KR" sz="1200" spc="-80" dirty="0">
                <a:sym typeface="Wingdings" panose="05000000000000000000" pitchFamily="2" charset="2"/>
              </a:rPr>
              <a:t> </a:t>
            </a:r>
            <a:r>
              <a:rPr lang="ko-KR" altLang="en-US" sz="1200" spc="-80" dirty="0" smtClean="0">
                <a:sym typeface="Wingdings" panose="05000000000000000000" pitchFamily="2" charset="2"/>
              </a:rPr>
              <a:t>고객 </a:t>
            </a:r>
            <a:r>
              <a:rPr lang="ko-KR" altLang="en-US" sz="1200" spc="-80" dirty="0">
                <a:sym typeface="Wingdings" panose="05000000000000000000" pitchFamily="2" charset="2"/>
              </a:rPr>
              <a:t>전화번호에 대한 완벽한 </a:t>
            </a:r>
            <a:r>
              <a:rPr lang="ko-KR" altLang="en-US" sz="1200" spc="-80" dirty="0" smtClean="0">
                <a:sym typeface="Wingdings" panose="05000000000000000000" pitchFamily="2" charset="2"/>
              </a:rPr>
              <a:t>보호 시 개인정보보호에 앞장서는 </a:t>
            </a:r>
            <a:endParaRPr lang="en-US" altLang="ko-KR" sz="1200" spc="-80" dirty="0" smtClean="0">
              <a:sym typeface="Wingdings" panose="05000000000000000000" pitchFamily="2" charset="2"/>
            </a:endParaRPr>
          </a:p>
          <a:p>
            <a:r>
              <a:rPr lang="ko-KR" altLang="en-US" sz="1200" b="1" spc="-80" dirty="0" smtClean="0">
                <a:solidFill>
                  <a:srgbClr val="0070C0"/>
                </a:solidFill>
                <a:sym typeface="Wingdings" panose="05000000000000000000" pitchFamily="2" charset="2"/>
              </a:rPr>
              <a:t>기업이미지 구축 </a:t>
            </a:r>
            <a:r>
              <a:rPr lang="ko-KR" altLang="en-US" sz="1200" spc="-80" dirty="0" smtClean="0">
                <a:sym typeface="Wingdings" panose="05000000000000000000" pitchFamily="2" charset="2"/>
              </a:rPr>
              <a:t>가능</a:t>
            </a:r>
            <a:endParaRPr lang="en-US" altLang="ko-KR" sz="1200" spc="-80" dirty="0">
              <a:sym typeface="Wingdings" panose="05000000000000000000" pitchFamily="2" charset="2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9543" y="2858179"/>
            <a:ext cx="684000" cy="684000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7975" y="4331111"/>
            <a:ext cx="684000" cy="684000"/>
          </a:xfrm>
          <a:prstGeom prst="rect">
            <a:avLst/>
          </a:prstGeom>
        </p:spPr>
      </p:pic>
      <p:sp>
        <p:nvSpPr>
          <p:cNvPr id="29" name="모서리가 둥근 직사각형 28"/>
          <p:cNvSpPr/>
          <p:nvPr/>
        </p:nvSpPr>
        <p:spPr>
          <a:xfrm>
            <a:off x="8611437" y="2116329"/>
            <a:ext cx="3187734" cy="3921732"/>
          </a:xfrm>
          <a:prstGeom prst="roundRect">
            <a:avLst>
              <a:gd name="adj" fmla="val 2333"/>
            </a:avLst>
          </a:prstGeom>
          <a:noFill/>
          <a:ln w="28575">
            <a:solidFill>
              <a:srgbClr val="203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803654" y="985478"/>
            <a:ext cx="106134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/>
              <a:t>개인정보보호가 사회적인 문제로 큰 이슈가 되어지는 만큼</a:t>
            </a:r>
            <a:r>
              <a:rPr lang="en-US" altLang="ko-KR" sz="1600" dirty="0"/>
              <a:t>,</a:t>
            </a:r>
          </a:p>
          <a:p>
            <a:r>
              <a:rPr lang="ko-KR" altLang="en-US" sz="1600" dirty="0" smtClean="0"/>
              <a:t>개인정보의 노출을 </a:t>
            </a:r>
            <a:r>
              <a:rPr lang="ko-KR" altLang="en-US" sz="1600" b="1" dirty="0" smtClean="0"/>
              <a:t>최소화 및 보호하기 위해 외부에 실제 본인 연락처를 노출하는 것이 아닌 </a:t>
            </a:r>
          </a:p>
          <a:p>
            <a:r>
              <a:rPr lang="ko-KR" altLang="en-US" sz="1600" b="1" dirty="0" smtClean="0">
                <a:solidFill>
                  <a:srgbClr val="FF0000"/>
                </a:solidFill>
              </a:rPr>
              <a:t>가상번호를 발급받아 내 휴대폰 번호를 연결</a:t>
            </a:r>
            <a:r>
              <a:rPr lang="ko-KR" altLang="en-US" sz="1600" dirty="0" smtClean="0"/>
              <a:t>하는 서비스</a:t>
            </a:r>
            <a:endParaRPr lang="ko-KR" altLang="en-US" sz="1600" dirty="0"/>
          </a:p>
        </p:txBody>
      </p:sp>
      <p:sp>
        <p:nvSpPr>
          <p:cNvPr id="33" name="직사각형 32"/>
          <p:cNvSpPr/>
          <p:nvPr/>
        </p:nvSpPr>
        <p:spPr>
          <a:xfrm>
            <a:off x="660771" y="1031586"/>
            <a:ext cx="46800" cy="72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429" y="2283355"/>
            <a:ext cx="857099" cy="85709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7113">
            <a:off x="3447195" y="2447346"/>
            <a:ext cx="369202" cy="33322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52" y="4143719"/>
            <a:ext cx="870122" cy="87012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80" y="4583160"/>
            <a:ext cx="320064" cy="32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47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모서리가 둥근 직사각형 57"/>
          <p:cNvSpPr/>
          <p:nvPr/>
        </p:nvSpPr>
        <p:spPr>
          <a:xfrm>
            <a:off x="579936" y="1390777"/>
            <a:ext cx="10516659" cy="648000"/>
          </a:xfrm>
          <a:prstGeom prst="roundRect">
            <a:avLst>
              <a:gd name="adj" fmla="val 270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</a:t>
            </a:r>
            <a:r>
              <a:rPr lang="en-US" altLang="ko-KR" dirty="0" smtClean="0"/>
              <a:t>. 050</a:t>
            </a:r>
            <a:r>
              <a:rPr lang="ko-KR" altLang="en-US" dirty="0" smtClean="0"/>
              <a:t>안심전화번호 부가서비스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9937" y="914609"/>
            <a:ext cx="2154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050</a:t>
            </a:r>
            <a:r>
              <a:rPr lang="ko-KR" altLang="en-US" b="1" dirty="0" err="1" smtClean="0">
                <a:solidFill>
                  <a:srgbClr val="0070C0"/>
                </a:solidFill>
              </a:rPr>
              <a:t>안심번호란</a:t>
            </a:r>
            <a:r>
              <a:rPr lang="en-US" altLang="ko-KR" b="1" dirty="0" smtClean="0">
                <a:solidFill>
                  <a:srgbClr val="0070C0"/>
                </a:solidFill>
              </a:rPr>
              <a:t>?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937" y="1453167"/>
            <a:ext cx="10516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현재 가장 대중적으로 이용되고 있는 안심번호로써 </a:t>
            </a:r>
            <a:endParaRPr lang="en-US" altLang="ko-KR" sz="1400" dirty="0" smtClean="0"/>
          </a:p>
          <a:p>
            <a:r>
              <a:rPr lang="ko-KR" altLang="en-US" sz="1400" dirty="0" smtClean="0"/>
              <a:t>고객의 전화번호를 가상의 </a:t>
            </a:r>
            <a:r>
              <a:rPr lang="en-US" altLang="ko-KR" sz="1400" dirty="0" smtClean="0"/>
              <a:t>050X</a:t>
            </a:r>
            <a:r>
              <a:rPr lang="ko-KR" altLang="en-US" sz="1400" dirty="0" smtClean="0"/>
              <a:t>번호로 연결하여 고객의 전화번호 노출을 미연에 방지하는 서비스</a:t>
            </a:r>
            <a:endParaRPr lang="ko-KR" altLang="en-US" sz="1400" dirty="0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974" y="2587567"/>
            <a:ext cx="1544166" cy="15441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3721" y="4748383"/>
            <a:ext cx="243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안심번호 사용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을 통해 </a:t>
            </a:r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자신의 휴대전화번호로 일어나는 각종 범죄를 예방할 수 있습니다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3324" y="4373170"/>
            <a:ext cx="201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개인정보 보호</a:t>
            </a:r>
            <a:endParaRPr lang="ko-KR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89017" y="4748383"/>
            <a:ext cx="243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효율적인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관리자페이지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를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제공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함으로써 고객관리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번호별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수신통계 등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유입경로에 따른 마케팅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을 할 수 있습니다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270" y="2587567"/>
            <a:ext cx="1544166" cy="15441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98620" y="4373170"/>
            <a:ext cx="201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통계 제공</a:t>
            </a:r>
            <a:endParaRPr lang="ko-KR" alt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039609" y="4748383"/>
            <a:ext cx="24841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녹취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주문확인 등 </a:t>
            </a:r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다양한 통신기술 특허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를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보유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하고 있어 고객의 요청에 맞게 </a:t>
            </a:r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활용이 가능합니다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49213" y="4373170"/>
            <a:ext cx="201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다양한 통신기술</a:t>
            </a:r>
            <a:endParaRPr lang="ko-KR" altLang="en-US" b="1" dirty="0"/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863" y="2587567"/>
            <a:ext cx="1544166" cy="15441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64313" y="4748382"/>
            <a:ext cx="2438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오픈 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API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를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제공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하여 </a:t>
            </a:r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쉽고 간단하게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서버연동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이</a:t>
            </a:r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가능합니다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3916" y="4373170"/>
            <a:ext cx="201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연동 </a:t>
            </a:r>
            <a:r>
              <a:rPr lang="en-US" altLang="ko-KR" b="1" dirty="0" smtClean="0"/>
              <a:t>API</a:t>
            </a:r>
            <a:endParaRPr lang="ko-KR" altLang="en-US" b="1" dirty="0"/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565" y="2587567"/>
            <a:ext cx="1544166" cy="154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6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모서리가 둥근 직사각형 96"/>
          <p:cNvSpPr/>
          <p:nvPr/>
        </p:nvSpPr>
        <p:spPr>
          <a:xfrm>
            <a:off x="780242" y="838983"/>
            <a:ext cx="10744896" cy="415108"/>
          </a:xfrm>
          <a:prstGeom prst="roundRect">
            <a:avLst>
              <a:gd name="adj" fmla="val 270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863388" y="6010802"/>
            <a:ext cx="4983423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안심번호 플러스 </a:t>
            </a:r>
            <a:r>
              <a:rPr lang="en-US" altLang="ko-KR" dirty="0" smtClean="0"/>
              <a:t>(</a:t>
            </a:r>
            <a:r>
              <a:rPr lang="ko-KR" altLang="en-US" dirty="0" smtClean="0"/>
              <a:t>수 </a:t>
            </a:r>
            <a:r>
              <a:rPr lang="en-US" altLang="ko-KR" dirty="0" smtClean="0"/>
              <a:t>· </a:t>
            </a:r>
            <a:r>
              <a:rPr lang="ko-KR" altLang="en-US" dirty="0" smtClean="0"/>
              <a:t>발신자 양단간의 모든 전화번호 보호 가능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381858" y="3056815"/>
            <a:ext cx="3929309" cy="2796142"/>
          </a:xfrm>
          <a:prstGeom prst="roundRect">
            <a:avLst>
              <a:gd name="adj" fmla="val 3182"/>
            </a:avLst>
          </a:prstGeom>
          <a:solidFill>
            <a:schemeClr val="bg1"/>
          </a:solidFill>
          <a:ln w="38100">
            <a:solidFill>
              <a:srgbClr val="EE27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8" name="그룹 37"/>
          <p:cNvGrpSpPr/>
          <p:nvPr/>
        </p:nvGrpSpPr>
        <p:grpSpPr>
          <a:xfrm>
            <a:off x="606019" y="3478342"/>
            <a:ext cx="1625744" cy="1960305"/>
            <a:chOff x="5499730" y="3512382"/>
            <a:chExt cx="1645111" cy="1983657"/>
          </a:xfrm>
        </p:grpSpPr>
        <p:pic>
          <p:nvPicPr>
            <p:cNvPr id="40" name="그림 3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8879"/>
            <a:stretch/>
          </p:blipFill>
          <p:spPr>
            <a:xfrm>
              <a:off x="5499730" y="3512382"/>
              <a:ext cx="1645111" cy="198365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1" name="Picture 5" descr="C:\Users\User-PC\Desktop\IMG_1270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584"/>
            <a:stretch/>
          </p:blipFill>
          <p:spPr bwMode="auto">
            <a:xfrm>
              <a:off x="5552850" y="3840945"/>
              <a:ext cx="1541964" cy="1648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직사각형 34"/>
          <p:cNvSpPr/>
          <p:nvPr/>
        </p:nvSpPr>
        <p:spPr>
          <a:xfrm>
            <a:off x="907017" y="3973680"/>
            <a:ext cx="1023747" cy="218414"/>
          </a:xfrm>
          <a:prstGeom prst="rect">
            <a:avLst/>
          </a:prstGeom>
          <a:solidFill>
            <a:srgbClr val="141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780242" y="3967236"/>
            <a:ext cx="1269207" cy="2889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300" b="1" dirty="0" smtClean="0">
                <a:solidFill>
                  <a:schemeClr val="bg1"/>
                </a:solidFill>
              </a:rPr>
              <a:t>02-1234-1234</a:t>
            </a:r>
            <a:endParaRPr lang="ko-KR" altLang="en-US" sz="13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5064" y="4351915"/>
            <a:ext cx="1502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b="1" spc="-150" dirty="0" smtClean="0">
                <a:solidFill>
                  <a:schemeClr val="bg1"/>
                </a:solidFill>
              </a:rPr>
              <a:t>음식점에 전화 거는 중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3408" y="5515505"/>
            <a:ext cx="3866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pc="-80" dirty="0" smtClean="0">
                <a:latin typeface="+mn-ea"/>
                <a:sym typeface="Wingdings" panose="05000000000000000000" pitchFamily="2" charset="2"/>
              </a:rPr>
              <a:t>음식점에 발신 시 고객</a:t>
            </a:r>
            <a:r>
              <a:rPr lang="ko-KR" altLang="en-US" sz="1200" b="1" spc="-80" dirty="0" smtClean="0">
                <a:latin typeface="+mn-ea"/>
                <a:sym typeface="Wingdings" panose="05000000000000000000" pitchFamily="2" charset="2"/>
              </a:rPr>
              <a:t> 실제 전화번호 노출 방지</a:t>
            </a:r>
            <a:endParaRPr lang="ko-KR" altLang="en-US" sz="1200" b="1" spc="-80" dirty="0">
              <a:latin typeface="+mn-ea"/>
            </a:endParaRPr>
          </a:p>
        </p:txBody>
      </p:sp>
      <p:sp>
        <p:nvSpPr>
          <p:cNvPr id="43" name="양쪽 모서리가 둥근 사각형 42"/>
          <p:cNvSpPr/>
          <p:nvPr/>
        </p:nvSpPr>
        <p:spPr>
          <a:xfrm>
            <a:off x="399305" y="3038372"/>
            <a:ext cx="3900793" cy="304458"/>
          </a:xfrm>
          <a:prstGeom prst="round2SameRect">
            <a:avLst>
              <a:gd name="adj1" fmla="val 30583"/>
              <a:gd name="adj2" fmla="val 0"/>
            </a:avLst>
          </a:prstGeom>
          <a:solidFill>
            <a:srgbClr val="EE27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928177" y="3044183"/>
            <a:ext cx="292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spc="-150" dirty="0">
                <a:solidFill>
                  <a:schemeClr val="bg1"/>
                </a:solidFill>
              </a:rPr>
              <a:t>고객이 </a:t>
            </a:r>
            <a:r>
              <a:rPr lang="ko-KR" altLang="en-US" sz="1400" b="1" spc="-150" dirty="0" smtClean="0">
                <a:solidFill>
                  <a:schemeClr val="bg1"/>
                </a:solidFill>
              </a:rPr>
              <a:t>음식점에 </a:t>
            </a:r>
            <a:r>
              <a:rPr lang="ko-KR" altLang="en-US" sz="1400" b="1" spc="-150" dirty="0">
                <a:solidFill>
                  <a:schemeClr val="bg1"/>
                </a:solidFill>
              </a:rPr>
              <a:t>전화를 발신하는 경우</a:t>
            </a:r>
          </a:p>
        </p:txBody>
      </p:sp>
      <p:pic>
        <p:nvPicPr>
          <p:cNvPr id="52" name="그림 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879"/>
          <a:stretch/>
        </p:blipFill>
        <p:spPr>
          <a:xfrm>
            <a:off x="2458593" y="3478342"/>
            <a:ext cx="1625744" cy="1960305"/>
          </a:xfrm>
          <a:prstGeom prst="rect">
            <a:avLst/>
          </a:prstGeom>
          <a:ln>
            <a:noFill/>
          </a:ln>
        </p:spPr>
      </p:pic>
      <p:pic>
        <p:nvPicPr>
          <p:cNvPr id="53" name="Picture 5" descr="C:\Users\User-PC\Desktop\IMG_127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584"/>
          <a:stretch/>
        </p:blipFill>
        <p:spPr bwMode="auto">
          <a:xfrm>
            <a:off x="2511088" y="3803037"/>
            <a:ext cx="1523812" cy="162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직사각형 38"/>
          <p:cNvSpPr/>
          <p:nvPr/>
        </p:nvSpPr>
        <p:spPr>
          <a:xfrm>
            <a:off x="606019" y="5174130"/>
            <a:ext cx="1625743" cy="284610"/>
          </a:xfrm>
          <a:prstGeom prst="rect">
            <a:avLst/>
          </a:prstGeom>
          <a:solidFill>
            <a:srgbClr val="FEE8E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150" dirty="0">
                <a:solidFill>
                  <a:schemeClr val="tx1"/>
                </a:solidFill>
              </a:rPr>
              <a:t>고객 전화화면 발신</a:t>
            </a:r>
          </a:p>
        </p:txBody>
      </p:sp>
      <p:sp>
        <p:nvSpPr>
          <p:cNvPr id="51" name="직사각형 50"/>
          <p:cNvSpPr/>
          <p:nvPr/>
        </p:nvSpPr>
        <p:spPr>
          <a:xfrm>
            <a:off x="2458593" y="5174130"/>
            <a:ext cx="1625743" cy="284610"/>
          </a:xfrm>
          <a:prstGeom prst="rect">
            <a:avLst/>
          </a:prstGeom>
          <a:solidFill>
            <a:srgbClr val="FEE8E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150" dirty="0" smtClean="0">
                <a:solidFill>
                  <a:schemeClr val="tx1"/>
                </a:solidFill>
              </a:rPr>
              <a:t>음식점 전화화면 수신</a:t>
            </a:r>
            <a:endParaRPr lang="ko-KR" altLang="en-US" sz="1200" b="1" spc="-150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2759591" y="3973680"/>
            <a:ext cx="1023747" cy="218414"/>
          </a:xfrm>
          <a:prstGeom prst="rect">
            <a:avLst/>
          </a:prstGeom>
          <a:solidFill>
            <a:srgbClr val="141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2632813" y="3967236"/>
            <a:ext cx="1269207" cy="2889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300" b="1" dirty="0" smtClean="0">
                <a:solidFill>
                  <a:schemeClr val="bg1"/>
                </a:solidFill>
              </a:rPr>
              <a:t>02-1234-1234</a:t>
            </a:r>
            <a:endParaRPr lang="ko-KR" altLang="en-US" sz="1300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585152" y="4351915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b="1" spc="-150" dirty="0" smtClean="0">
                <a:solidFill>
                  <a:schemeClr val="bg1"/>
                </a:solidFill>
              </a:rPr>
              <a:t>고</a:t>
            </a:r>
            <a:r>
              <a:rPr lang="ko-KR" altLang="en-US" sz="1200" b="1" spc="-150" dirty="0">
                <a:solidFill>
                  <a:schemeClr val="bg1"/>
                </a:solidFill>
              </a:rPr>
              <a:t>객</a:t>
            </a:r>
            <a:r>
              <a:rPr lang="ko-KR" altLang="en-US" sz="1200" b="1" spc="-150" dirty="0" smtClean="0">
                <a:solidFill>
                  <a:schemeClr val="bg1"/>
                </a:solidFill>
              </a:rPr>
              <a:t>에 전화 오는 중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4476891" y="3056814"/>
            <a:ext cx="3929309" cy="2796143"/>
          </a:xfrm>
          <a:prstGeom prst="roundRect">
            <a:avLst>
              <a:gd name="adj" fmla="val 3182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양쪽 모서리가 둥근 사각형 55"/>
          <p:cNvSpPr/>
          <p:nvPr/>
        </p:nvSpPr>
        <p:spPr>
          <a:xfrm>
            <a:off x="4494338" y="3038372"/>
            <a:ext cx="3900793" cy="304458"/>
          </a:xfrm>
          <a:prstGeom prst="round2SameRect">
            <a:avLst>
              <a:gd name="adj1" fmla="val 36131"/>
              <a:gd name="adj2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5023210" y="3044183"/>
            <a:ext cx="2922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spc="-150" dirty="0" smtClean="0">
                <a:solidFill>
                  <a:schemeClr val="bg1"/>
                </a:solidFill>
              </a:rPr>
              <a:t>음식점이 </a:t>
            </a:r>
            <a:r>
              <a:rPr lang="ko-KR" altLang="en-US" sz="1400" b="1" spc="-150" dirty="0">
                <a:solidFill>
                  <a:schemeClr val="bg1"/>
                </a:solidFill>
              </a:rPr>
              <a:t>고객에 전화를 발신하는 경우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2591475" y="3995860"/>
            <a:ext cx="1364254" cy="233473"/>
          </a:xfrm>
          <a:prstGeom prst="rect">
            <a:avLst/>
          </a:prstGeom>
          <a:noFill/>
          <a:ln w="19050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9" name="그룹 58"/>
          <p:cNvGrpSpPr/>
          <p:nvPr/>
        </p:nvGrpSpPr>
        <p:grpSpPr>
          <a:xfrm>
            <a:off x="2408860" y="3558376"/>
            <a:ext cx="1734197" cy="434620"/>
            <a:chOff x="2335606" y="4205942"/>
            <a:chExt cx="1754856" cy="439797"/>
          </a:xfrm>
        </p:grpSpPr>
        <p:sp>
          <p:nvSpPr>
            <p:cNvPr id="60" name="모서리가 둥근 직사각형 59"/>
            <p:cNvSpPr/>
            <p:nvPr/>
          </p:nvSpPr>
          <p:spPr>
            <a:xfrm>
              <a:off x="2335606" y="4205942"/>
              <a:ext cx="1754856" cy="335429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이등변 삼각형 60"/>
            <p:cNvSpPr/>
            <p:nvPr/>
          </p:nvSpPr>
          <p:spPr>
            <a:xfrm rot="10800000">
              <a:off x="3090589" y="4408333"/>
              <a:ext cx="244890" cy="237406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384304" y="4230492"/>
              <a:ext cx="1656488" cy="2802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 b="1" spc="-150" dirty="0" smtClean="0"/>
                <a:t>고객 발신번호 </a:t>
              </a:r>
              <a:r>
                <a:rPr lang="ko-KR" altLang="en-US" sz="1200" b="1" spc="-150" dirty="0" err="1" smtClean="0"/>
                <a:t>변작</a:t>
              </a:r>
              <a:r>
                <a:rPr lang="ko-KR" altLang="en-US" sz="1200" b="1" spc="-150" dirty="0" smtClean="0"/>
                <a:t> 발생</a:t>
              </a:r>
              <a:endParaRPr lang="ko-KR" altLang="en-US" sz="1200" b="1" spc="-150" dirty="0"/>
            </a:p>
          </p:txBody>
        </p:sp>
      </p:grpSp>
      <p:grpSp>
        <p:nvGrpSpPr>
          <p:cNvPr id="68" name="그룹 67"/>
          <p:cNvGrpSpPr/>
          <p:nvPr/>
        </p:nvGrpSpPr>
        <p:grpSpPr>
          <a:xfrm>
            <a:off x="4685146" y="3482274"/>
            <a:ext cx="1625744" cy="1960305"/>
            <a:chOff x="5499730" y="3512382"/>
            <a:chExt cx="1645111" cy="1983657"/>
          </a:xfrm>
        </p:grpSpPr>
        <p:pic>
          <p:nvPicPr>
            <p:cNvPr id="70" name="그림 6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8879"/>
            <a:stretch/>
          </p:blipFill>
          <p:spPr>
            <a:xfrm>
              <a:off x="5499730" y="3512382"/>
              <a:ext cx="1645111" cy="198365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5" descr="C:\Users\User-PC\Desktop\IMG_1270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584"/>
            <a:stretch/>
          </p:blipFill>
          <p:spPr bwMode="auto">
            <a:xfrm>
              <a:off x="5552850" y="3840945"/>
              <a:ext cx="1541964" cy="1648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9" name="직사각형 68"/>
          <p:cNvSpPr/>
          <p:nvPr/>
        </p:nvSpPr>
        <p:spPr>
          <a:xfrm>
            <a:off x="4685146" y="5178063"/>
            <a:ext cx="1625743" cy="284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150" dirty="0" smtClean="0">
                <a:solidFill>
                  <a:schemeClr val="tx1"/>
                </a:solidFill>
              </a:rPr>
              <a:t>음식점 </a:t>
            </a:r>
            <a:r>
              <a:rPr lang="ko-KR" altLang="en-US" sz="1200" b="1" spc="-150" dirty="0">
                <a:solidFill>
                  <a:schemeClr val="tx1"/>
                </a:solidFill>
              </a:rPr>
              <a:t>전화화면 발신</a:t>
            </a:r>
          </a:p>
        </p:txBody>
      </p:sp>
      <p:sp>
        <p:nvSpPr>
          <p:cNvPr id="65" name="직사각형 64"/>
          <p:cNvSpPr/>
          <p:nvPr/>
        </p:nvSpPr>
        <p:spPr>
          <a:xfrm>
            <a:off x="4986144" y="3977613"/>
            <a:ext cx="1023747" cy="218414"/>
          </a:xfrm>
          <a:prstGeom prst="rect">
            <a:avLst/>
          </a:prstGeom>
          <a:solidFill>
            <a:srgbClr val="141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4859370" y="3971168"/>
            <a:ext cx="1269207" cy="2889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300" b="1" dirty="0" smtClean="0">
                <a:solidFill>
                  <a:schemeClr val="bg1"/>
                </a:solidFill>
              </a:rPr>
              <a:t>02-1234-1234</a:t>
            </a:r>
            <a:endParaRPr lang="ko-KR" altLang="en-US" sz="1300" b="1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753222" y="4351915"/>
            <a:ext cx="1484648" cy="273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b="1" spc="-150" dirty="0" smtClean="0">
                <a:solidFill>
                  <a:schemeClr val="bg1"/>
                </a:solidFill>
              </a:rPr>
              <a:t>고객에게 전화 거는 중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grpSp>
        <p:nvGrpSpPr>
          <p:cNvPr id="77" name="그룹 76"/>
          <p:cNvGrpSpPr/>
          <p:nvPr/>
        </p:nvGrpSpPr>
        <p:grpSpPr>
          <a:xfrm>
            <a:off x="6537720" y="3482274"/>
            <a:ext cx="1625744" cy="1960305"/>
            <a:chOff x="5499730" y="3512382"/>
            <a:chExt cx="1645111" cy="1983657"/>
          </a:xfrm>
        </p:grpSpPr>
        <p:pic>
          <p:nvPicPr>
            <p:cNvPr id="79" name="그림 7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8879"/>
            <a:stretch/>
          </p:blipFill>
          <p:spPr>
            <a:xfrm>
              <a:off x="5499730" y="3512382"/>
              <a:ext cx="1645111" cy="198365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5" descr="C:\Users\User-PC\Desktop\IMG_1270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584"/>
            <a:stretch/>
          </p:blipFill>
          <p:spPr bwMode="auto">
            <a:xfrm>
              <a:off x="5552850" y="3840945"/>
              <a:ext cx="1541964" cy="1648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8" name="직사각형 77"/>
          <p:cNvSpPr/>
          <p:nvPr/>
        </p:nvSpPr>
        <p:spPr>
          <a:xfrm>
            <a:off x="6537720" y="5178063"/>
            <a:ext cx="1625743" cy="284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150" dirty="0">
                <a:solidFill>
                  <a:schemeClr val="tx1"/>
                </a:solidFill>
              </a:rPr>
              <a:t>고객 전화화면 </a:t>
            </a:r>
            <a:r>
              <a:rPr lang="ko-KR" altLang="en-US" sz="1200" b="1" spc="-150" dirty="0" smtClean="0">
                <a:solidFill>
                  <a:schemeClr val="tx1"/>
                </a:solidFill>
              </a:rPr>
              <a:t>수신</a:t>
            </a:r>
            <a:endParaRPr lang="ko-KR" altLang="en-US" sz="1200" b="1" spc="-150" dirty="0">
              <a:solidFill>
                <a:schemeClr val="tx1"/>
              </a:solidFill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6838719" y="3977613"/>
            <a:ext cx="1023747" cy="218414"/>
          </a:xfrm>
          <a:prstGeom prst="rect">
            <a:avLst/>
          </a:prstGeom>
          <a:solidFill>
            <a:srgbClr val="141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6711941" y="3971168"/>
            <a:ext cx="1269207" cy="2889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300" b="1" dirty="0" smtClean="0">
                <a:solidFill>
                  <a:schemeClr val="bg1"/>
                </a:solidFill>
              </a:rPr>
              <a:t>02-1234-1234</a:t>
            </a:r>
            <a:endParaRPr lang="ko-KR" altLang="en-US" sz="1300" b="1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529626" y="4351915"/>
            <a:ext cx="1636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b="1" spc="-150" dirty="0" smtClean="0">
                <a:solidFill>
                  <a:schemeClr val="bg1"/>
                </a:solidFill>
              </a:rPr>
              <a:t>음식점에서 전화 오는 중</a:t>
            </a:r>
            <a:endParaRPr lang="ko-KR" altLang="en-US" sz="1200" b="1" spc="-150" dirty="0">
              <a:solidFill>
                <a:schemeClr val="bg1"/>
              </a:solidFill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6670602" y="3999792"/>
            <a:ext cx="1364254" cy="233473"/>
          </a:xfrm>
          <a:prstGeom prst="rect">
            <a:avLst/>
          </a:prstGeom>
          <a:noFill/>
          <a:ln w="19050">
            <a:solidFill>
              <a:schemeClr val="accent4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2" name="그룹 81"/>
          <p:cNvGrpSpPr/>
          <p:nvPr/>
        </p:nvGrpSpPr>
        <p:grpSpPr>
          <a:xfrm>
            <a:off x="6478607" y="3558377"/>
            <a:ext cx="1743577" cy="438551"/>
            <a:chOff x="2326114" y="4201964"/>
            <a:chExt cx="1764348" cy="443775"/>
          </a:xfrm>
        </p:grpSpPr>
        <p:sp>
          <p:nvSpPr>
            <p:cNvPr id="83" name="모서리가 둥근 직사각형 82"/>
            <p:cNvSpPr/>
            <p:nvPr/>
          </p:nvSpPr>
          <p:spPr>
            <a:xfrm>
              <a:off x="2335606" y="4201964"/>
              <a:ext cx="1754856" cy="33940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이등변 삼각형 83"/>
            <p:cNvSpPr/>
            <p:nvPr/>
          </p:nvSpPr>
          <p:spPr>
            <a:xfrm rot="10800000">
              <a:off x="3090589" y="4408333"/>
              <a:ext cx="244890" cy="237406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326114" y="4232659"/>
              <a:ext cx="1757059" cy="280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200" b="1" spc="-150" dirty="0" smtClean="0"/>
                <a:t>음식점발신번호 </a:t>
              </a:r>
              <a:r>
                <a:rPr lang="ko-KR" altLang="en-US" sz="1200" b="1" spc="-150" dirty="0" err="1" smtClean="0"/>
                <a:t>변작</a:t>
              </a:r>
              <a:r>
                <a:rPr lang="ko-KR" altLang="en-US" sz="1200" b="1" spc="-150" dirty="0" smtClean="0"/>
                <a:t> 발생</a:t>
              </a:r>
              <a:endParaRPr lang="ko-KR" altLang="en-US" sz="1200" b="1" spc="-150" dirty="0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4514478" y="5515217"/>
            <a:ext cx="3866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spc="-80" dirty="0" smtClean="0">
                <a:latin typeface="+mn-ea"/>
                <a:sym typeface="Wingdings" panose="05000000000000000000" pitchFamily="2" charset="2"/>
              </a:rPr>
              <a:t>고객에게 발신 시 </a:t>
            </a:r>
            <a:r>
              <a:rPr lang="ko-KR" altLang="en-US" sz="1200" b="1" spc="-80" dirty="0" smtClean="0">
                <a:latin typeface="+mn-ea"/>
                <a:sym typeface="Wingdings" panose="05000000000000000000" pitchFamily="2" charset="2"/>
              </a:rPr>
              <a:t>음식점</a:t>
            </a:r>
            <a:r>
              <a:rPr lang="ko-KR" altLang="en-US" sz="1200" spc="-80" dirty="0" smtClean="0">
                <a:latin typeface="+mn-ea"/>
                <a:sym typeface="Wingdings" panose="05000000000000000000" pitchFamily="2" charset="2"/>
              </a:rPr>
              <a:t> </a:t>
            </a:r>
            <a:r>
              <a:rPr lang="ko-KR" altLang="en-US" sz="1200" b="1" spc="-80" dirty="0" smtClean="0">
                <a:latin typeface="+mn-ea"/>
                <a:sym typeface="Wingdings" panose="05000000000000000000" pitchFamily="2" charset="2"/>
              </a:rPr>
              <a:t>실제 전화번호 보호 가능</a:t>
            </a:r>
            <a:endParaRPr lang="ko-KR" altLang="en-US" sz="1200" b="1" spc="-80" dirty="0">
              <a:latin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859" y="6010802"/>
            <a:ext cx="80243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spc="-100" dirty="0" smtClean="0"/>
              <a:t>통신료를 수신자가 부담하는 </a:t>
            </a:r>
            <a:r>
              <a:rPr lang="ko-KR" altLang="en-US" sz="1500" b="1" spc="-100" dirty="0" err="1" smtClean="0"/>
              <a:t>수신자과금</a:t>
            </a:r>
            <a:r>
              <a:rPr lang="ko-KR" altLang="en-US" sz="1500" b="1" spc="-100" dirty="0" smtClean="0"/>
              <a:t> 방식으로 도입 회사의</a:t>
            </a:r>
            <a:r>
              <a:rPr lang="en-US" altLang="ko-KR" sz="1500" b="1" spc="-100" dirty="0" smtClean="0"/>
              <a:t> </a:t>
            </a:r>
            <a:r>
              <a:rPr lang="ko-KR" altLang="en-US" sz="1500" b="1" spc="-100" dirty="0" smtClean="0"/>
              <a:t>기본료 부담 걱정 없이 사용 </a:t>
            </a:r>
            <a:r>
              <a:rPr lang="ko-KR" altLang="en-US" sz="1500" spc="-100" dirty="0" smtClean="0"/>
              <a:t>가능</a:t>
            </a:r>
            <a:endParaRPr lang="ko-KR" altLang="en-US" sz="1500" spc="-100" dirty="0"/>
          </a:p>
        </p:txBody>
      </p:sp>
      <p:sp>
        <p:nvSpPr>
          <p:cNvPr id="95" name="TextBox 94"/>
          <p:cNvSpPr txBox="1"/>
          <p:nvPr/>
        </p:nvSpPr>
        <p:spPr>
          <a:xfrm>
            <a:off x="771629" y="840353"/>
            <a:ext cx="2967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spc="-100" dirty="0" smtClean="0">
                <a:solidFill>
                  <a:srgbClr val="0070C0"/>
                </a:solidFill>
              </a:rPr>
              <a:t>안심번호 플러스란</a:t>
            </a:r>
            <a:r>
              <a:rPr lang="en-US" altLang="ko-KR" b="1" spc="-100" dirty="0" smtClean="0">
                <a:solidFill>
                  <a:srgbClr val="0070C0"/>
                </a:solidFill>
              </a:rPr>
              <a:t>?</a:t>
            </a:r>
            <a:endParaRPr lang="ko-KR" altLang="en-US" b="1" spc="-100" dirty="0">
              <a:solidFill>
                <a:srgbClr val="0070C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870125" y="814174"/>
            <a:ext cx="8578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/>
              <a:t>기존의 안심번호의 </a:t>
            </a:r>
            <a:r>
              <a:rPr lang="ko-KR" altLang="en-US" sz="1200" dirty="0" smtClean="0"/>
              <a:t>취약점이었던 </a:t>
            </a:r>
            <a:r>
              <a:rPr lang="ko-KR" altLang="en-US" sz="1200" b="1" dirty="0"/>
              <a:t>발신자 전화번호 </a:t>
            </a:r>
            <a:r>
              <a:rPr lang="ko-KR" altLang="en-US" sz="1200" b="1" dirty="0" err="1"/>
              <a:t>변작</a:t>
            </a:r>
            <a:r>
              <a:rPr lang="ko-KR" altLang="en-US" sz="1200" b="1" dirty="0"/>
              <a:t> 불가의 대한 문제점을 해결</a:t>
            </a:r>
            <a:r>
              <a:rPr lang="ko-KR" altLang="en-US" sz="1200" dirty="0"/>
              <a:t>하여 </a:t>
            </a:r>
            <a:r>
              <a:rPr lang="ko-KR" altLang="en-US" sz="1200" dirty="0" smtClean="0"/>
              <a:t>수</a:t>
            </a:r>
            <a:r>
              <a:rPr lang="en-US" altLang="ko-KR" sz="1200" dirty="0"/>
              <a:t>,</a:t>
            </a:r>
            <a:r>
              <a:rPr lang="ko-KR" altLang="en-US" sz="1200" dirty="0"/>
              <a:t>발신자 모두의 번호를 </a:t>
            </a:r>
            <a:r>
              <a:rPr lang="ko-KR" altLang="en-US" sz="1200" dirty="0" smtClean="0"/>
              <a:t>보호하고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 </a:t>
            </a:r>
            <a:endParaRPr lang="en-US" altLang="ko-KR" sz="1200" dirty="0" smtClean="0"/>
          </a:p>
          <a:p>
            <a:r>
              <a:rPr lang="ko-KR" altLang="en-US" sz="1200" b="1" dirty="0" smtClean="0"/>
              <a:t>개인정보 </a:t>
            </a:r>
            <a:r>
              <a:rPr lang="ko-KR" altLang="en-US" sz="1200" b="1" dirty="0"/>
              <a:t>노출에 관한 모든 취약점을 제거한 서비스</a:t>
            </a:r>
          </a:p>
        </p:txBody>
      </p:sp>
      <p:sp>
        <p:nvSpPr>
          <p:cNvPr id="99" name="양쪽 모서리가 둥근 사각형 98"/>
          <p:cNvSpPr/>
          <p:nvPr/>
        </p:nvSpPr>
        <p:spPr>
          <a:xfrm>
            <a:off x="8530429" y="1429827"/>
            <a:ext cx="3543722" cy="451117"/>
          </a:xfrm>
          <a:prstGeom prst="round2SameRect">
            <a:avLst>
              <a:gd name="adj1" fmla="val 25012"/>
              <a:gd name="adj2" fmla="val 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</a:rPr>
              <a:t>안심번호 플러스 사용 효과</a:t>
            </a:r>
            <a:endParaRPr lang="en-US" altLang="ko-KR" sz="1600" b="1" dirty="0">
              <a:solidFill>
                <a:schemeClr val="bg1"/>
              </a:solidFill>
            </a:endParaRPr>
          </a:p>
        </p:txBody>
      </p:sp>
      <p:sp>
        <p:nvSpPr>
          <p:cNvPr id="104" name="모서리가 둥근 직사각형 103"/>
          <p:cNvSpPr/>
          <p:nvPr/>
        </p:nvSpPr>
        <p:spPr>
          <a:xfrm>
            <a:off x="8530429" y="1429828"/>
            <a:ext cx="3543722" cy="4761194"/>
          </a:xfrm>
          <a:prstGeom prst="roundRect">
            <a:avLst>
              <a:gd name="adj" fmla="val 2333"/>
            </a:avLst>
          </a:prstGeom>
          <a:noFill/>
          <a:ln w="28575">
            <a:solidFill>
              <a:srgbClr val="203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TextBox 104"/>
          <p:cNvSpPr txBox="1"/>
          <p:nvPr/>
        </p:nvSpPr>
        <p:spPr>
          <a:xfrm>
            <a:off x="9333971" y="218241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latin typeface="+mn-ea"/>
              </a:rPr>
              <a:t>고객</a:t>
            </a:r>
            <a:endParaRPr lang="en-US" altLang="ko-KR" b="1" dirty="0" smtClean="0">
              <a:latin typeface="+mn-ea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458654" y="2474739"/>
            <a:ext cx="2497447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spc="-150" dirty="0" smtClean="0"/>
              <a:t>안심번호 플러스 </a:t>
            </a:r>
            <a:r>
              <a:rPr lang="ko-KR" altLang="en-US" sz="1200" spc="-150" dirty="0"/>
              <a:t>서비스를 </a:t>
            </a:r>
            <a:r>
              <a:rPr lang="ko-KR" altLang="en-US" sz="1200" spc="-150" dirty="0" smtClean="0"/>
              <a:t>이용하여</a:t>
            </a:r>
            <a:endParaRPr lang="en-US" altLang="ko-KR" sz="1200" spc="-150" dirty="0" smtClean="0"/>
          </a:p>
          <a:p>
            <a:pPr>
              <a:lnSpc>
                <a:spcPct val="150000"/>
              </a:lnSpc>
            </a:pPr>
            <a:r>
              <a:rPr lang="ko-KR" altLang="en-US" sz="1200" b="1" spc="-150" dirty="0" smtClean="0">
                <a:solidFill>
                  <a:srgbClr val="FF0000"/>
                </a:solidFill>
              </a:rPr>
              <a:t>고객의 실제 </a:t>
            </a:r>
            <a:r>
              <a:rPr lang="ko-KR" altLang="en-US" sz="1200" b="1" spc="-150" dirty="0">
                <a:solidFill>
                  <a:srgbClr val="FF0000"/>
                </a:solidFill>
              </a:rPr>
              <a:t>전화번호를 노출하지 않고 </a:t>
            </a:r>
            <a:r>
              <a:rPr lang="ko-KR" altLang="en-US" sz="1200" b="1" spc="-150" dirty="0" smtClean="0">
                <a:solidFill>
                  <a:srgbClr val="FF0000"/>
                </a:solidFill>
              </a:rPr>
              <a:t>음식점과 </a:t>
            </a:r>
            <a:r>
              <a:rPr lang="ko-KR" altLang="en-US" sz="1200" b="1" spc="-150" dirty="0">
                <a:solidFill>
                  <a:srgbClr val="FF0000"/>
                </a:solidFill>
              </a:rPr>
              <a:t>통화 </a:t>
            </a:r>
            <a:r>
              <a:rPr lang="ko-KR" altLang="en-US" sz="1200" b="1" spc="-150" dirty="0" smtClean="0">
                <a:solidFill>
                  <a:srgbClr val="FF0000"/>
                </a:solidFill>
              </a:rPr>
              <a:t>가능</a:t>
            </a:r>
            <a:endParaRPr lang="en-US" altLang="ko-KR" sz="1200" b="1" spc="-15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300" spc="-15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200" spc="-150" dirty="0" smtClean="0"/>
              <a:t>거래 완료 후 부여한 안심번화로도 통화가 되지 않아 </a:t>
            </a:r>
            <a:r>
              <a:rPr lang="ko-KR" altLang="en-US" sz="1200" b="1" spc="-150" dirty="0" smtClean="0">
                <a:solidFill>
                  <a:srgbClr val="FF0000"/>
                </a:solidFill>
              </a:rPr>
              <a:t>완벽한 전화번호 보호가능</a:t>
            </a:r>
            <a:endParaRPr lang="en-US" altLang="ko-KR" sz="1200" b="1" spc="-150" dirty="0">
              <a:solidFill>
                <a:srgbClr val="FF0000"/>
              </a:solidFill>
            </a:endParaRPr>
          </a:p>
        </p:txBody>
      </p:sp>
      <p:pic>
        <p:nvPicPr>
          <p:cNvPr id="109" name="그림 10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511" y="2153167"/>
            <a:ext cx="684000" cy="684000"/>
          </a:xfrm>
          <a:prstGeom prst="rect">
            <a:avLst/>
          </a:prstGeom>
        </p:spPr>
      </p:pic>
      <p:sp>
        <p:nvSpPr>
          <p:cNvPr id="8" name="타원 7"/>
          <p:cNvSpPr/>
          <p:nvPr/>
        </p:nvSpPr>
        <p:spPr>
          <a:xfrm>
            <a:off x="9455339" y="2641992"/>
            <a:ext cx="54000" cy="5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타원 110"/>
          <p:cNvSpPr/>
          <p:nvPr/>
        </p:nvSpPr>
        <p:spPr>
          <a:xfrm>
            <a:off x="9455339" y="3535411"/>
            <a:ext cx="54000" cy="5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333577" y="422657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latin typeface="+mn-ea"/>
              </a:rPr>
              <a:t>음식점</a:t>
            </a:r>
            <a:endParaRPr lang="en-US" altLang="ko-KR" b="1" dirty="0" smtClean="0">
              <a:latin typeface="+mn-ea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9458261" y="4510622"/>
            <a:ext cx="262443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spc="-150" dirty="0" smtClean="0"/>
              <a:t>안심번호 플러스 </a:t>
            </a:r>
            <a:r>
              <a:rPr lang="ko-KR" altLang="en-US" sz="1200" spc="-150" dirty="0"/>
              <a:t>서비스를 </a:t>
            </a:r>
            <a:r>
              <a:rPr lang="ko-KR" altLang="en-US" sz="1200" spc="-150" dirty="0" smtClean="0"/>
              <a:t>이용하여</a:t>
            </a:r>
            <a:endParaRPr lang="en-US" altLang="ko-KR" sz="1200" spc="-150" dirty="0" smtClean="0"/>
          </a:p>
          <a:p>
            <a:pPr>
              <a:lnSpc>
                <a:spcPct val="150000"/>
              </a:lnSpc>
            </a:pPr>
            <a:r>
              <a:rPr lang="ko-KR" altLang="en-US" sz="1200" b="1" spc="-150" dirty="0" smtClean="0">
                <a:solidFill>
                  <a:srgbClr val="0070C0"/>
                </a:solidFill>
              </a:rPr>
              <a:t>기사의 </a:t>
            </a:r>
            <a:r>
              <a:rPr lang="ko-KR" altLang="en-US" sz="1200" b="1" spc="-150" dirty="0">
                <a:solidFill>
                  <a:srgbClr val="0070C0"/>
                </a:solidFill>
              </a:rPr>
              <a:t>실제 전화번호를 노출하지 않고 고객과의 통화 </a:t>
            </a:r>
            <a:r>
              <a:rPr lang="ko-KR" altLang="en-US" sz="1200" b="1" spc="-150" dirty="0" smtClean="0">
                <a:solidFill>
                  <a:srgbClr val="0070C0"/>
                </a:solidFill>
              </a:rPr>
              <a:t>가능</a:t>
            </a:r>
            <a:endParaRPr lang="en-US" altLang="ko-KR" sz="1200" b="1" spc="-15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300" spc="-15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200" spc="-150" dirty="0"/>
              <a:t>일반전화만 사용하여 별도의 부가전화 </a:t>
            </a:r>
            <a:endParaRPr lang="en-US" altLang="ko-KR" sz="1200" spc="-150" dirty="0" smtClean="0"/>
          </a:p>
          <a:p>
            <a:pPr>
              <a:lnSpc>
                <a:spcPct val="150000"/>
              </a:lnSpc>
            </a:pPr>
            <a:r>
              <a:rPr lang="ko-KR" altLang="en-US" sz="1200" spc="-150" dirty="0" smtClean="0"/>
              <a:t>비용 </a:t>
            </a:r>
            <a:r>
              <a:rPr lang="ko-KR" altLang="en-US" sz="1200" spc="-150" dirty="0"/>
              <a:t>발생 하지 않아 </a:t>
            </a:r>
            <a:r>
              <a:rPr lang="ko-KR" altLang="en-US" sz="1200" b="1" spc="-150" dirty="0">
                <a:solidFill>
                  <a:srgbClr val="0070C0"/>
                </a:solidFill>
              </a:rPr>
              <a:t>통신료 절감 가능</a:t>
            </a:r>
            <a:endParaRPr lang="en-US" altLang="ko-KR" sz="1200" b="1" spc="-150" dirty="0">
              <a:solidFill>
                <a:srgbClr val="0070C0"/>
              </a:solidFill>
            </a:endParaRPr>
          </a:p>
        </p:txBody>
      </p:sp>
      <p:pic>
        <p:nvPicPr>
          <p:cNvPr id="110" name="그림 10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511" y="4135493"/>
            <a:ext cx="684000" cy="684000"/>
          </a:xfrm>
          <a:prstGeom prst="rect">
            <a:avLst/>
          </a:prstGeom>
        </p:spPr>
      </p:pic>
      <p:sp>
        <p:nvSpPr>
          <p:cNvPr id="113" name="타원 112"/>
          <p:cNvSpPr/>
          <p:nvPr/>
        </p:nvSpPr>
        <p:spPr>
          <a:xfrm>
            <a:off x="9455339" y="4677723"/>
            <a:ext cx="54000" cy="5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" name="타원 113"/>
          <p:cNvSpPr/>
          <p:nvPr/>
        </p:nvSpPr>
        <p:spPr>
          <a:xfrm>
            <a:off x="9455339" y="5556394"/>
            <a:ext cx="54000" cy="5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0" name="그룹 19"/>
          <p:cNvGrpSpPr/>
          <p:nvPr/>
        </p:nvGrpSpPr>
        <p:grpSpPr>
          <a:xfrm>
            <a:off x="1011048" y="2568903"/>
            <a:ext cx="7102978" cy="324000"/>
            <a:chOff x="1017189" y="2234983"/>
            <a:chExt cx="6860066" cy="324000"/>
          </a:xfrm>
        </p:grpSpPr>
        <p:sp>
          <p:nvSpPr>
            <p:cNvPr id="96" name="모서리가 둥근 직사각형 95"/>
            <p:cNvSpPr/>
            <p:nvPr/>
          </p:nvSpPr>
          <p:spPr>
            <a:xfrm>
              <a:off x="1017189" y="2234983"/>
              <a:ext cx="6626522" cy="324000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142719" y="2243095"/>
              <a:ext cx="67345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>
                  <a:solidFill>
                    <a:srgbClr val="FFFF00"/>
                  </a:solidFill>
                </a:rPr>
                <a:t>★</a:t>
              </a:r>
              <a:r>
                <a:rPr lang="ko-KR" altLang="en-US" sz="1400" b="1" dirty="0">
                  <a:solidFill>
                    <a:srgbClr val="FFC000"/>
                  </a:solidFill>
                </a:rPr>
                <a:t> </a:t>
              </a:r>
              <a:r>
                <a:rPr lang="ko-KR" altLang="en-US" sz="1400" b="1" dirty="0">
                  <a:solidFill>
                    <a:schemeClr val="bg1"/>
                  </a:solidFill>
                </a:rPr>
                <a:t>국내 최초 과기부에서 </a:t>
              </a:r>
              <a:r>
                <a:rPr lang="ko-KR" altLang="en-US" sz="1400" b="1" dirty="0" smtClean="0">
                  <a:solidFill>
                    <a:srgbClr val="FFFF00"/>
                  </a:solidFill>
                </a:rPr>
                <a:t>안심번호 플러스를</a:t>
              </a:r>
              <a:r>
                <a:rPr lang="ko-KR" altLang="en-US" sz="1400" b="1" dirty="0" smtClean="0">
                  <a:solidFill>
                    <a:schemeClr val="bg1"/>
                  </a:solidFill>
                </a:rPr>
                <a:t> </a:t>
              </a:r>
              <a:r>
                <a:rPr lang="ko-KR" altLang="en-US" sz="1400" b="1" dirty="0">
                  <a:solidFill>
                    <a:schemeClr val="bg1"/>
                  </a:solidFill>
                </a:rPr>
                <a:t>통한 </a:t>
              </a:r>
              <a:r>
                <a:rPr lang="ko-KR" altLang="en-US" sz="1400" b="1" dirty="0">
                  <a:solidFill>
                    <a:srgbClr val="FFC1C1"/>
                  </a:solidFill>
                </a:rPr>
                <a:t>발신번호 </a:t>
              </a:r>
              <a:r>
                <a:rPr lang="ko-KR" altLang="en-US" sz="1400" b="1" dirty="0" err="1">
                  <a:solidFill>
                    <a:srgbClr val="FFC1C1"/>
                  </a:solidFill>
                </a:rPr>
                <a:t>변작</a:t>
              </a:r>
              <a:r>
                <a:rPr lang="ko-KR" altLang="en-US" sz="1400" b="1" dirty="0">
                  <a:solidFill>
                    <a:srgbClr val="FFC1C1"/>
                  </a:solidFill>
                </a:rPr>
                <a:t> </a:t>
              </a:r>
              <a:r>
                <a:rPr lang="ko-KR" altLang="en-US" sz="1400" b="1" dirty="0" smtClean="0">
                  <a:solidFill>
                    <a:srgbClr val="FFC1C1"/>
                  </a:solidFill>
                </a:rPr>
                <a:t>단독 승인</a:t>
              </a:r>
              <a:r>
                <a:rPr lang="ko-KR" altLang="en-US" sz="1400" b="1" dirty="0" smtClean="0">
                  <a:solidFill>
                    <a:srgbClr val="FF9B9B"/>
                  </a:solidFill>
                </a:rPr>
                <a:t> </a:t>
              </a:r>
              <a:r>
                <a:rPr lang="ko-KR" altLang="en-US" sz="1400" b="1" dirty="0">
                  <a:solidFill>
                    <a:schemeClr val="bg1"/>
                  </a:solidFill>
                </a:rPr>
                <a:t>완료</a:t>
              </a:r>
              <a:r>
                <a:rPr lang="ko-KR" altLang="en-US" sz="1400" b="1" dirty="0"/>
                <a:t> </a:t>
              </a:r>
              <a:r>
                <a:rPr lang="ko-KR" altLang="en-US" sz="1400" b="1" dirty="0" smtClean="0">
                  <a:solidFill>
                    <a:srgbClr val="FFFF00"/>
                  </a:solidFill>
                </a:rPr>
                <a:t>★</a:t>
              </a:r>
              <a:endParaRPr lang="ko-KR" altLang="en-US" sz="1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80845" y="1361214"/>
            <a:ext cx="9339033" cy="301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180975" indent="-180975">
              <a:buFont typeface="Wingdings" panose="05000000000000000000" pitchFamily="2" charset="2"/>
              <a:buChar char="§"/>
              <a:defRPr sz="1200" b="1" spc="-80"/>
            </a:lvl1pPr>
          </a:lstStyle>
          <a:p>
            <a:pPr>
              <a:lnSpc>
                <a:spcPts val="1800"/>
              </a:lnSpc>
            </a:pPr>
            <a:r>
              <a:rPr lang="ko-KR" altLang="en-US" sz="1300" dirty="0"/>
              <a:t>발신자</a:t>
            </a:r>
            <a:r>
              <a:rPr lang="en-US" altLang="ko-KR" sz="1300" dirty="0"/>
              <a:t>, </a:t>
            </a:r>
            <a:r>
              <a:rPr lang="ko-KR" altLang="en-US" sz="1300" dirty="0"/>
              <a:t>수신자의 모두의 전화번호를 노출하지 않고 </a:t>
            </a:r>
            <a:r>
              <a:rPr lang="en-US" altLang="ko-KR" sz="1300" dirty="0">
                <a:solidFill>
                  <a:srgbClr val="FF0000"/>
                </a:solidFill>
              </a:rPr>
              <a:t>02</a:t>
            </a:r>
            <a:r>
              <a:rPr lang="ko-KR" altLang="en-US" sz="1300" dirty="0">
                <a:solidFill>
                  <a:srgbClr val="FF0000"/>
                </a:solidFill>
              </a:rPr>
              <a:t>로 시작하는 임의의 가상번호를 이용하여 통화</a:t>
            </a:r>
            <a:r>
              <a:rPr lang="ko-KR" altLang="en-US" sz="1300" dirty="0"/>
              <a:t>하는 </a:t>
            </a:r>
            <a:r>
              <a:rPr lang="ko-KR" altLang="en-US" sz="1300" dirty="0" smtClean="0"/>
              <a:t>방식</a:t>
            </a:r>
            <a:endParaRPr lang="en-US" altLang="ko-KR" sz="1300" dirty="0"/>
          </a:p>
        </p:txBody>
      </p:sp>
      <p:sp>
        <p:nvSpPr>
          <p:cNvPr id="73" name="TextBox 72"/>
          <p:cNvSpPr txBox="1"/>
          <p:nvPr/>
        </p:nvSpPr>
        <p:spPr>
          <a:xfrm>
            <a:off x="71825" y="1611269"/>
            <a:ext cx="843852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spc="-100" dirty="0" smtClean="0">
                <a:solidFill>
                  <a:srgbClr val="141414"/>
                </a:solidFill>
              </a:rPr>
              <a:t>※ </a:t>
            </a:r>
            <a:r>
              <a:rPr lang="ko-KR" altLang="en-US" sz="1300" b="1" spc="-100" dirty="0" smtClean="0">
                <a:solidFill>
                  <a:srgbClr val="141414"/>
                </a:solidFill>
              </a:rPr>
              <a:t>전국대표전화번호</a:t>
            </a:r>
            <a:r>
              <a:rPr lang="en-US" altLang="ko-KR" sz="1300" b="1" spc="-100" dirty="0">
                <a:solidFill>
                  <a:srgbClr val="141414"/>
                </a:solidFill>
              </a:rPr>
              <a:t>(</a:t>
            </a:r>
            <a:r>
              <a:rPr lang="en-US" altLang="ko-KR" sz="1300" b="1" spc="-100" dirty="0" smtClean="0">
                <a:solidFill>
                  <a:srgbClr val="141414"/>
                </a:solidFill>
              </a:rPr>
              <a:t>1577,1588 </a:t>
            </a:r>
            <a:r>
              <a:rPr lang="ko-KR" altLang="en-US" sz="1300" b="1" spc="-100" dirty="0">
                <a:solidFill>
                  <a:srgbClr val="141414"/>
                </a:solidFill>
              </a:rPr>
              <a:t>등</a:t>
            </a:r>
            <a:r>
              <a:rPr lang="en-US" altLang="ko-KR" sz="1300" b="1" spc="-100" dirty="0">
                <a:solidFill>
                  <a:srgbClr val="141414"/>
                </a:solidFill>
              </a:rPr>
              <a:t>), </a:t>
            </a:r>
            <a:r>
              <a:rPr lang="ko-KR" altLang="en-US" sz="1300" b="1" spc="-100" dirty="0">
                <a:solidFill>
                  <a:srgbClr val="141414"/>
                </a:solidFill>
              </a:rPr>
              <a:t>안심전화번호</a:t>
            </a:r>
            <a:r>
              <a:rPr lang="en-US" altLang="ko-KR" sz="1300" b="1" spc="-100" dirty="0">
                <a:solidFill>
                  <a:srgbClr val="141414"/>
                </a:solidFill>
              </a:rPr>
              <a:t>(</a:t>
            </a:r>
            <a:r>
              <a:rPr lang="en-US" altLang="ko-KR" sz="1300" b="1" spc="-100" dirty="0" smtClean="0">
                <a:solidFill>
                  <a:srgbClr val="141414"/>
                </a:solidFill>
              </a:rPr>
              <a:t>0505,0506,0507</a:t>
            </a:r>
            <a:r>
              <a:rPr lang="ko-KR" altLang="en-US" sz="1300" b="1" spc="-100" dirty="0">
                <a:solidFill>
                  <a:srgbClr val="141414"/>
                </a:solidFill>
              </a:rPr>
              <a:t>등</a:t>
            </a:r>
            <a:r>
              <a:rPr lang="en-US" altLang="ko-KR" sz="1300" b="1" spc="-100" dirty="0">
                <a:solidFill>
                  <a:srgbClr val="141414"/>
                </a:solidFill>
              </a:rPr>
              <a:t>) </a:t>
            </a:r>
            <a:r>
              <a:rPr lang="ko-KR" altLang="en-US" sz="1300" b="1" spc="-100" dirty="0" smtClean="0">
                <a:solidFill>
                  <a:srgbClr val="FF0000"/>
                </a:solidFill>
              </a:rPr>
              <a:t>무제한 </a:t>
            </a:r>
            <a:r>
              <a:rPr lang="ko-KR" altLang="en-US" sz="1300" b="1" spc="-100" dirty="0">
                <a:solidFill>
                  <a:srgbClr val="FF0000"/>
                </a:solidFill>
              </a:rPr>
              <a:t>요금제에 해당되지 않아 부가 </a:t>
            </a:r>
            <a:r>
              <a:rPr lang="ko-KR" altLang="en-US" sz="1300" b="1" spc="-100" dirty="0" smtClean="0">
                <a:solidFill>
                  <a:srgbClr val="FF0000"/>
                </a:solidFill>
              </a:rPr>
              <a:t>전화 비용 발생</a:t>
            </a:r>
            <a:endParaRPr lang="ko-KR" altLang="en-US" sz="1300" spc="-100" dirty="0">
              <a:solidFill>
                <a:srgbClr val="141414"/>
              </a:solidFill>
            </a:endParaRPr>
          </a:p>
        </p:txBody>
      </p:sp>
      <p:sp>
        <p:nvSpPr>
          <p:cNvPr id="87" name="모서리가 둥근 직사각형 86"/>
          <p:cNvSpPr/>
          <p:nvPr/>
        </p:nvSpPr>
        <p:spPr>
          <a:xfrm>
            <a:off x="93118" y="1345175"/>
            <a:ext cx="8302013" cy="571113"/>
          </a:xfrm>
          <a:prstGeom prst="roundRect">
            <a:avLst>
              <a:gd name="adj" fmla="val 4978"/>
            </a:avLst>
          </a:prstGeom>
          <a:noFill/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ko-KR" dirty="0"/>
          </a:p>
        </p:txBody>
      </p:sp>
      <p:sp>
        <p:nvSpPr>
          <p:cNvPr id="89" name="모서리가 둥근 직사각형 88"/>
          <p:cNvSpPr/>
          <p:nvPr/>
        </p:nvSpPr>
        <p:spPr>
          <a:xfrm>
            <a:off x="1768826" y="2059063"/>
            <a:ext cx="5250405" cy="459901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★ </a:t>
            </a:r>
            <a:r>
              <a:rPr lang="ko-KR" altLang="en-US" sz="1400" i="1" spc="-150" dirty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신개념 </a:t>
            </a:r>
            <a:r>
              <a:rPr lang="ko-KR" altLang="en-US" sz="1400" i="1" spc="-150" dirty="0" smtClean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안심번호 플러스 </a:t>
            </a:r>
            <a:r>
              <a:rPr lang="ko-KR" altLang="en-US" sz="1400" i="1" spc="-150" dirty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서비스</a:t>
            </a:r>
            <a:r>
              <a:rPr lang="ko-KR" altLang="en-US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400" i="1" spc="-15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특허 등록 </a:t>
            </a:r>
            <a:r>
              <a:rPr lang="ko-KR" altLang="en-US" sz="1400" i="1" spc="-15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완료 </a:t>
            </a:r>
            <a:endParaRPr lang="en-US" altLang="ko-KR" sz="1400" i="1" spc="-150" dirty="0" smtClean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sz="1400" i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en-US" altLang="ko-KR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2016</a:t>
            </a:r>
            <a:r>
              <a:rPr lang="ko-KR" altLang="en-US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년 </a:t>
            </a:r>
            <a:r>
              <a:rPr lang="en-US" altLang="ko-KR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11</a:t>
            </a:r>
            <a:r>
              <a:rPr lang="ko-KR" altLang="en-US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월 </a:t>
            </a:r>
            <a:r>
              <a:rPr lang="en-US" altLang="ko-KR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01</a:t>
            </a:r>
            <a:r>
              <a:rPr lang="ko-KR" altLang="en-US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</a:t>
            </a:r>
            <a:r>
              <a:rPr lang="en-US" altLang="ko-KR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전화 연결 서비스 제공 시스템으로 특허 출원</a:t>
            </a:r>
            <a:r>
              <a:rPr lang="en-US" altLang="ko-KR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r>
              <a:rPr lang="ko-KR" altLang="en-US" sz="1400" i="1" spc="-15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★</a:t>
            </a:r>
          </a:p>
        </p:txBody>
      </p:sp>
    </p:spTree>
    <p:extLst>
      <p:ext uri="{BB962C8B-B14F-4D97-AF65-F5344CB8AC3E}">
        <p14:creationId xmlns:p14="http://schemas.microsoft.com/office/powerpoint/2010/main" val="60458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5897</TotalTime>
  <Words>1836</Words>
  <Application>Microsoft Office PowerPoint</Application>
  <PresentationFormat>와이드스크린</PresentationFormat>
  <Paragraphs>356</Paragraphs>
  <Slides>15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3" baseType="lpstr">
      <vt:lpstr>HY견고딕</vt:lpstr>
      <vt:lpstr>HY헤드라인M</vt:lpstr>
      <vt:lpstr>Rix강변북로 Black</vt:lpstr>
      <vt:lpstr>맑은 고딕</vt:lpstr>
      <vt:lpstr>Arial</vt:lpstr>
      <vt:lpstr>Ebrima</vt:lpstr>
      <vt:lpstr>Wingdings</vt:lpstr>
      <vt:lpstr>Office 테마</vt:lpstr>
      <vt:lpstr>아직도 반쪽짜리 안심번호로  고객의 정보를 보호하고 계신가요?</vt:lpstr>
      <vt:lpstr>1. 일반적인 안심번호 서비스 현황 </vt:lpstr>
      <vt:lpstr>2. 안심번호로 인한 고객 피해 사례(전자상거래법 개정안이 발의 된 이유)</vt:lpstr>
      <vt:lpstr>2-1. 배달플랫폼 고객정보 보호 책임 의무화(법안 발의)</vt:lpstr>
      <vt:lpstr>2-2. 배달플랫폼 고객정보 보호 책임 의무화(법안 발의)</vt:lpstr>
      <vt:lpstr>3. 부가전화 사용에 따른 요금 과다 부과</vt:lpstr>
      <vt:lpstr>4. 안심번호란?</vt:lpstr>
      <vt:lpstr>5. 050안심전화번호 부가서비스</vt:lpstr>
      <vt:lpstr>6. 안심번호 플러스 (수 · 발신자 양단간의 모든 전화번호 보호 가능)</vt:lpstr>
      <vt:lpstr>7. 안심번호를 이용한 발신번호 변작 과기부 승인완료</vt:lpstr>
      <vt:lpstr>8. 제안 방법 (부가서비스 통한 제공방식으로 직접 선택 시에만 사용가능</vt:lpstr>
      <vt:lpstr>9. 실제 사용사례 (유디션)</vt:lpstr>
      <vt:lpstr>10. 기존 서비스와 비교</vt:lpstr>
      <vt:lpstr>11. 신개념 안심번호 플러스 서비스 도입 시 효과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일반적인 O2O 서비스 업체 안심번호 사용 목적</dc:title>
  <dc:creator>User-PC</dc:creator>
  <cp:lastModifiedBy>thinkat</cp:lastModifiedBy>
  <cp:revision>104</cp:revision>
  <cp:lastPrinted>2021-01-18T04:10:03Z</cp:lastPrinted>
  <dcterms:created xsi:type="dcterms:W3CDTF">2018-10-11T01:52:26Z</dcterms:created>
  <dcterms:modified xsi:type="dcterms:W3CDTF">2021-08-24T02:25:00Z</dcterms:modified>
</cp:coreProperties>
</file>