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F76"/>
    <a:srgbClr val="202C52"/>
    <a:srgbClr val="3E55A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3000" y="102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50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49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112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607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814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344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80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235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030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24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CFDA8-12C1-45E5-9D2F-4663C8C46F22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E4033-01E2-4D1E-8750-086FB49E0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1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71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6858000" cy="9906001"/>
            <a:chOff x="0" y="0"/>
            <a:chExt cx="6858000" cy="9906001"/>
          </a:xfrm>
        </p:grpSpPr>
        <p:sp>
          <p:nvSpPr>
            <p:cNvPr id="4" name="직사각형 3"/>
            <p:cNvSpPr/>
            <p:nvPr/>
          </p:nvSpPr>
          <p:spPr>
            <a:xfrm>
              <a:off x="0" y="0"/>
              <a:ext cx="6858000" cy="9906000"/>
            </a:xfrm>
            <a:prstGeom prst="rect">
              <a:avLst/>
            </a:prstGeom>
            <a:solidFill>
              <a:srgbClr val="202C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463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3137261"/>
              <a:ext cx="6858000" cy="67687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7913" y="9160863"/>
              <a:ext cx="1562177" cy="74513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5761" y="244731"/>
              <a:ext cx="61264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1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'</a:t>
              </a:r>
              <a:r>
                <a:rPr lang="ko-KR" altLang="en-US" sz="2401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코로나</a:t>
              </a:r>
              <a:r>
                <a:rPr lang="en-US" altLang="ko-KR" sz="2401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19‘ </a:t>
              </a:r>
              <a:r>
                <a:rPr lang="ko-KR" altLang="en-US" sz="2401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극복을 위한</a:t>
              </a:r>
              <a:endParaRPr lang="en-US" altLang="ko-KR" sz="2401" dirty="0">
                <a:solidFill>
                  <a:schemeClr val="bg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endParaRPr>
            </a:p>
            <a:p>
              <a:r>
                <a:rPr lang="ko-KR" altLang="en-US" sz="3599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착한 임대료 자율 인하운동 추진</a:t>
              </a: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509452" y="1522028"/>
              <a:ext cx="5839097" cy="522645"/>
            </a:xfrm>
            <a:prstGeom prst="roundRect">
              <a:avLst>
                <a:gd name="adj" fmla="val 316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pc="300" dirty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상가 임대료 인하에 동참하실 </a:t>
              </a:r>
              <a:r>
                <a:rPr lang="ko-KR" altLang="en-US" spc="300" dirty="0" err="1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임대주를</a:t>
              </a:r>
              <a:r>
                <a:rPr lang="ko-KR" altLang="en-US" spc="300" dirty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 찾습니다</a:t>
              </a:r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59872"/>
              <a:ext cx="6858000" cy="877389"/>
            </a:xfrm>
            <a:prstGeom prst="rect">
              <a:avLst/>
            </a:prstGeom>
          </p:spPr>
        </p:pic>
        <p:sp>
          <p:nvSpPr>
            <p:cNvPr id="28" name="모서리가 둥근 직사각형 27"/>
            <p:cNvSpPr/>
            <p:nvPr/>
          </p:nvSpPr>
          <p:spPr>
            <a:xfrm>
              <a:off x="509451" y="3531883"/>
              <a:ext cx="5982789" cy="1301924"/>
            </a:xfrm>
            <a:prstGeom prst="roundRect">
              <a:avLst>
                <a:gd name="adj" fmla="val 9644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0081" y="3849576"/>
              <a:ext cx="58521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38" indent="-285738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pc="-10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코로나</a:t>
              </a:r>
              <a:r>
                <a:rPr lang="en-US" altLang="ko-KR" spc="-10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19 </a:t>
              </a:r>
              <a:r>
                <a:rPr lang="ko-KR" altLang="en-US" spc="-10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사태로 어려움을 겪고 있는 임차인들을 </a:t>
              </a:r>
              <a:r>
                <a:rPr lang="ko-KR" altLang="en-US" spc="-1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위하여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 함께 </a:t>
              </a:r>
              <a:r>
                <a:rPr lang="ko-KR" altLang="en-US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고통을 분담하고 공동체 정신 강화</a:t>
              </a: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450669" y="3650755"/>
              <a:ext cx="248195" cy="1959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7" name="자유형 26"/>
            <p:cNvSpPr/>
            <p:nvPr/>
          </p:nvSpPr>
          <p:spPr>
            <a:xfrm>
              <a:off x="365762" y="3214193"/>
              <a:ext cx="2282151" cy="635384"/>
            </a:xfrm>
            <a:custGeom>
              <a:avLst/>
              <a:gdLst>
                <a:gd name="connsiteX0" fmla="*/ 0 w 2282151"/>
                <a:gd name="connsiteY0" fmla="*/ 583131 h 635383"/>
                <a:gd name="connsiteX1" fmla="*/ 2211098 w 2282151"/>
                <a:gd name="connsiteY1" fmla="*/ 583131 h 635383"/>
                <a:gd name="connsiteX2" fmla="*/ 2282151 w 2282151"/>
                <a:gd name="connsiteY2" fmla="*/ 635383 h 635383"/>
                <a:gd name="connsiteX3" fmla="*/ 0 w 2282151"/>
                <a:gd name="connsiteY3" fmla="*/ 635383 h 635383"/>
                <a:gd name="connsiteX4" fmla="*/ 0 w 2282151"/>
                <a:gd name="connsiteY4" fmla="*/ 90478 h 635383"/>
                <a:gd name="connsiteX5" fmla="*/ 2159119 w 2282151"/>
                <a:gd name="connsiteY5" fmla="*/ 90478 h 635383"/>
                <a:gd name="connsiteX6" fmla="*/ 1850151 w 2282151"/>
                <a:gd name="connsiteY6" fmla="*/ 317692 h 635383"/>
                <a:gd name="connsiteX7" fmla="*/ 2162145 w 2282151"/>
                <a:gd name="connsiteY7" fmla="*/ 547131 h 635383"/>
                <a:gd name="connsiteX8" fmla="*/ 0 w 2282151"/>
                <a:gd name="connsiteY8" fmla="*/ 547131 h 635383"/>
                <a:gd name="connsiteX9" fmla="*/ 0 w 2282151"/>
                <a:gd name="connsiteY9" fmla="*/ 0 h 635383"/>
                <a:gd name="connsiteX10" fmla="*/ 2282151 w 2282151"/>
                <a:gd name="connsiteY10" fmla="*/ 0 h 635383"/>
                <a:gd name="connsiteX11" fmla="*/ 2282151 w 2282151"/>
                <a:gd name="connsiteY11" fmla="*/ 1 h 635383"/>
                <a:gd name="connsiteX12" fmla="*/ 2208073 w 2282151"/>
                <a:gd name="connsiteY12" fmla="*/ 54478 h 635383"/>
                <a:gd name="connsiteX13" fmla="*/ 0 w 2282151"/>
                <a:gd name="connsiteY13" fmla="*/ 54478 h 635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82151" h="635383">
                  <a:moveTo>
                    <a:pt x="0" y="583131"/>
                  </a:moveTo>
                  <a:lnTo>
                    <a:pt x="2211098" y="583131"/>
                  </a:lnTo>
                  <a:lnTo>
                    <a:pt x="2282151" y="635383"/>
                  </a:lnTo>
                  <a:lnTo>
                    <a:pt x="0" y="635383"/>
                  </a:lnTo>
                  <a:close/>
                  <a:moveTo>
                    <a:pt x="0" y="90478"/>
                  </a:moveTo>
                  <a:lnTo>
                    <a:pt x="2159119" y="90478"/>
                  </a:lnTo>
                  <a:lnTo>
                    <a:pt x="1850151" y="317692"/>
                  </a:lnTo>
                  <a:lnTo>
                    <a:pt x="2162145" y="547131"/>
                  </a:lnTo>
                  <a:lnTo>
                    <a:pt x="0" y="547131"/>
                  </a:lnTo>
                  <a:close/>
                  <a:moveTo>
                    <a:pt x="0" y="0"/>
                  </a:moveTo>
                  <a:lnTo>
                    <a:pt x="2282151" y="0"/>
                  </a:lnTo>
                  <a:lnTo>
                    <a:pt x="2282151" y="1"/>
                  </a:lnTo>
                  <a:lnTo>
                    <a:pt x="2208073" y="54478"/>
                  </a:lnTo>
                  <a:lnTo>
                    <a:pt x="0" y="54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5762" y="3301050"/>
              <a:ext cx="1815737" cy="461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1" spc="300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추진배경</a:t>
              </a:r>
            </a:p>
          </p:txBody>
        </p:sp>
        <p:sp>
          <p:nvSpPr>
            <p:cNvPr id="36" name="이등변 삼각형 35"/>
            <p:cNvSpPr/>
            <p:nvPr/>
          </p:nvSpPr>
          <p:spPr>
            <a:xfrm rot="16200000">
              <a:off x="364179" y="3848278"/>
              <a:ext cx="146851" cy="1436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509451" y="5346031"/>
              <a:ext cx="5982789" cy="1301924"/>
            </a:xfrm>
            <a:prstGeom prst="roundRect">
              <a:avLst>
                <a:gd name="adj" fmla="val 9644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081" y="5663722"/>
              <a:ext cx="58521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38" indent="-285738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접  수  처 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: 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군산시 </a:t>
              </a:r>
              <a:r>
                <a:rPr lang="ko-KR" altLang="en-US" dirty="0" err="1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읍면동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 주민센터 접수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(</a:t>
              </a:r>
              <a:r>
                <a:rPr lang="ko-KR" altLang="en-US" dirty="0" err="1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임대주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 신청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)</a:t>
              </a:r>
            </a:p>
            <a:p>
              <a:pPr marL="285738" indent="-285738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제출서류 </a:t>
              </a:r>
              <a:r>
                <a:rPr lang="en-US" altLang="ko-KR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: </a:t>
              </a:r>
              <a:r>
                <a:rPr lang="ko-KR" altLang="en-US" spc="-150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건물임대료 자율 인하신청서</a:t>
              </a:r>
              <a:r>
                <a:rPr lang="en-US" altLang="ko-KR" spc="-150" dirty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, </a:t>
              </a:r>
              <a:r>
                <a:rPr lang="ko-KR" altLang="en-US" spc="-15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약정서</a:t>
              </a:r>
              <a:r>
                <a:rPr lang="en-US" altLang="ko-KR" spc="-15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, </a:t>
              </a:r>
              <a:r>
                <a:rPr lang="ko-KR" altLang="en-US" spc="-15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신분증 사본</a:t>
              </a:r>
              <a:endParaRPr lang="ko-KR" altLang="en-US" spc="-150" dirty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50669" y="5464902"/>
              <a:ext cx="248195" cy="1959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1" name="자유형 40"/>
            <p:cNvSpPr/>
            <p:nvPr/>
          </p:nvSpPr>
          <p:spPr>
            <a:xfrm>
              <a:off x="365762" y="5028340"/>
              <a:ext cx="2282151" cy="635384"/>
            </a:xfrm>
            <a:custGeom>
              <a:avLst/>
              <a:gdLst>
                <a:gd name="connsiteX0" fmla="*/ 0 w 2282151"/>
                <a:gd name="connsiteY0" fmla="*/ 583131 h 635383"/>
                <a:gd name="connsiteX1" fmla="*/ 2211098 w 2282151"/>
                <a:gd name="connsiteY1" fmla="*/ 583131 h 635383"/>
                <a:gd name="connsiteX2" fmla="*/ 2282151 w 2282151"/>
                <a:gd name="connsiteY2" fmla="*/ 635383 h 635383"/>
                <a:gd name="connsiteX3" fmla="*/ 0 w 2282151"/>
                <a:gd name="connsiteY3" fmla="*/ 635383 h 635383"/>
                <a:gd name="connsiteX4" fmla="*/ 0 w 2282151"/>
                <a:gd name="connsiteY4" fmla="*/ 90478 h 635383"/>
                <a:gd name="connsiteX5" fmla="*/ 2159119 w 2282151"/>
                <a:gd name="connsiteY5" fmla="*/ 90478 h 635383"/>
                <a:gd name="connsiteX6" fmla="*/ 1850151 w 2282151"/>
                <a:gd name="connsiteY6" fmla="*/ 317692 h 635383"/>
                <a:gd name="connsiteX7" fmla="*/ 2162145 w 2282151"/>
                <a:gd name="connsiteY7" fmla="*/ 547131 h 635383"/>
                <a:gd name="connsiteX8" fmla="*/ 0 w 2282151"/>
                <a:gd name="connsiteY8" fmla="*/ 547131 h 635383"/>
                <a:gd name="connsiteX9" fmla="*/ 0 w 2282151"/>
                <a:gd name="connsiteY9" fmla="*/ 0 h 635383"/>
                <a:gd name="connsiteX10" fmla="*/ 2282151 w 2282151"/>
                <a:gd name="connsiteY10" fmla="*/ 0 h 635383"/>
                <a:gd name="connsiteX11" fmla="*/ 2282151 w 2282151"/>
                <a:gd name="connsiteY11" fmla="*/ 1 h 635383"/>
                <a:gd name="connsiteX12" fmla="*/ 2208073 w 2282151"/>
                <a:gd name="connsiteY12" fmla="*/ 54478 h 635383"/>
                <a:gd name="connsiteX13" fmla="*/ 0 w 2282151"/>
                <a:gd name="connsiteY13" fmla="*/ 54478 h 635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82151" h="635383">
                  <a:moveTo>
                    <a:pt x="0" y="583131"/>
                  </a:moveTo>
                  <a:lnTo>
                    <a:pt x="2211098" y="583131"/>
                  </a:lnTo>
                  <a:lnTo>
                    <a:pt x="2282151" y="635383"/>
                  </a:lnTo>
                  <a:lnTo>
                    <a:pt x="0" y="635383"/>
                  </a:lnTo>
                  <a:close/>
                  <a:moveTo>
                    <a:pt x="0" y="90478"/>
                  </a:moveTo>
                  <a:lnTo>
                    <a:pt x="2159119" y="90478"/>
                  </a:lnTo>
                  <a:lnTo>
                    <a:pt x="1850151" y="317692"/>
                  </a:lnTo>
                  <a:lnTo>
                    <a:pt x="2162145" y="547131"/>
                  </a:lnTo>
                  <a:lnTo>
                    <a:pt x="0" y="547131"/>
                  </a:lnTo>
                  <a:close/>
                  <a:moveTo>
                    <a:pt x="0" y="0"/>
                  </a:moveTo>
                  <a:lnTo>
                    <a:pt x="2282151" y="0"/>
                  </a:lnTo>
                  <a:lnTo>
                    <a:pt x="2282151" y="1"/>
                  </a:lnTo>
                  <a:lnTo>
                    <a:pt x="2208073" y="54478"/>
                  </a:lnTo>
                  <a:lnTo>
                    <a:pt x="0" y="54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5762" y="5115197"/>
              <a:ext cx="1815737" cy="461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1" spc="300" dirty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신청방법</a:t>
              </a:r>
            </a:p>
          </p:txBody>
        </p:sp>
        <p:sp>
          <p:nvSpPr>
            <p:cNvPr id="43" name="이등변 삼각형 42"/>
            <p:cNvSpPr/>
            <p:nvPr/>
          </p:nvSpPr>
          <p:spPr>
            <a:xfrm rot="16200000">
              <a:off x="364179" y="5662425"/>
              <a:ext cx="146851" cy="1436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509451" y="7197514"/>
              <a:ext cx="5982789" cy="1533792"/>
            </a:xfrm>
            <a:prstGeom prst="roundRect">
              <a:avLst>
                <a:gd name="adj" fmla="val 9644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40081" y="7449891"/>
              <a:ext cx="5852159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38" indent="-285738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pc="-7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임대인</a:t>
              </a:r>
              <a:r>
                <a:rPr lang="en-US" altLang="ko-KR" spc="-7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(</a:t>
              </a:r>
              <a:r>
                <a:rPr lang="ko-KR" altLang="en-US" spc="-7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사업자등록 임대사업자</a:t>
              </a:r>
              <a:r>
                <a:rPr lang="en-US" altLang="ko-KR" spc="-7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)</a:t>
              </a:r>
              <a:r>
                <a:rPr lang="ko-KR" altLang="en-US" spc="-70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이 자발적으로 임대료를 인하하는 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경우 상반기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(1~6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월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) </a:t>
              </a:r>
              <a:r>
                <a:rPr lang="ko-KR" altLang="en-US" dirty="0" err="1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인하액의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 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50%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를 임대인 소득〮법인세에서 세액 공제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('20</a:t>
              </a:r>
              <a:r>
                <a:rPr lang="ko-KR" altLang="en-US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년 한시</a:t>
              </a:r>
              <a:r>
                <a:rPr lang="en-US" altLang="ko-KR" dirty="0" smtClean="0">
                  <a:latin typeface="나눔스퀘어라운드 Bold" panose="020B0600000101010101" pitchFamily="50" charset="-127"/>
                  <a:ea typeface="나눔스퀘어라운드 Bold" panose="020B0600000101010101" pitchFamily="50" charset="-127"/>
                </a:rPr>
                <a:t>)</a:t>
              </a: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50669" y="7316387"/>
              <a:ext cx="248195" cy="1959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8" name="자유형 47"/>
            <p:cNvSpPr/>
            <p:nvPr/>
          </p:nvSpPr>
          <p:spPr>
            <a:xfrm>
              <a:off x="365762" y="6879823"/>
              <a:ext cx="2282151" cy="635384"/>
            </a:xfrm>
            <a:custGeom>
              <a:avLst/>
              <a:gdLst>
                <a:gd name="connsiteX0" fmla="*/ 0 w 2282151"/>
                <a:gd name="connsiteY0" fmla="*/ 583131 h 635383"/>
                <a:gd name="connsiteX1" fmla="*/ 2211098 w 2282151"/>
                <a:gd name="connsiteY1" fmla="*/ 583131 h 635383"/>
                <a:gd name="connsiteX2" fmla="*/ 2282151 w 2282151"/>
                <a:gd name="connsiteY2" fmla="*/ 635383 h 635383"/>
                <a:gd name="connsiteX3" fmla="*/ 0 w 2282151"/>
                <a:gd name="connsiteY3" fmla="*/ 635383 h 635383"/>
                <a:gd name="connsiteX4" fmla="*/ 0 w 2282151"/>
                <a:gd name="connsiteY4" fmla="*/ 90478 h 635383"/>
                <a:gd name="connsiteX5" fmla="*/ 2159119 w 2282151"/>
                <a:gd name="connsiteY5" fmla="*/ 90478 h 635383"/>
                <a:gd name="connsiteX6" fmla="*/ 1850151 w 2282151"/>
                <a:gd name="connsiteY6" fmla="*/ 317692 h 635383"/>
                <a:gd name="connsiteX7" fmla="*/ 2162145 w 2282151"/>
                <a:gd name="connsiteY7" fmla="*/ 547131 h 635383"/>
                <a:gd name="connsiteX8" fmla="*/ 0 w 2282151"/>
                <a:gd name="connsiteY8" fmla="*/ 547131 h 635383"/>
                <a:gd name="connsiteX9" fmla="*/ 0 w 2282151"/>
                <a:gd name="connsiteY9" fmla="*/ 0 h 635383"/>
                <a:gd name="connsiteX10" fmla="*/ 2282151 w 2282151"/>
                <a:gd name="connsiteY10" fmla="*/ 0 h 635383"/>
                <a:gd name="connsiteX11" fmla="*/ 2282151 w 2282151"/>
                <a:gd name="connsiteY11" fmla="*/ 1 h 635383"/>
                <a:gd name="connsiteX12" fmla="*/ 2208073 w 2282151"/>
                <a:gd name="connsiteY12" fmla="*/ 54478 h 635383"/>
                <a:gd name="connsiteX13" fmla="*/ 0 w 2282151"/>
                <a:gd name="connsiteY13" fmla="*/ 54478 h 635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82151" h="635383">
                  <a:moveTo>
                    <a:pt x="0" y="583131"/>
                  </a:moveTo>
                  <a:lnTo>
                    <a:pt x="2211098" y="583131"/>
                  </a:lnTo>
                  <a:lnTo>
                    <a:pt x="2282151" y="635383"/>
                  </a:lnTo>
                  <a:lnTo>
                    <a:pt x="0" y="635383"/>
                  </a:lnTo>
                  <a:close/>
                  <a:moveTo>
                    <a:pt x="0" y="90478"/>
                  </a:moveTo>
                  <a:lnTo>
                    <a:pt x="2159119" y="90478"/>
                  </a:lnTo>
                  <a:lnTo>
                    <a:pt x="1850151" y="317692"/>
                  </a:lnTo>
                  <a:lnTo>
                    <a:pt x="2162145" y="547131"/>
                  </a:lnTo>
                  <a:lnTo>
                    <a:pt x="0" y="547131"/>
                  </a:lnTo>
                  <a:close/>
                  <a:moveTo>
                    <a:pt x="0" y="0"/>
                  </a:moveTo>
                  <a:lnTo>
                    <a:pt x="2282151" y="0"/>
                  </a:lnTo>
                  <a:lnTo>
                    <a:pt x="2282151" y="1"/>
                  </a:lnTo>
                  <a:lnTo>
                    <a:pt x="2208073" y="54478"/>
                  </a:lnTo>
                  <a:lnTo>
                    <a:pt x="0" y="54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4570" y="6953275"/>
              <a:ext cx="18157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spc="-150" dirty="0" smtClean="0">
                  <a:solidFill>
                    <a:schemeClr val="bg1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정부지원방안</a:t>
              </a:r>
              <a:endParaRPr lang="ko-KR" altLang="en-US" sz="2400" spc="-150" dirty="0">
                <a:solidFill>
                  <a:schemeClr val="bg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endParaRPr>
            </a:p>
          </p:txBody>
        </p:sp>
        <p:sp>
          <p:nvSpPr>
            <p:cNvPr id="50" name="이등변 삼각형 49"/>
            <p:cNvSpPr/>
            <p:nvPr/>
          </p:nvSpPr>
          <p:spPr>
            <a:xfrm rot="16200000">
              <a:off x="364179" y="7513909"/>
              <a:ext cx="146851" cy="1436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9451" y="8711221"/>
              <a:ext cx="585215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o-KR" altLang="en-US" sz="2000" spc="-150" dirty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문의 </a:t>
              </a:r>
              <a:r>
                <a:rPr lang="en-US" altLang="ko-KR" sz="2000" spc="-150" dirty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:</a:t>
              </a:r>
              <a:r>
                <a:rPr lang="ko-KR" altLang="en-US" sz="2000" spc="-150" dirty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 </a:t>
              </a:r>
              <a:r>
                <a:rPr lang="ko-KR" altLang="en-US" sz="2000" spc="-150" dirty="0" smtClean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군산시 소상공인지원과</a:t>
              </a:r>
              <a:r>
                <a:rPr lang="en-US" altLang="ko-KR" sz="1600" spc="-150" dirty="0" smtClean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(454-2673)</a:t>
              </a:r>
              <a:r>
                <a:rPr lang="ko-KR" altLang="en-US" sz="2000" spc="-150" dirty="0" smtClean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 및 </a:t>
              </a:r>
              <a:r>
                <a:rPr lang="ko-KR" altLang="en-US" sz="2000" spc="-150" dirty="0" err="1" smtClean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읍면동</a:t>
              </a:r>
              <a:r>
                <a:rPr lang="ko-KR" altLang="en-US" sz="2000" spc="-150" dirty="0" smtClean="0">
                  <a:solidFill>
                    <a:srgbClr val="202C52"/>
                  </a:solidFill>
                  <a:latin typeface="나눔스퀘어라운드 ExtraBold" panose="020B0600000101010101" pitchFamily="50" charset="-127"/>
                  <a:ea typeface="나눔스퀘어라운드 ExtraBold" panose="020B0600000101010101" pitchFamily="50" charset="-127"/>
                </a:rPr>
                <a:t> 주민센터</a:t>
              </a:r>
              <a:endParaRPr lang="ko-KR" altLang="en-US" sz="2000" spc="-150" dirty="0">
                <a:solidFill>
                  <a:srgbClr val="202C52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24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96</Words>
  <Application>Microsoft Office PowerPoint</Application>
  <PresentationFormat>A4 용지(210x297mm)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나눔스퀘어라운드 Bold</vt:lpstr>
      <vt:lpstr>나눔스퀘어라운드 ExtraBold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24</cp:revision>
  <cp:lastPrinted>2020-03-02T04:16:25Z</cp:lastPrinted>
  <dcterms:created xsi:type="dcterms:W3CDTF">2020-02-28T06:13:30Z</dcterms:created>
  <dcterms:modified xsi:type="dcterms:W3CDTF">2020-03-26T01:04:18Z</dcterms:modified>
</cp:coreProperties>
</file>