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8" r:id="rId8"/>
    <p:sldId id="261" r:id="rId9"/>
    <p:sldId id="262" r:id="rId10"/>
    <p:sldId id="263" r:id="rId11"/>
    <p:sldId id="264" r:id="rId12"/>
    <p:sldId id="265" r:id="rId13"/>
    <p:sldId id="266" r:id="rId14"/>
    <p:sldId id="279" r:id="rId15"/>
    <p:sldId id="267" r:id="rId16"/>
    <p:sldId id="280" r:id="rId17"/>
    <p:sldId id="281" r:id="rId18"/>
    <p:sldId id="282" r:id="rId19"/>
    <p:sldId id="269" r:id="rId20"/>
    <p:sldId id="270" r:id="rId21"/>
    <p:sldId id="271" r:id="rId22"/>
    <p:sldId id="272" r:id="rId23"/>
    <p:sldId id="273" r:id="rId24"/>
    <p:sldId id="275" r:id="rId25"/>
    <p:sldId id="277" r:id="rId26"/>
    <p:sldId id="276" r:id="rId2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100" d="100"/>
          <a:sy n="100" d="100"/>
        </p:scale>
        <p:origin x="-39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775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98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77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72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68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76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43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329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100033"/>
            <a:ext cx="395536" cy="576064"/>
          </a:xfrm>
          <a:prstGeom prst="rect">
            <a:avLst/>
          </a:prstGeom>
          <a:gradFill>
            <a:gsLst>
              <a:gs pos="0">
                <a:srgbClr val="255AA7"/>
              </a:gs>
              <a:gs pos="50000">
                <a:srgbClr val="1C579E"/>
              </a:gs>
              <a:gs pos="100000">
                <a:srgbClr val="4381C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483767" y="100033"/>
            <a:ext cx="9708233" cy="576064"/>
          </a:xfrm>
          <a:prstGeom prst="rect">
            <a:avLst/>
          </a:prstGeom>
          <a:gradFill flip="none" rotWithShape="1">
            <a:gsLst>
              <a:gs pos="0">
                <a:srgbClr val="F4CB34"/>
              </a:gs>
              <a:gs pos="50000">
                <a:srgbClr val="DD9A15"/>
              </a:gs>
              <a:gs pos="100000">
                <a:srgbClr val="E2830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 descr="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610600" y="332656"/>
            <a:ext cx="338437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solidFill>
                  <a:schemeClr val="bg1"/>
                </a:solidFill>
              </a:rPr>
              <a:t>소상공인 지식배움터</a:t>
            </a:r>
            <a:r>
              <a:rPr lang="en-US" altLang="ko-KR" sz="1300" b="1" dirty="0" smtClean="0">
                <a:solidFill>
                  <a:schemeClr val="bg1"/>
                </a:solidFill>
              </a:rPr>
              <a:t>(http://edu.sbiz.or.kr) 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1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734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3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AE14-AF0C-4104-9DE8-98D30FBC796C}" type="datetimeFigureOut">
              <a:rPr lang="ko-KR" altLang="en-US" smtClean="0"/>
              <a:t>2019-04-16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9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pic>
        <p:nvPicPr>
          <p:cNvPr id="9" name="_x221624944" descr="EMB000023b00e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45335"/>
            <a:ext cx="12192000" cy="2926357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328074" y="2219465"/>
            <a:ext cx="5767926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4500" b="1" dirty="0" smtClean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2019</a:t>
            </a:r>
            <a:r>
              <a:rPr lang="ko-KR" altLang="en-US" sz="4500" b="1" dirty="0" smtClean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년 </a:t>
            </a:r>
            <a:r>
              <a:rPr lang="ko-KR" altLang="en-US" sz="4500" b="1" dirty="0" err="1" smtClean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튼튼창업교육</a:t>
            </a:r>
            <a:endParaRPr lang="en-US" altLang="ko-KR" sz="4500" b="1" dirty="0" smtClean="0">
              <a:ln w="180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39048" y="3083561"/>
            <a:ext cx="1157400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5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교육생 교육신청 및 교육비 신청 매뉴얼</a:t>
            </a:r>
            <a:endParaRPr lang="ko-KR" altLang="en-US" sz="5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pic>
        <p:nvPicPr>
          <p:cNvPr id="17" name="_x221186104" descr="EMB000023b00e4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9" y="-13692"/>
            <a:ext cx="12180813" cy="619564"/>
          </a:xfrm>
          <a:prstGeom prst="rect">
            <a:avLst/>
          </a:prstGeom>
          <a:noFill/>
        </p:spPr>
      </p:pic>
      <p:pic>
        <p:nvPicPr>
          <p:cNvPr id="19" name="_x221186504" descr="EMB000023b00e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7536" y="706388"/>
            <a:ext cx="3078163" cy="677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261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720425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교육과정과 관련된 상세내용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커리큘럼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교육자 혜택사항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찾아오시는 길 등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을 확인 할 수 있습니다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[</a:t>
            </a:r>
            <a:r>
              <a:rPr lang="ko-KR" altLang="en-US" sz="1100" dirty="0" smtClean="0"/>
              <a:t>신청하기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교육과정 신청화면으로 이동할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85" y="1039514"/>
            <a:ext cx="10475140" cy="449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6829248" y="4855744"/>
            <a:ext cx="1753573" cy="3449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6715124" y="4742379"/>
            <a:ext cx="228246" cy="22672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2</a:t>
            </a:r>
            <a:endParaRPr lang="ko-KR" altLang="en-US" sz="1000" b="1" dirty="0"/>
          </a:p>
        </p:txBody>
      </p:sp>
      <p:grpSp>
        <p:nvGrpSpPr>
          <p:cNvPr id="3" name="그룹 2"/>
          <p:cNvGrpSpPr/>
          <p:nvPr/>
        </p:nvGrpSpPr>
        <p:grpSpPr>
          <a:xfrm>
            <a:off x="8902786" y="4759822"/>
            <a:ext cx="830516" cy="437238"/>
            <a:chOff x="7959257" y="4278744"/>
            <a:chExt cx="830516" cy="437238"/>
          </a:xfrm>
        </p:grpSpPr>
        <p:sp>
          <p:nvSpPr>
            <p:cNvPr id="17" name="직사각형 16"/>
            <p:cNvSpPr/>
            <p:nvPr/>
          </p:nvSpPr>
          <p:spPr>
            <a:xfrm>
              <a:off x="8067418" y="4386906"/>
              <a:ext cx="722355" cy="3290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7959257" y="4278744"/>
              <a:ext cx="216321" cy="21632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00" b="1" dirty="0" smtClean="0"/>
                <a:t>3</a:t>
              </a:r>
              <a:endParaRPr lang="ko-KR" altLang="en-US" sz="1000" b="1" dirty="0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8582821" y="3893719"/>
            <a:ext cx="2180429" cy="3449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8464636" y="3780354"/>
            <a:ext cx="236370" cy="22672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051898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원하는 인증방식을 선택하여 본인인증을 진행합니다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회원가입 시</a:t>
            </a:r>
            <a:r>
              <a:rPr lang="en-US" altLang="ko-KR" sz="1100" dirty="0" smtClean="0">
                <a:solidFill>
                  <a:srgbClr val="FF0000"/>
                </a:solidFill>
              </a:rPr>
              <a:t>, </a:t>
            </a:r>
            <a:r>
              <a:rPr lang="ko-KR" altLang="en-US" sz="1100" dirty="0" smtClean="0">
                <a:solidFill>
                  <a:srgbClr val="FF0000"/>
                </a:solidFill>
              </a:rPr>
              <a:t>본인인증을 진행하였으나 전문기술교육 대리신청 등의 부정행위를 차단하기 위하여 본인인증이 필요합니다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10111"/>
          <a:stretch/>
        </p:blipFill>
        <p:spPr>
          <a:xfrm>
            <a:off x="1574463" y="978450"/>
            <a:ext cx="9043075" cy="4631518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3400425" y="1609725"/>
            <a:ext cx="4991100" cy="3381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아이핀</a:t>
            </a:r>
            <a:r>
              <a:rPr lang="en-US" altLang="ko-KR" dirty="0" smtClean="0"/>
              <a:t>/</a:t>
            </a:r>
            <a:r>
              <a:rPr lang="ko-KR" altLang="en-US" dirty="0" smtClean="0"/>
              <a:t>핸드폰인증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657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4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수강정원이 모두 꽉 찬 경우에는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예비신청자로 자동 편성되며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기존에 신청했던 인원이 수강취소를 하지 않는 경우에는 선정이 되지 않을 </a:t>
            </a: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   </a:t>
            </a:r>
            <a:r>
              <a:rPr lang="ko-KR" altLang="en-US" sz="1100" dirty="0" smtClean="0"/>
              <a:t>수도 있습니다</a:t>
            </a:r>
            <a:r>
              <a:rPr lang="en-US" altLang="ko-KR" sz="1100" dirty="0" smtClean="0"/>
              <a:t>.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400425" y="1609725"/>
            <a:ext cx="4991100" cy="3381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아이핀</a:t>
            </a:r>
            <a:r>
              <a:rPr lang="en-US" altLang="ko-KR" dirty="0" smtClean="0"/>
              <a:t>/</a:t>
            </a:r>
            <a:r>
              <a:rPr lang="ko-KR" altLang="en-US" dirty="0" smtClean="0"/>
              <a:t>핸드폰인증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793" y="1086948"/>
            <a:ext cx="8058415" cy="468410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5200650" y="2714624"/>
            <a:ext cx="1981200" cy="1352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092489" y="260646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085579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15513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 </a:t>
            </a:r>
            <a:r>
              <a:rPr lang="ko-KR" altLang="en-US" sz="1100" dirty="0" err="1" smtClean="0"/>
              <a:t>튼튼창업</a:t>
            </a:r>
            <a:r>
              <a:rPr lang="ko-KR" altLang="en-US" sz="1100" dirty="0" smtClean="0"/>
              <a:t> 신청서 작성 화면으로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필수값을</a:t>
            </a:r>
            <a:r>
              <a:rPr lang="ko-KR" altLang="en-US" sz="1100" dirty="0" smtClean="0"/>
              <a:t> 모두 입력해야만 신청이 가능합니다</a:t>
            </a:r>
            <a:r>
              <a:rPr lang="en-US" altLang="ko-KR" sz="1100" dirty="0" smtClean="0"/>
              <a:t>.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333875" y="2392600"/>
            <a:ext cx="4991100" cy="23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257300"/>
            <a:ext cx="103060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4019550" y="1924050"/>
            <a:ext cx="1133475" cy="371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</a:t>
            </a:r>
            <a:r>
              <a:rPr lang="en-US" altLang="ko-KR" dirty="0" smtClean="0">
                <a:solidFill>
                  <a:srgbClr val="0000FF"/>
                </a:solidFill>
              </a:rPr>
              <a:t>1</a:t>
            </a:r>
            <a:r>
              <a:rPr lang="ko-KR" altLang="en-US" dirty="0" smtClean="0">
                <a:solidFill>
                  <a:srgbClr val="0000FF"/>
                </a:solidFill>
              </a:rPr>
              <a:t>년 </a:t>
            </a:r>
            <a:r>
              <a:rPr lang="ko-KR" altLang="en-US" dirty="0" smtClean="0">
                <a:solidFill>
                  <a:srgbClr val="0000FF"/>
                </a:solidFill>
              </a:rPr>
              <a:t>미만 </a:t>
            </a:r>
            <a:r>
              <a:rPr lang="ko-KR" altLang="en-US" dirty="0" err="1" smtClean="0">
                <a:solidFill>
                  <a:srgbClr val="0000FF"/>
                </a:solidFill>
              </a:rPr>
              <a:t>업력을</a:t>
            </a:r>
            <a:r>
              <a:rPr lang="ko-KR" altLang="en-US" dirty="0" smtClean="0">
                <a:solidFill>
                  <a:srgbClr val="0000FF"/>
                </a:solidFill>
              </a:rPr>
              <a:t> 보유한 초기창업자</a:t>
            </a:r>
            <a:endParaRPr lang="ko-KR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59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>
                <a:latin typeface="HY헤드라인M" pitchFamily="18" charset="-127"/>
                <a:ea typeface="HY헤드라인M" pitchFamily="18" charset="-127"/>
              </a:rPr>
              <a:t>6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100" dirty="0" smtClean="0">
                <a:solidFill>
                  <a:srgbClr val="FF0000"/>
                </a:solidFill>
              </a:rPr>
              <a:t>초기창업자의 경우</a:t>
            </a:r>
            <a:r>
              <a:rPr lang="en-US" altLang="ko-KR" sz="1100" dirty="0" smtClean="0">
                <a:solidFill>
                  <a:srgbClr val="FF0000"/>
                </a:solidFill>
              </a:rPr>
              <a:t>, </a:t>
            </a:r>
            <a:r>
              <a:rPr lang="ko-KR" altLang="en-US" sz="1100" dirty="0" smtClean="0">
                <a:solidFill>
                  <a:srgbClr val="FF0000"/>
                </a:solidFill>
              </a:rPr>
              <a:t>사업자등록증  필수 첨부 및 사업자 현황 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필수값</a:t>
            </a:r>
            <a:r>
              <a:rPr lang="ko-KR" altLang="en-US" sz="1100" dirty="0" smtClean="0">
                <a:solidFill>
                  <a:srgbClr val="FF0000"/>
                </a:solidFill>
              </a:rPr>
              <a:t> 모두 입력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PA\Desktop\제목 없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81" y="1457325"/>
            <a:ext cx="10831437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439639" y="1762125"/>
            <a:ext cx="1133475" cy="371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</a:t>
            </a:r>
            <a:r>
              <a:rPr lang="en-US" altLang="ko-KR" dirty="0" smtClean="0">
                <a:solidFill>
                  <a:srgbClr val="0000FF"/>
                </a:solidFill>
              </a:rPr>
              <a:t>1</a:t>
            </a:r>
            <a:r>
              <a:rPr lang="ko-KR" altLang="en-US" dirty="0" smtClean="0">
                <a:solidFill>
                  <a:srgbClr val="0000FF"/>
                </a:solidFill>
              </a:rPr>
              <a:t>년 </a:t>
            </a:r>
            <a:r>
              <a:rPr lang="ko-KR" altLang="en-US" dirty="0" smtClean="0">
                <a:solidFill>
                  <a:srgbClr val="0000FF"/>
                </a:solidFill>
              </a:rPr>
              <a:t>미</a:t>
            </a:r>
            <a:r>
              <a:rPr lang="ko-KR" altLang="en-US" dirty="0">
                <a:solidFill>
                  <a:srgbClr val="0000FF"/>
                </a:solidFill>
              </a:rPr>
              <a:t>만</a:t>
            </a:r>
            <a:r>
              <a:rPr lang="ko-KR" altLang="en-US" dirty="0" smtClean="0">
                <a:solidFill>
                  <a:srgbClr val="0000FF"/>
                </a:solidFill>
              </a:rPr>
              <a:t> </a:t>
            </a:r>
            <a:r>
              <a:rPr lang="ko-KR" altLang="en-US" dirty="0" err="1" smtClean="0">
                <a:solidFill>
                  <a:srgbClr val="0000FF"/>
                </a:solidFill>
              </a:rPr>
              <a:t>업력을</a:t>
            </a:r>
            <a:r>
              <a:rPr lang="ko-KR" altLang="en-US" dirty="0" smtClean="0">
                <a:solidFill>
                  <a:srgbClr val="0000FF"/>
                </a:solidFill>
              </a:rPr>
              <a:t> 보유한 초기창업자</a:t>
            </a:r>
            <a:endParaRPr lang="ko-KR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73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모든 내용 입력 후</a:t>
            </a:r>
            <a:r>
              <a:rPr lang="en-US" altLang="ko-KR" sz="1100" dirty="0" smtClean="0"/>
              <a:t>, [</a:t>
            </a:r>
            <a:r>
              <a:rPr lang="ko-KR" altLang="en-US" sz="1100" dirty="0" smtClean="0"/>
              <a:t>신청하기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신청을 완료할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수강신청 완료 후에는 신청서 수정이 불가능하오니 신청완료 전에 기입한 내용을 한 번 더 확인해주세요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352550"/>
            <a:ext cx="7889021" cy="441850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032" y="5871444"/>
            <a:ext cx="2354957" cy="774233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8140677" y="4221634"/>
            <a:ext cx="722355" cy="3290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032516" y="405632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</a:t>
            </a:r>
            <a:r>
              <a:rPr lang="en-US" altLang="ko-KR" dirty="0" smtClean="0">
                <a:solidFill>
                  <a:srgbClr val="0000FF"/>
                </a:solidFill>
              </a:rPr>
              <a:t>1</a:t>
            </a:r>
            <a:r>
              <a:rPr lang="ko-KR" altLang="en-US" dirty="0" smtClean="0">
                <a:solidFill>
                  <a:srgbClr val="0000FF"/>
                </a:solidFill>
              </a:rPr>
              <a:t>년 </a:t>
            </a:r>
            <a:r>
              <a:rPr lang="ko-KR" altLang="en-US" dirty="0" smtClean="0">
                <a:solidFill>
                  <a:srgbClr val="0000FF"/>
                </a:solidFill>
              </a:rPr>
              <a:t>미</a:t>
            </a:r>
            <a:r>
              <a:rPr lang="ko-KR" altLang="en-US" dirty="0">
                <a:solidFill>
                  <a:srgbClr val="0000FF"/>
                </a:solidFill>
              </a:rPr>
              <a:t>만</a:t>
            </a:r>
            <a:r>
              <a:rPr lang="ko-KR" altLang="en-US" dirty="0" smtClean="0">
                <a:solidFill>
                  <a:srgbClr val="0000FF"/>
                </a:solidFill>
              </a:rPr>
              <a:t> </a:t>
            </a:r>
            <a:r>
              <a:rPr lang="ko-KR" altLang="en-US" dirty="0" err="1" smtClean="0">
                <a:solidFill>
                  <a:srgbClr val="0000FF"/>
                </a:solidFill>
              </a:rPr>
              <a:t>업력을</a:t>
            </a:r>
            <a:r>
              <a:rPr lang="ko-KR" altLang="en-US" dirty="0" smtClean="0">
                <a:solidFill>
                  <a:srgbClr val="0000FF"/>
                </a:solidFill>
              </a:rPr>
              <a:t> 보유한 초기창업자</a:t>
            </a:r>
            <a:endParaRPr lang="ko-KR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43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15513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 </a:t>
            </a:r>
            <a:r>
              <a:rPr lang="ko-KR" altLang="en-US" sz="1100" dirty="0" err="1" smtClean="0"/>
              <a:t>튼튼창업</a:t>
            </a:r>
            <a:r>
              <a:rPr lang="ko-KR" altLang="en-US" sz="1100" dirty="0" smtClean="0"/>
              <a:t> 신청서 작성 화면으로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필수값을</a:t>
            </a:r>
            <a:r>
              <a:rPr lang="ko-KR" altLang="en-US" sz="1100" dirty="0" smtClean="0"/>
              <a:t> 모두 입력해야만 신청이 가능합니다</a:t>
            </a:r>
            <a:r>
              <a:rPr lang="en-US" altLang="ko-KR" sz="1100" dirty="0" smtClean="0"/>
              <a:t>.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333875" y="2392600"/>
            <a:ext cx="4991100" cy="23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창업예정자</a:t>
            </a:r>
            <a:endParaRPr lang="ko-KR" altLang="en-US" dirty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2" y="1323974"/>
            <a:ext cx="98583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3286125" y="1943100"/>
            <a:ext cx="1133475" cy="371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489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15513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FF0000"/>
                </a:solidFill>
              </a:rPr>
              <a:t>1. </a:t>
            </a:r>
            <a:r>
              <a:rPr lang="ko-KR" altLang="en-US" sz="1100" dirty="0" smtClean="0">
                <a:solidFill>
                  <a:srgbClr val="FF0000"/>
                </a:solidFill>
              </a:rPr>
              <a:t>창업예정자 교육활용계획서</a:t>
            </a:r>
            <a:r>
              <a:rPr lang="en-US" altLang="ko-KR" sz="1100" dirty="0" smtClean="0">
                <a:solidFill>
                  <a:srgbClr val="FF0000"/>
                </a:solidFill>
              </a:rPr>
              <a:t>,</a:t>
            </a:r>
            <a:r>
              <a:rPr lang="ko-KR" altLang="en-US" sz="1100" dirty="0" smtClean="0">
                <a:solidFill>
                  <a:srgbClr val="FF0000"/>
                </a:solidFill>
              </a:rPr>
              <a:t> 서약서 필수 첨부 및</a:t>
            </a:r>
            <a:r>
              <a:rPr lang="en-US" altLang="ko-KR" sz="1100" dirty="0">
                <a:solidFill>
                  <a:srgbClr val="FF0000"/>
                </a:solidFill>
              </a:rPr>
              <a:t> </a:t>
            </a:r>
            <a:r>
              <a:rPr lang="ko-KR" altLang="en-US" sz="1100" dirty="0" smtClean="0">
                <a:solidFill>
                  <a:srgbClr val="FF0000"/>
                </a:solidFill>
              </a:rPr>
              <a:t>사업자 현황 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필수값</a:t>
            </a:r>
            <a:r>
              <a:rPr lang="ko-KR" altLang="en-US" sz="1100" dirty="0" smtClean="0">
                <a:solidFill>
                  <a:srgbClr val="FF0000"/>
                </a:solidFill>
              </a:rPr>
              <a:t> 입력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333875" y="2392600"/>
            <a:ext cx="4991100" cy="23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창업예정자</a:t>
            </a:r>
            <a:endParaRPr lang="ko-KR" altLang="en-US" dirty="0">
              <a:solidFill>
                <a:srgbClr val="00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256743"/>
            <a:ext cx="10229850" cy="457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413917" y="1600200"/>
            <a:ext cx="1606123" cy="504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773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모든 내용 입력 후</a:t>
            </a:r>
            <a:r>
              <a:rPr lang="en-US" altLang="ko-KR" sz="1100" dirty="0" smtClean="0"/>
              <a:t>, [</a:t>
            </a:r>
            <a:r>
              <a:rPr lang="ko-KR" altLang="en-US" sz="1100" dirty="0" smtClean="0"/>
              <a:t>신청하기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신청을 완료할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수강신청 완료 후에는 신청서 수정이 불가능하오니 신청완료 전에 기입한 내용을 한 번 더 확인해주세요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304925"/>
            <a:ext cx="7889021" cy="446612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032" y="5871444"/>
            <a:ext cx="2354957" cy="774233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8140677" y="4221634"/>
            <a:ext cx="722355" cy="3290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032516" y="405632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838200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00FF"/>
                </a:solidFill>
              </a:rPr>
              <a:t>★ 창업예정자</a:t>
            </a:r>
            <a:endParaRPr lang="ko-KR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92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7296907" y="1645934"/>
            <a:ext cx="1080717" cy="281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7188746" y="153777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15985" y="6068429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상단의 </a:t>
            </a:r>
            <a:r>
              <a:rPr lang="en-US" altLang="ko-KR" sz="1100" dirty="0" smtClean="0"/>
              <a:t>[</a:t>
            </a:r>
            <a:r>
              <a:rPr lang="ko-KR" altLang="en-US" sz="1100" dirty="0" err="1" smtClean="0"/>
              <a:t>나의강의실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497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사이트 접속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2006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15985" y="5830884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소상공인 지식배움터 사이트 접속에 접속합니다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>   http</a:t>
            </a:r>
            <a:r>
              <a:rPr lang="en-US" altLang="ko-KR" sz="1100" dirty="0"/>
              <a:t>://</a:t>
            </a:r>
            <a:r>
              <a:rPr lang="en-US" altLang="ko-KR" sz="1100" dirty="0" smtClean="0"/>
              <a:t>edu.sbiz.or.kr</a:t>
            </a:r>
          </a:p>
        </p:txBody>
      </p:sp>
    </p:spTree>
    <p:extLst>
      <p:ext uri="{BB962C8B-B14F-4D97-AF65-F5344CB8AC3E}">
        <p14:creationId xmlns:p14="http://schemas.microsoft.com/office/powerpoint/2010/main" val="3696279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3362138"/>
            <a:ext cx="1124194" cy="158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324838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학습중인 과정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1662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809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100" dirty="0" smtClean="0"/>
              <a:t>‘</a:t>
            </a:r>
            <a:r>
              <a:rPr lang="ko-KR" altLang="en-US" sz="1100" dirty="0" err="1" smtClean="0"/>
              <a:t>튼튼창</a:t>
            </a:r>
            <a:r>
              <a:rPr lang="ko-KR" altLang="en-US" sz="1100" dirty="0" err="1"/>
              <a:t>업</a:t>
            </a:r>
            <a:r>
              <a:rPr lang="en-US" altLang="ko-KR" sz="1100" dirty="0" smtClean="0"/>
              <a:t>’ </a:t>
            </a:r>
            <a:r>
              <a:rPr lang="ko-KR" altLang="en-US" sz="1100" dirty="0" smtClean="0"/>
              <a:t>항목에서 신청한 내역을 확인할 수 있으며</a:t>
            </a:r>
            <a:r>
              <a:rPr lang="en-US" altLang="ko-KR" sz="1100" dirty="0" smtClean="0"/>
              <a:t>, ‘</a:t>
            </a:r>
            <a:r>
              <a:rPr lang="ko-KR" altLang="en-US" sz="1100" dirty="0" smtClean="0"/>
              <a:t>선정여부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가 선정이 되기 전까지는</a:t>
            </a:r>
            <a:r>
              <a:rPr lang="en-US" altLang="ko-KR" sz="1100" dirty="0" smtClean="0"/>
              <a:t> [</a:t>
            </a:r>
            <a:r>
              <a:rPr lang="ko-KR" altLang="en-US" sz="1100" dirty="0" smtClean="0"/>
              <a:t>취소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신청 취소를 진행할 수 있습니다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  ※ </a:t>
            </a:r>
            <a:r>
              <a:rPr lang="ko-KR" altLang="en-US" sz="1100" dirty="0" smtClean="0"/>
              <a:t>선정 </a:t>
            </a:r>
            <a:r>
              <a:rPr lang="ko-KR" altLang="en-US" sz="1100" dirty="0"/>
              <a:t>후에는 취소 또는 변경이 불가하오니</a:t>
            </a:r>
            <a:r>
              <a:rPr lang="en-US" altLang="ko-KR" sz="1100" dirty="0"/>
              <a:t>, </a:t>
            </a:r>
            <a:r>
              <a:rPr lang="ko-KR" altLang="en-US" sz="1100" dirty="0"/>
              <a:t>신청에 유의하시기 바랍니다</a:t>
            </a:r>
            <a:r>
              <a:rPr lang="en-US" altLang="ko-KR" sz="1100" dirty="0"/>
              <a:t>. </a:t>
            </a:r>
            <a:r>
              <a:rPr lang="ko-KR" altLang="en-US" sz="1100" dirty="0"/>
              <a:t> </a:t>
            </a:r>
            <a:endParaRPr lang="en-US" altLang="ko-KR" sz="1100" dirty="0"/>
          </a:p>
          <a:p>
            <a:endParaRPr lang="en-US" altLang="ko-KR" sz="11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872050"/>
            <a:ext cx="10372725" cy="50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1149455" y="2530335"/>
            <a:ext cx="10169314" cy="19360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1047750" y="244595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195463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출석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설문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5149748"/>
            <a:ext cx="1124194" cy="2377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503599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현장강의실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5860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>
                <a:latin typeface="HY헤드라인M" pitchFamily="18" charset="-127"/>
                <a:ea typeface="HY헤드라인M" pitchFamily="18" charset="-127"/>
              </a:rPr>
              <a:t>출석</a:t>
            </a:r>
            <a:r>
              <a:rPr lang="en-US" altLang="ko-KR" b="1" spc="-150" dirty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설문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70690"/>
            <a:ext cx="916003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타 과정의 강의실로 이동하고 싶은 경우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원하는 과정구분</a:t>
            </a:r>
            <a:r>
              <a:rPr lang="en-US" altLang="ko-KR" sz="1100" dirty="0" smtClean="0"/>
              <a:t>/</a:t>
            </a:r>
            <a:r>
              <a:rPr lang="ko-KR" altLang="en-US" sz="1100" dirty="0" err="1" smtClean="0"/>
              <a:t>과정명을</a:t>
            </a:r>
            <a:r>
              <a:rPr lang="ko-KR" altLang="en-US" sz="1100" dirty="0" smtClean="0"/>
              <a:t> 선택 후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이동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눌러 이동합니다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교육기관 담당자가 입력한 출석현황을 한 눈에 확인할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3. </a:t>
            </a:r>
            <a:r>
              <a:rPr lang="ko-KR" altLang="en-US" sz="1100" dirty="0" err="1" smtClean="0"/>
              <a:t>설문명을</a:t>
            </a:r>
            <a:r>
              <a:rPr lang="ko-KR" altLang="en-US" sz="1100" dirty="0" smtClean="0"/>
              <a:t> 클릭하여 교육 후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강사만족도 </a:t>
            </a:r>
            <a:r>
              <a:rPr lang="en-US" altLang="ko-KR" sz="1100" dirty="0" smtClean="0"/>
              <a:t>‘</a:t>
            </a:r>
            <a:r>
              <a:rPr lang="ko-KR" altLang="en-US" sz="1100" dirty="0" smtClean="0"/>
              <a:t>설문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을 참여할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3"/>
          <a:srcRect b="1328"/>
          <a:stretch/>
        </p:blipFill>
        <p:spPr>
          <a:xfrm>
            <a:off x="2151490" y="1086949"/>
            <a:ext cx="7889021" cy="4621874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6461170" y="1418008"/>
            <a:ext cx="2567500" cy="2377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6353009" y="130425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21" name="직사각형 20"/>
          <p:cNvSpPr/>
          <p:nvPr/>
        </p:nvSpPr>
        <p:spPr>
          <a:xfrm>
            <a:off x="4471732" y="3794624"/>
            <a:ext cx="4556938" cy="10574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4363571" y="368087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2</a:t>
            </a:r>
            <a:endParaRPr lang="ko-KR" altLang="en-US" sz="1000" b="1" dirty="0"/>
          </a:p>
        </p:txBody>
      </p:sp>
      <p:sp>
        <p:nvSpPr>
          <p:cNvPr id="23" name="직사각형 22"/>
          <p:cNvSpPr/>
          <p:nvPr/>
        </p:nvSpPr>
        <p:spPr>
          <a:xfrm>
            <a:off x="4471732" y="4956880"/>
            <a:ext cx="4556938" cy="7519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4363571" y="4843127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3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473875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409950" y="2400300"/>
            <a:ext cx="5038725" cy="1581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교육비 신청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18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교육비신청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3514538"/>
            <a:ext cx="1124194" cy="158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340078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학습완료 과정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91794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교육비신청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‘</a:t>
            </a:r>
            <a:r>
              <a:rPr lang="ko-KR" altLang="en-US" sz="1100" dirty="0" err="1" smtClean="0"/>
              <a:t>튼튼창</a:t>
            </a:r>
            <a:r>
              <a:rPr lang="ko-KR" altLang="en-US" sz="1100" dirty="0" err="1"/>
              <a:t>업</a:t>
            </a:r>
            <a:r>
              <a:rPr lang="en-US" altLang="ko-KR" sz="1100" dirty="0" smtClean="0"/>
              <a:t>’ </a:t>
            </a:r>
            <a:r>
              <a:rPr lang="ko-KR" altLang="en-US" sz="1100" dirty="0" smtClean="0"/>
              <a:t>항목에 </a:t>
            </a:r>
            <a:r>
              <a:rPr lang="ko-KR" altLang="en-US" sz="1100" dirty="0" err="1" smtClean="0"/>
              <a:t>수강완료한</a:t>
            </a:r>
            <a:r>
              <a:rPr lang="ko-KR" altLang="en-US" sz="1100" dirty="0" smtClean="0"/>
              <a:t> 내역이 노출되며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가장 우측에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신청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버튼이 활성화되어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[</a:t>
            </a:r>
            <a:r>
              <a:rPr lang="ko-KR" altLang="en-US" sz="1100" dirty="0" smtClean="0"/>
              <a:t>신청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 클릭 시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은행명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계좌번호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증빙서류 등을 입력할 수 있으며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신청완료 후에는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확인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버튼으로 변경됩니다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482014" y="5324287"/>
            <a:ext cx="442911" cy="2478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373853" y="521053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69928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err="1" smtClean="0">
                <a:latin typeface="HY헤드라인M" pitchFamily="18" charset="-127"/>
                <a:ea typeface="HY헤드라인M" pitchFamily="18" charset="-127"/>
              </a:rPr>
              <a:t>로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그 인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2006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3" name="직사각형 2"/>
          <p:cNvSpPr/>
          <p:nvPr/>
        </p:nvSpPr>
        <p:spPr>
          <a:xfrm>
            <a:off x="8568175" y="1623871"/>
            <a:ext cx="706806" cy="266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우측 상단에 있는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개인회원 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6" name="타원 15"/>
          <p:cNvSpPr/>
          <p:nvPr/>
        </p:nvSpPr>
        <p:spPr>
          <a:xfrm>
            <a:off x="8460014" y="1499298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69384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err="1" smtClean="0">
                <a:latin typeface="HY헤드라인M" pitchFamily="18" charset="-127"/>
                <a:ea typeface="HY헤드라인M" pitchFamily="18" charset="-127"/>
              </a:rPr>
              <a:t>로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그 인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회원가입이 되어있는 경우</a:t>
            </a:r>
            <a:r>
              <a:rPr lang="en-US" altLang="ko-KR" sz="1100" dirty="0" smtClean="0"/>
              <a:t>, ‘</a:t>
            </a:r>
            <a:r>
              <a:rPr lang="ko-KR" altLang="en-US" sz="1100" dirty="0" smtClean="0"/>
              <a:t>아이디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비밀번호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를 입력한 후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</a:t>
            </a:r>
            <a:r>
              <a:rPr lang="ko-KR" altLang="en-US" sz="1100" dirty="0" err="1" smtClean="0"/>
              <a:t>로그인을</a:t>
            </a:r>
            <a:r>
              <a:rPr lang="ko-KR" altLang="en-US" sz="1100" dirty="0" smtClean="0"/>
              <a:t> 진행합니다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회원가입이 안되어있는 경우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 우측 상단에 있는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개인회원 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6" name="타원 15"/>
          <p:cNvSpPr/>
          <p:nvPr/>
        </p:nvSpPr>
        <p:spPr>
          <a:xfrm>
            <a:off x="3197014" y="2187364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7874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5207136" y="1805103"/>
            <a:ext cx="1984495" cy="5985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92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985" y="1007874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메뉴 접근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상단의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현장교육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067932" y="1588784"/>
            <a:ext cx="1080717" cy="281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3959771" y="148062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8227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메뉴 접근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err="1" smtClean="0"/>
              <a:t>튼튼창</a:t>
            </a:r>
            <a:r>
              <a:rPr lang="ko-KR" altLang="en-US" sz="1100" dirty="0" err="1"/>
              <a:t>업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1" y="845935"/>
            <a:ext cx="10639424" cy="491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1009651" y="3327741"/>
            <a:ext cx="1214935" cy="389367"/>
            <a:chOff x="2887165" y="3210569"/>
            <a:chExt cx="1214935" cy="389367"/>
          </a:xfrm>
        </p:grpSpPr>
        <p:sp>
          <p:nvSpPr>
            <p:cNvPr id="11" name="직사각형 10"/>
            <p:cNvSpPr/>
            <p:nvPr/>
          </p:nvSpPr>
          <p:spPr>
            <a:xfrm>
              <a:off x="2995326" y="3318730"/>
              <a:ext cx="1106774" cy="28120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/>
            <p:cNvSpPr/>
            <p:nvPr/>
          </p:nvSpPr>
          <p:spPr>
            <a:xfrm>
              <a:off x="2887165" y="3210569"/>
              <a:ext cx="216321" cy="21632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00" b="1" dirty="0" smtClean="0"/>
                <a:t>1</a:t>
              </a:r>
              <a:endParaRPr lang="ko-KR" alt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42895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409950" y="2400300"/>
            <a:ext cx="5038725" cy="1581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과정 신청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66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230934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원하는 교육지역 또는 교육일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교육기관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교육명이</a:t>
            </a:r>
            <a:r>
              <a:rPr lang="ko-KR" altLang="en-US" sz="1100" dirty="0" smtClean="0"/>
              <a:t> 있는 경우에는 원하는 정보만 선택하여 빠른 교육과정 검색을 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수강신청하고 싶은 </a:t>
            </a:r>
            <a:r>
              <a:rPr lang="en-US" altLang="ko-KR" sz="1100" b="1" dirty="0" smtClean="0"/>
              <a:t>‘</a:t>
            </a:r>
            <a:r>
              <a:rPr lang="ko-KR" altLang="en-US" sz="1100" b="1" dirty="0" err="1" smtClean="0"/>
              <a:t>교육명</a:t>
            </a:r>
            <a:r>
              <a:rPr lang="en-US" altLang="ko-KR" sz="1100" b="1" dirty="0" smtClean="0"/>
              <a:t>’</a:t>
            </a:r>
            <a:r>
              <a:rPr lang="ko-KR" altLang="en-US" sz="1100" dirty="0" smtClean="0"/>
              <a:t>을 선택하여 과정 상세페이지로 이동할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93" y="821358"/>
            <a:ext cx="9344751" cy="357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3039091" y="2266951"/>
            <a:ext cx="7206657" cy="1391156"/>
            <a:chOff x="4184803" y="2343038"/>
            <a:chExt cx="5197655" cy="1345729"/>
          </a:xfrm>
        </p:grpSpPr>
        <p:sp>
          <p:nvSpPr>
            <p:cNvPr id="11" name="직사각형 10"/>
            <p:cNvSpPr/>
            <p:nvPr/>
          </p:nvSpPr>
          <p:spPr>
            <a:xfrm>
              <a:off x="4292964" y="2451198"/>
              <a:ext cx="5089494" cy="123756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/>
            <p:cNvSpPr/>
            <p:nvPr/>
          </p:nvSpPr>
          <p:spPr>
            <a:xfrm>
              <a:off x="4184803" y="2343038"/>
              <a:ext cx="216321" cy="21632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00" b="1" dirty="0" smtClean="0"/>
                <a:t>1</a:t>
              </a:r>
              <a:endParaRPr lang="ko-KR" altLang="en-US" sz="1000" b="1" dirty="0"/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985" y="4171912"/>
            <a:ext cx="9160030" cy="1960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1475847" y="5045042"/>
            <a:ext cx="9068328" cy="612807"/>
            <a:chOff x="4184803" y="5114360"/>
            <a:chExt cx="5197655" cy="436507"/>
          </a:xfrm>
        </p:grpSpPr>
        <p:sp>
          <p:nvSpPr>
            <p:cNvPr id="9" name="직사각형 8"/>
            <p:cNvSpPr/>
            <p:nvPr/>
          </p:nvSpPr>
          <p:spPr>
            <a:xfrm>
              <a:off x="4292964" y="5216444"/>
              <a:ext cx="5089494" cy="33442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4184803" y="5114360"/>
              <a:ext cx="216321" cy="21632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00" b="1" dirty="0" smtClean="0"/>
                <a:t>2</a:t>
              </a:r>
              <a:endParaRPr lang="ko-KR" alt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443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4068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14487" y="5597294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교육과정에 대한 상세정보 및 신청인원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정원 등을 확인할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endParaRPr lang="en-US" altLang="ko-KR" sz="11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615" y="1170673"/>
            <a:ext cx="962977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2788568" y="1019175"/>
            <a:ext cx="7122126" cy="4127250"/>
            <a:chOff x="3901861" y="2333857"/>
            <a:chExt cx="5868215" cy="2946597"/>
          </a:xfrm>
        </p:grpSpPr>
        <p:sp>
          <p:nvSpPr>
            <p:cNvPr id="17" name="직사각형 16"/>
            <p:cNvSpPr/>
            <p:nvPr/>
          </p:nvSpPr>
          <p:spPr>
            <a:xfrm>
              <a:off x="4010022" y="2442017"/>
              <a:ext cx="5760054" cy="28384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3901861" y="2333857"/>
              <a:ext cx="216321" cy="21632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00" b="1" dirty="0" smtClean="0"/>
                <a:t>1</a:t>
              </a:r>
              <a:endParaRPr lang="ko-KR" alt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1572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512</Words>
  <Application>Microsoft Office PowerPoint</Application>
  <PresentationFormat>사용자 지정</PresentationFormat>
  <Paragraphs>106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SPA</cp:lastModifiedBy>
  <cp:revision>68</cp:revision>
  <dcterms:created xsi:type="dcterms:W3CDTF">2019-02-12T04:22:18Z</dcterms:created>
  <dcterms:modified xsi:type="dcterms:W3CDTF">2019-04-16T00:39:53Z</dcterms:modified>
</cp:coreProperties>
</file>