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7" r:id="rId4"/>
    <p:sldId id="258" r:id="rId5"/>
    <p:sldId id="259" r:id="rId6"/>
    <p:sldId id="260" r:id="rId7"/>
    <p:sldId id="278" r:id="rId8"/>
    <p:sldId id="261" r:id="rId9"/>
    <p:sldId id="262" r:id="rId10"/>
    <p:sldId id="263" r:id="rId11"/>
    <p:sldId id="264" r:id="rId12"/>
    <p:sldId id="265" r:id="rId13"/>
    <p:sldId id="266" r:id="rId14"/>
    <p:sldId id="279" r:id="rId15"/>
    <p:sldId id="267" r:id="rId16"/>
    <p:sldId id="269" r:id="rId17"/>
    <p:sldId id="270" r:id="rId18"/>
    <p:sldId id="271" r:id="rId19"/>
    <p:sldId id="272" r:id="rId20"/>
    <p:sldId id="273" r:id="rId21"/>
    <p:sldId id="275" r:id="rId22"/>
    <p:sldId id="277" r:id="rId23"/>
    <p:sldId id="276" r:id="rId2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4" autoAdjust="0"/>
    <p:restoredTop sz="94660"/>
  </p:normalViewPr>
  <p:slideViewPr>
    <p:cSldViewPr snapToGrid="0">
      <p:cViewPr>
        <p:scale>
          <a:sx n="100" d="100"/>
          <a:sy n="100" d="100"/>
        </p:scale>
        <p:origin x="-396" y="-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AE14-AF0C-4104-9DE8-98D30FBC796C}" type="datetimeFigureOut">
              <a:rPr lang="ko-KR" altLang="en-US" smtClean="0"/>
              <a:t>2019-04-10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F0D8-3BBE-4FC9-9336-BB28FA586C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9775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AE14-AF0C-4104-9DE8-98D30FBC796C}" type="datetimeFigureOut">
              <a:rPr lang="ko-KR" altLang="en-US" smtClean="0"/>
              <a:t>2019-04-10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F0D8-3BBE-4FC9-9336-BB28FA586C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9983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AE14-AF0C-4104-9DE8-98D30FBC796C}" type="datetimeFigureOut">
              <a:rPr lang="ko-KR" altLang="en-US" smtClean="0"/>
              <a:t>2019-04-10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F0D8-3BBE-4FC9-9336-BB28FA586C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5772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AE14-AF0C-4104-9DE8-98D30FBC796C}" type="datetimeFigureOut">
              <a:rPr lang="ko-KR" altLang="en-US" smtClean="0"/>
              <a:t>2019-04-10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F0D8-3BBE-4FC9-9336-BB28FA586C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7220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AE14-AF0C-4104-9DE8-98D30FBC796C}" type="datetimeFigureOut">
              <a:rPr lang="ko-KR" altLang="en-US" smtClean="0"/>
              <a:t>2019-04-10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F0D8-3BBE-4FC9-9336-BB28FA586C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9688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AE14-AF0C-4104-9DE8-98D30FBC796C}" type="datetimeFigureOut">
              <a:rPr lang="ko-KR" altLang="en-US" smtClean="0"/>
              <a:t>2019-04-10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F0D8-3BBE-4FC9-9336-BB28FA586C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27760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AE14-AF0C-4104-9DE8-98D30FBC796C}" type="datetimeFigureOut">
              <a:rPr lang="ko-KR" altLang="en-US" smtClean="0"/>
              <a:t>2019-04-10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F0D8-3BBE-4FC9-9336-BB28FA586C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7435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AE14-AF0C-4104-9DE8-98D30FBC796C}" type="datetimeFigureOut">
              <a:rPr lang="ko-KR" altLang="en-US" smtClean="0"/>
              <a:t>2019-04-10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F0D8-3BBE-4FC9-9336-BB28FA586C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0329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AE14-AF0C-4104-9DE8-98D30FBC796C}" type="datetimeFigureOut">
              <a:rPr lang="ko-KR" altLang="en-US" smtClean="0"/>
              <a:t>2019-04-10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F0D8-3BBE-4FC9-9336-BB28FA586C6A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5" name="직사각형 4"/>
          <p:cNvSpPr/>
          <p:nvPr userDrawn="1"/>
        </p:nvSpPr>
        <p:spPr>
          <a:xfrm>
            <a:off x="0" y="100033"/>
            <a:ext cx="395536" cy="576064"/>
          </a:xfrm>
          <a:prstGeom prst="rect">
            <a:avLst/>
          </a:prstGeom>
          <a:gradFill>
            <a:gsLst>
              <a:gs pos="0">
                <a:srgbClr val="255AA7"/>
              </a:gs>
              <a:gs pos="50000">
                <a:srgbClr val="1C579E"/>
              </a:gs>
              <a:gs pos="100000">
                <a:srgbClr val="4381CD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 userDrawn="1"/>
        </p:nvSpPr>
        <p:spPr>
          <a:xfrm>
            <a:off x="2483767" y="100033"/>
            <a:ext cx="9708233" cy="576064"/>
          </a:xfrm>
          <a:prstGeom prst="rect">
            <a:avLst/>
          </a:prstGeom>
          <a:gradFill flip="none" rotWithShape="1">
            <a:gsLst>
              <a:gs pos="0">
                <a:srgbClr val="F4CB34"/>
              </a:gs>
              <a:gs pos="50000">
                <a:srgbClr val="DD9A15"/>
              </a:gs>
              <a:gs pos="100000">
                <a:srgbClr val="E28304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6" descr="4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483768" y="118139"/>
            <a:ext cx="536272" cy="536272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8610600" y="332656"/>
            <a:ext cx="338437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b="1" dirty="0" smtClean="0">
                <a:solidFill>
                  <a:schemeClr val="bg1"/>
                </a:solidFill>
              </a:rPr>
              <a:t>소상공인 지식배움터</a:t>
            </a:r>
            <a:r>
              <a:rPr lang="en-US" altLang="ko-KR" sz="1300" b="1" dirty="0" smtClean="0">
                <a:solidFill>
                  <a:schemeClr val="bg1"/>
                </a:solidFill>
              </a:rPr>
              <a:t>(http://edu.sbiz.or.kr) </a:t>
            </a:r>
            <a:endParaRPr lang="ko-KR" altLang="en-US" sz="13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813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AE14-AF0C-4104-9DE8-98D30FBC796C}" type="datetimeFigureOut">
              <a:rPr lang="ko-KR" altLang="en-US" smtClean="0"/>
              <a:t>2019-04-10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F0D8-3BBE-4FC9-9336-BB28FA586C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7345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AE14-AF0C-4104-9DE8-98D30FBC796C}" type="datetimeFigureOut">
              <a:rPr lang="ko-KR" altLang="en-US" smtClean="0"/>
              <a:t>2019-04-10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F0D8-3BBE-4FC9-9336-BB28FA586C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031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DDAE14-AF0C-4104-9DE8-98D30FBC796C}" type="datetimeFigureOut">
              <a:rPr lang="ko-KR" altLang="en-US" smtClean="0"/>
              <a:t>2019-04-10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8F0D8-3BBE-4FC9-9336-BB28FA586C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093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13692"/>
            <a:ext cx="9144000" cy="457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/>
          </a:p>
        </p:txBody>
      </p:sp>
      <p:pic>
        <p:nvPicPr>
          <p:cNvPr id="9" name="_x221624944" descr="EMB000023b00e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945335"/>
            <a:ext cx="12192000" cy="2926357"/>
          </a:xfrm>
          <a:prstGeom prst="rect">
            <a:avLst/>
          </a:prstGeom>
          <a:noFill/>
        </p:spPr>
      </p:pic>
      <p:sp>
        <p:nvSpPr>
          <p:cNvPr id="10" name="직사각형 9"/>
          <p:cNvSpPr/>
          <p:nvPr/>
        </p:nvSpPr>
        <p:spPr>
          <a:xfrm>
            <a:off x="328074" y="2219465"/>
            <a:ext cx="5767926" cy="7848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4500" b="1" dirty="0" smtClean="0">
                <a:ln w="18000">
                  <a:solidFill>
                    <a:schemeClr val="bg1">
                      <a:lumMod val="75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2019</a:t>
            </a:r>
            <a:r>
              <a:rPr lang="ko-KR" altLang="en-US" sz="4500" b="1" dirty="0" smtClean="0">
                <a:ln w="18000">
                  <a:solidFill>
                    <a:schemeClr val="bg1">
                      <a:lumMod val="75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년 전문기술교육</a:t>
            </a:r>
            <a:endParaRPr lang="en-US" altLang="ko-KR" sz="4500" b="1" dirty="0" smtClean="0">
              <a:ln w="18000">
                <a:solidFill>
                  <a:schemeClr val="bg1">
                    <a:lumMod val="75000"/>
                  </a:schemeClr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39048" y="3083561"/>
            <a:ext cx="11574002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5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교육생 교육신청 및 교육비 신청 매뉴얼</a:t>
            </a:r>
            <a:endParaRPr lang="ko-KR" altLang="en-US" sz="5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13692"/>
            <a:ext cx="9144000" cy="457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/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0" y="13692"/>
            <a:ext cx="9144000" cy="457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/>
          </a:p>
        </p:txBody>
      </p:sp>
      <p:pic>
        <p:nvPicPr>
          <p:cNvPr id="17" name="_x221186104" descr="EMB000023b00e4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9" y="-13692"/>
            <a:ext cx="12180813" cy="619564"/>
          </a:xfrm>
          <a:prstGeom prst="rect">
            <a:avLst/>
          </a:prstGeom>
          <a:noFill/>
        </p:spPr>
      </p:pic>
      <p:pic>
        <p:nvPicPr>
          <p:cNvPr id="19" name="_x221186504" descr="EMB000023b00e5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97536" y="706388"/>
            <a:ext cx="3078163" cy="6778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512616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4209" y="103872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전문기술교육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7" name="그림 6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118139"/>
            <a:ext cx="536272" cy="5362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4684" y="270973"/>
            <a:ext cx="1858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b="1" spc="-150" dirty="0" smtClean="0">
                <a:latin typeface="HY헤드라인M" pitchFamily="18" charset="-127"/>
                <a:ea typeface="HY헤드라인M" pitchFamily="18" charset="-127"/>
              </a:rPr>
              <a:t>과정신청</a:t>
            </a:r>
            <a:r>
              <a:rPr lang="en-US" altLang="ko-KR" b="1" spc="-150" dirty="0" smtClean="0">
                <a:latin typeface="HY헤드라인M" pitchFamily="18" charset="-127"/>
                <a:ea typeface="HY헤드라인M" pitchFamily="18" charset="-127"/>
              </a:rPr>
              <a:t>2</a:t>
            </a:r>
            <a:endParaRPr lang="ko-KR" altLang="en-US" b="1" spc="-15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15985" y="5830884"/>
            <a:ext cx="916003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1.</a:t>
            </a:r>
            <a:r>
              <a:rPr lang="ko-KR" altLang="en-US" sz="1100" dirty="0" smtClean="0"/>
              <a:t> 교육과정과 관련된 상세내용</a:t>
            </a:r>
            <a:r>
              <a:rPr lang="en-US" altLang="ko-KR" sz="1100" dirty="0" smtClean="0"/>
              <a:t>(</a:t>
            </a:r>
            <a:r>
              <a:rPr lang="ko-KR" altLang="en-US" sz="1100" dirty="0" smtClean="0"/>
              <a:t>커리큘럼</a:t>
            </a:r>
            <a:r>
              <a:rPr lang="en-US" altLang="ko-KR" sz="1100" dirty="0" smtClean="0"/>
              <a:t>, </a:t>
            </a:r>
            <a:r>
              <a:rPr lang="ko-KR" altLang="en-US" sz="1100" dirty="0" smtClean="0"/>
              <a:t>교육자 혜택사항</a:t>
            </a:r>
            <a:r>
              <a:rPr lang="en-US" altLang="ko-KR" sz="1100" dirty="0" smtClean="0"/>
              <a:t>, </a:t>
            </a:r>
            <a:r>
              <a:rPr lang="ko-KR" altLang="en-US" sz="1100" dirty="0" smtClean="0"/>
              <a:t>찾아오시는 길 등</a:t>
            </a:r>
            <a:r>
              <a:rPr lang="en-US" altLang="ko-KR" sz="1100" dirty="0" smtClean="0"/>
              <a:t>)</a:t>
            </a:r>
            <a:r>
              <a:rPr lang="ko-KR" altLang="en-US" sz="1100" dirty="0" smtClean="0"/>
              <a:t>을 확인 할 수 있습니다</a:t>
            </a:r>
            <a:r>
              <a:rPr lang="en-US" altLang="ko-KR" sz="1100" dirty="0" smtClean="0"/>
              <a:t>.</a:t>
            </a:r>
          </a:p>
          <a:p>
            <a:r>
              <a:rPr lang="en-US" altLang="ko-KR" sz="1100" dirty="0" smtClean="0"/>
              <a:t/>
            </a:r>
            <a:br>
              <a:rPr lang="en-US" altLang="ko-KR" sz="1100" dirty="0" smtClean="0"/>
            </a:br>
            <a:r>
              <a:rPr lang="en-US" altLang="ko-KR" sz="1100" dirty="0" smtClean="0"/>
              <a:t>2. [</a:t>
            </a:r>
            <a:r>
              <a:rPr lang="ko-KR" altLang="en-US" sz="1100" dirty="0" smtClean="0"/>
              <a:t>신청하기</a:t>
            </a:r>
            <a:r>
              <a:rPr lang="en-US" altLang="ko-KR" sz="1100" dirty="0" smtClean="0"/>
              <a:t>] </a:t>
            </a:r>
            <a:r>
              <a:rPr lang="ko-KR" altLang="en-US" sz="1100" dirty="0" smtClean="0"/>
              <a:t>버튼을 통해 교육과정 신청화면으로 이동할 수 있습니다</a:t>
            </a:r>
            <a:r>
              <a:rPr lang="en-US" altLang="ko-KR" sz="1100" dirty="0" smtClean="0"/>
              <a:t>.</a:t>
            </a:r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 rotWithShape="1">
          <a:blip r:embed="rId3"/>
          <a:srcRect b="10111"/>
          <a:stretch/>
        </p:blipFill>
        <p:spPr>
          <a:xfrm>
            <a:off x="1574463" y="978450"/>
            <a:ext cx="9043075" cy="4631518"/>
          </a:xfrm>
          <a:prstGeom prst="rect">
            <a:avLst/>
          </a:prstGeom>
        </p:spPr>
      </p:pic>
      <p:sp>
        <p:nvSpPr>
          <p:cNvPr id="17" name="직사각형 16"/>
          <p:cNvSpPr/>
          <p:nvPr/>
        </p:nvSpPr>
        <p:spPr>
          <a:xfrm>
            <a:off x="8067418" y="4386906"/>
            <a:ext cx="722355" cy="32907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타원 17"/>
          <p:cNvSpPr/>
          <p:nvPr/>
        </p:nvSpPr>
        <p:spPr>
          <a:xfrm>
            <a:off x="7959257" y="4278744"/>
            <a:ext cx="216321" cy="21632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000" b="1" dirty="0" smtClean="0"/>
              <a:t>1</a:t>
            </a:r>
            <a:endParaRPr lang="ko-KR" alt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30518989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4209" y="103872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전문기술교육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7" name="그림 6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118139"/>
            <a:ext cx="536272" cy="5362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4684" y="270973"/>
            <a:ext cx="1858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b="1" spc="-150" dirty="0" smtClean="0">
                <a:latin typeface="HY헤드라인M" pitchFamily="18" charset="-127"/>
                <a:ea typeface="HY헤드라인M" pitchFamily="18" charset="-127"/>
              </a:rPr>
              <a:t>과정신청</a:t>
            </a:r>
            <a:r>
              <a:rPr lang="en-US" altLang="ko-KR" b="1" spc="-150" dirty="0" smtClean="0">
                <a:latin typeface="HY헤드라인M" pitchFamily="18" charset="-127"/>
                <a:ea typeface="HY헤드라인M" pitchFamily="18" charset="-127"/>
              </a:rPr>
              <a:t>3</a:t>
            </a:r>
            <a:endParaRPr lang="ko-KR" altLang="en-US" b="1" spc="-15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15985" y="5830884"/>
            <a:ext cx="91600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1.</a:t>
            </a:r>
            <a:r>
              <a:rPr lang="ko-KR" altLang="en-US" sz="1100" dirty="0" smtClean="0"/>
              <a:t> 원하는 인증방식을 선택하여 본인인증을 진행합니다</a:t>
            </a:r>
            <a:r>
              <a:rPr lang="en-US" altLang="ko-KR" sz="1100" dirty="0" smtClean="0"/>
              <a:t>.</a:t>
            </a:r>
          </a:p>
          <a:p>
            <a:r>
              <a:rPr lang="en-US" altLang="ko-KR" sz="1100" dirty="0" smtClean="0">
                <a:solidFill>
                  <a:srgbClr val="FF0000"/>
                </a:solidFill>
              </a:rPr>
              <a:t>   (</a:t>
            </a:r>
            <a:r>
              <a:rPr lang="ko-KR" altLang="en-US" sz="1100" dirty="0" smtClean="0">
                <a:solidFill>
                  <a:srgbClr val="FF0000"/>
                </a:solidFill>
              </a:rPr>
              <a:t>회원가입 시</a:t>
            </a:r>
            <a:r>
              <a:rPr lang="en-US" altLang="ko-KR" sz="1100" dirty="0" smtClean="0">
                <a:solidFill>
                  <a:srgbClr val="FF0000"/>
                </a:solidFill>
              </a:rPr>
              <a:t>, </a:t>
            </a:r>
            <a:r>
              <a:rPr lang="ko-KR" altLang="en-US" sz="1100" dirty="0" smtClean="0">
                <a:solidFill>
                  <a:srgbClr val="FF0000"/>
                </a:solidFill>
              </a:rPr>
              <a:t>본인인증을 진행하였으나 전문기술교육 대리신청 등의 부정행위를 차단하기 위하여 본인인증이 필요합니다</a:t>
            </a:r>
            <a:r>
              <a:rPr lang="en-US" altLang="ko-KR" sz="1100" dirty="0" smtClean="0">
                <a:solidFill>
                  <a:srgbClr val="FF0000"/>
                </a:solidFill>
              </a:rPr>
              <a:t>.)</a:t>
            </a:r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 rotWithShape="1">
          <a:blip r:embed="rId3"/>
          <a:srcRect b="10111"/>
          <a:stretch/>
        </p:blipFill>
        <p:spPr>
          <a:xfrm>
            <a:off x="1574463" y="978450"/>
            <a:ext cx="9043075" cy="4631518"/>
          </a:xfrm>
          <a:prstGeom prst="rect">
            <a:avLst/>
          </a:prstGeom>
        </p:spPr>
      </p:pic>
      <p:sp>
        <p:nvSpPr>
          <p:cNvPr id="2" name="직사각형 1"/>
          <p:cNvSpPr/>
          <p:nvPr/>
        </p:nvSpPr>
        <p:spPr>
          <a:xfrm>
            <a:off x="3400425" y="1609725"/>
            <a:ext cx="4991100" cy="3381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/>
              <a:t>아이핀</a:t>
            </a:r>
            <a:r>
              <a:rPr lang="en-US" altLang="ko-KR" dirty="0" smtClean="0"/>
              <a:t>/</a:t>
            </a:r>
            <a:r>
              <a:rPr lang="ko-KR" altLang="en-US" dirty="0" smtClean="0"/>
              <a:t>핸드폰인증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026570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4209" y="103872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전문기술교육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7" name="그림 6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118139"/>
            <a:ext cx="536272" cy="5362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4684" y="270973"/>
            <a:ext cx="1858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b="1" spc="-150" dirty="0" smtClean="0">
                <a:latin typeface="HY헤드라인M" pitchFamily="18" charset="-127"/>
                <a:ea typeface="HY헤드라인M" pitchFamily="18" charset="-127"/>
              </a:rPr>
              <a:t>과정신청</a:t>
            </a:r>
            <a:r>
              <a:rPr lang="en-US" altLang="ko-KR" b="1" spc="-150" dirty="0" smtClean="0">
                <a:latin typeface="HY헤드라인M" pitchFamily="18" charset="-127"/>
                <a:ea typeface="HY헤드라인M" pitchFamily="18" charset="-127"/>
              </a:rPr>
              <a:t>4</a:t>
            </a:r>
            <a:endParaRPr lang="ko-KR" altLang="en-US" b="1" spc="-15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15985" y="5945586"/>
            <a:ext cx="91600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1.</a:t>
            </a:r>
            <a:r>
              <a:rPr lang="ko-KR" altLang="en-US" sz="1100" dirty="0" smtClean="0"/>
              <a:t> 수강정원이 모두 꽉 찬 경우에는</a:t>
            </a:r>
            <a:r>
              <a:rPr lang="en-US" altLang="ko-KR" sz="1100" dirty="0" smtClean="0"/>
              <a:t>, </a:t>
            </a:r>
            <a:r>
              <a:rPr lang="ko-KR" altLang="en-US" sz="1100" dirty="0" smtClean="0"/>
              <a:t>예비신청자로 자동 편성되며</a:t>
            </a:r>
            <a:r>
              <a:rPr lang="en-US" altLang="ko-KR" sz="1100" dirty="0"/>
              <a:t> </a:t>
            </a:r>
            <a:r>
              <a:rPr lang="ko-KR" altLang="en-US" sz="1100" dirty="0" smtClean="0"/>
              <a:t>기존에 신청했던 인원이 수강취소를 하지 않는 경우에는 선정이 되지 않을 </a:t>
            </a:r>
            <a:r>
              <a:rPr lang="en-US" altLang="ko-KR" sz="1100" dirty="0" smtClean="0"/>
              <a:t/>
            </a:r>
            <a:br>
              <a:rPr lang="en-US" altLang="ko-KR" sz="1100" dirty="0" smtClean="0"/>
            </a:br>
            <a:r>
              <a:rPr lang="en-US" altLang="ko-KR" sz="1100" dirty="0" smtClean="0"/>
              <a:t>   </a:t>
            </a:r>
            <a:r>
              <a:rPr lang="ko-KR" altLang="en-US" sz="1100" dirty="0" smtClean="0"/>
              <a:t>수도 있습니다</a:t>
            </a:r>
            <a:r>
              <a:rPr lang="en-US" altLang="ko-KR" sz="1100" dirty="0" smtClean="0"/>
              <a:t>.</a:t>
            </a:r>
            <a:endParaRPr lang="en-US" altLang="ko-KR" sz="1100" dirty="0" smtClean="0">
              <a:solidFill>
                <a:srgbClr val="FF0000"/>
              </a:solidFill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3400425" y="1609725"/>
            <a:ext cx="4991100" cy="3381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/>
              <a:t>아이핀</a:t>
            </a:r>
            <a:r>
              <a:rPr lang="en-US" altLang="ko-KR" dirty="0" smtClean="0"/>
              <a:t>/</a:t>
            </a:r>
            <a:r>
              <a:rPr lang="ko-KR" altLang="en-US" dirty="0" smtClean="0"/>
              <a:t>핸드폰인증</a:t>
            </a:r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6793" y="1086948"/>
            <a:ext cx="8058415" cy="4684105"/>
          </a:xfrm>
          <a:prstGeom prst="rect">
            <a:avLst/>
          </a:prstGeom>
        </p:spPr>
      </p:pic>
      <p:sp>
        <p:nvSpPr>
          <p:cNvPr id="9" name="직사각형 8"/>
          <p:cNvSpPr/>
          <p:nvPr/>
        </p:nvSpPr>
        <p:spPr>
          <a:xfrm>
            <a:off x="5200650" y="2714624"/>
            <a:ext cx="1981200" cy="135255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/>
        </p:nvSpPr>
        <p:spPr>
          <a:xfrm>
            <a:off x="5092489" y="2606463"/>
            <a:ext cx="216321" cy="21632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000" b="1" dirty="0" smtClean="0"/>
              <a:t>1</a:t>
            </a:r>
            <a:endParaRPr lang="ko-KR" alt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20855799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4209" y="103872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전문기술교육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7" name="그림 6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118139"/>
            <a:ext cx="536272" cy="5362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4684" y="270973"/>
            <a:ext cx="1858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b="1" spc="-150" dirty="0" smtClean="0">
                <a:latin typeface="HY헤드라인M" pitchFamily="18" charset="-127"/>
                <a:ea typeface="HY헤드라인M" pitchFamily="18" charset="-127"/>
              </a:rPr>
              <a:t>과정신청</a:t>
            </a:r>
            <a:r>
              <a:rPr lang="en-US" altLang="ko-KR" b="1" spc="-150" dirty="0" smtClean="0">
                <a:latin typeface="HY헤드라인M" pitchFamily="18" charset="-127"/>
                <a:ea typeface="HY헤드라인M" pitchFamily="18" charset="-127"/>
              </a:rPr>
              <a:t>5</a:t>
            </a:r>
            <a:endParaRPr lang="ko-KR" altLang="en-US" b="1" spc="-15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15985" y="5945586"/>
            <a:ext cx="91600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1. </a:t>
            </a:r>
            <a:r>
              <a:rPr lang="ko-KR" altLang="en-US" sz="1100" dirty="0" smtClean="0"/>
              <a:t>전문기술교육 신청서 작성 화면으로</a:t>
            </a:r>
            <a:r>
              <a:rPr lang="en-US" altLang="ko-KR" sz="1100" dirty="0" smtClean="0"/>
              <a:t>, </a:t>
            </a:r>
            <a:r>
              <a:rPr lang="ko-KR" altLang="en-US" sz="1100" dirty="0" err="1" smtClean="0"/>
              <a:t>필수값을</a:t>
            </a:r>
            <a:r>
              <a:rPr lang="ko-KR" altLang="en-US" sz="1100" dirty="0" smtClean="0"/>
              <a:t> 모두 입력해야만 신청이 가능합니다</a:t>
            </a:r>
            <a:r>
              <a:rPr lang="en-US" altLang="ko-KR" sz="1100" dirty="0" smtClean="0"/>
              <a:t>.</a:t>
            </a:r>
            <a:endParaRPr lang="en-US" altLang="ko-KR" sz="1100" dirty="0" smtClean="0">
              <a:solidFill>
                <a:srgbClr val="FF0000"/>
              </a:solidFill>
            </a:endParaRPr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1490" y="1086948"/>
            <a:ext cx="7889021" cy="4684105"/>
          </a:xfrm>
          <a:prstGeom prst="rect">
            <a:avLst/>
          </a:prstGeom>
        </p:spPr>
      </p:pic>
      <p:sp>
        <p:nvSpPr>
          <p:cNvPr id="16" name="직사각형 15"/>
          <p:cNvSpPr/>
          <p:nvPr/>
        </p:nvSpPr>
        <p:spPr>
          <a:xfrm>
            <a:off x="4333875" y="2392600"/>
            <a:ext cx="4991100" cy="2344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525916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4209" y="103872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전문기술교육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7" name="그림 6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118139"/>
            <a:ext cx="536272" cy="5362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4684" y="270973"/>
            <a:ext cx="1858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b="1" spc="-150" dirty="0" smtClean="0">
                <a:latin typeface="HY헤드라인M" pitchFamily="18" charset="-127"/>
                <a:ea typeface="HY헤드라인M" pitchFamily="18" charset="-127"/>
              </a:rPr>
              <a:t>과정신청</a:t>
            </a:r>
            <a:r>
              <a:rPr lang="en-US" altLang="ko-KR" b="1" spc="-150" dirty="0">
                <a:latin typeface="HY헤드라인M" pitchFamily="18" charset="-127"/>
                <a:ea typeface="HY헤드라인M" pitchFamily="18" charset="-127"/>
              </a:rPr>
              <a:t>6</a:t>
            </a:r>
            <a:endParaRPr lang="ko-KR" altLang="en-US" b="1" spc="-15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15985" y="5945586"/>
            <a:ext cx="91600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>
                <a:solidFill>
                  <a:srgbClr val="FF0000"/>
                </a:solidFill>
              </a:rPr>
              <a:t>1.</a:t>
            </a:r>
            <a:r>
              <a:rPr lang="ko-KR" altLang="en-US" sz="1100" dirty="0" smtClean="0">
                <a:solidFill>
                  <a:srgbClr val="FF0000"/>
                </a:solidFill>
              </a:rPr>
              <a:t> 사업자등록증  필수 첨부 및 사업자 현황 </a:t>
            </a:r>
            <a:r>
              <a:rPr lang="ko-KR" altLang="en-US" sz="1100" dirty="0" err="1" smtClean="0">
                <a:solidFill>
                  <a:srgbClr val="FF0000"/>
                </a:solidFill>
              </a:rPr>
              <a:t>필수값</a:t>
            </a:r>
            <a:r>
              <a:rPr lang="ko-KR" altLang="en-US" sz="1100" dirty="0" smtClean="0">
                <a:solidFill>
                  <a:srgbClr val="FF0000"/>
                </a:solidFill>
              </a:rPr>
              <a:t> 모두 입력</a:t>
            </a:r>
            <a:endParaRPr lang="en-US" altLang="ko-KR" sz="1100" dirty="0" smtClean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SPA\Desktop\제목 없음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281" y="1114424"/>
            <a:ext cx="10831437" cy="4591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67735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4209" y="103872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전문기술교육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7" name="그림 6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118139"/>
            <a:ext cx="536272" cy="5362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4684" y="270973"/>
            <a:ext cx="1858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b="1" spc="-150" dirty="0" smtClean="0">
                <a:latin typeface="HY헤드라인M" pitchFamily="18" charset="-127"/>
                <a:ea typeface="HY헤드라인M" pitchFamily="18" charset="-127"/>
              </a:rPr>
              <a:t>과정신청</a:t>
            </a:r>
            <a:r>
              <a:rPr lang="en-US" altLang="ko-KR" b="1" spc="-150" dirty="0" smtClean="0">
                <a:latin typeface="HY헤드라인M" pitchFamily="18" charset="-127"/>
                <a:ea typeface="HY헤드라인M" pitchFamily="18" charset="-127"/>
              </a:rPr>
              <a:t>5</a:t>
            </a:r>
            <a:endParaRPr lang="ko-KR" altLang="en-US" b="1" spc="-15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15985" y="5945586"/>
            <a:ext cx="91600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1.</a:t>
            </a:r>
            <a:r>
              <a:rPr lang="ko-KR" altLang="en-US" sz="1100" dirty="0" smtClean="0"/>
              <a:t> 모든 내용 입력 후</a:t>
            </a:r>
            <a:r>
              <a:rPr lang="en-US" altLang="ko-KR" sz="1100" dirty="0" smtClean="0"/>
              <a:t>, [</a:t>
            </a:r>
            <a:r>
              <a:rPr lang="ko-KR" altLang="en-US" sz="1100" dirty="0" smtClean="0"/>
              <a:t>신청하기</a:t>
            </a:r>
            <a:r>
              <a:rPr lang="en-US" altLang="ko-KR" sz="1100" dirty="0" smtClean="0"/>
              <a:t>] </a:t>
            </a:r>
            <a:r>
              <a:rPr lang="ko-KR" altLang="en-US" sz="1100" dirty="0" smtClean="0"/>
              <a:t>버튼을 통해 신청을 완료할 수 있습니다</a:t>
            </a:r>
            <a:r>
              <a:rPr lang="en-US" altLang="ko-KR" sz="1100" dirty="0" smtClean="0"/>
              <a:t>.</a:t>
            </a:r>
            <a:br>
              <a:rPr lang="en-US" altLang="ko-KR" sz="1100" dirty="0" smtClean="0"/>
            </a:br>
            <a:r>
              <a:rPr lang="en-US" altLang="ko-KR" sz="1100" dirty="0" smtClean="0">
                <a:solidFill>
                  <a:srgbClr val="FF0000"/>
                </a:solidFill>
              </a:rPr>
              <a:t>   (</a:t>
            </a:r>
            <a:r>
              <a:rPr lang="ko-KR" altLang="en-US" sz="1100" dirty="0" smtClean="0">
                <a:solidFill>
                  <a:srgbClr val="FF0000"/>
                </a:solidFill>
              </a:rPr>
              <a:t>수강신청 완료 후에는 신청서 수정이 불가능하오니 신청완료 전에 기입한 내용을 한 번 더 확인해주세요</a:t>
            </a:r>
            <a:r>
              <a:rPr lang="en-US" altLang="ko-KR" sz="1100" dirty="0" smtClean="0">
                <a:solidFill>
                  <a:srgbClr val="FF0000"/>
                </a:solidFill>
              </a:rPr>
              <a:t>.)</a:t>
            </a: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1490" y="1086948"/>
            <a:ext cx="7889021" cy="4684105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3032" y="5871444"/>
            <a:ext cx="2354957" cy="774233"/>
          </a:xfrm>
          <a:prstGeom prst="rect">
            <a:avLst/>
          </a:prstGeom>
          <a:ln w="6350">
            <a:solidFill>
              <a:schemeClr val="bg1">
                <a:lumMod val="85000"/>
              </a:schemeClr>
            </a:solidFill>
          </a:ln>
        </p:spPr>
      </p:pic>
      <p:sp>
        <p:nvSpPr>
          <p:cNvPr id="10" name="직사각형 9"/>
          <p:cNvSpPr/>
          <p:nvPr/>
        </p:nvSpPr>
        <p:spPr>
          <a:xfrm>
            <a:off x="8140677" y="4164484"/>
            <a:ext cx="722355" cy="32907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8032516" y="4056322"/>
            <a:ext cx="216321" cy="21632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000" b="1" dirty="0" smtClean="0"/>
              <a:t>1</a:t>
            </a:r>
            <a:endParaRPr lang="ko-KR" alt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42179430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4209" y="103872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전문기술교육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7" name="그림 6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118139"/>
            <a:ext cx="536272" cy="5362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4684" y="270973"/>
            <a:ext cx="1858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b="1" spc="-150" dirty="0" smtClean="0">
                <a:latin typeface="HY헤드라인M" pitchFamily="18" charset="-127"/>
                <a:ea typeface="HY헤드라인M" pitchFamily="18" charset="-127"/>
              </a:rPr>
              <a:t>신청여부확인</a:t>
            </a:r>
            <a:r>
              <a:rPr lang="en-US" altLang="ko-KR" b="1" spc="-150" dirty="0" smtClean="0">
                <a:latin typeface="HY헤드라인M" pitchFamily="18" charset="-127"/>
                <a:ea typeface="HY헤드라인M" pitchFamily="18" charset="-127"/>
              </a:rPr>
              <a:t>1</a:t>
            </a:r>
            <a:endParaRPr lang="ko-KR" altLang="en-US" b="1" spc="-150" dirty="0"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1490" y="1086948"/>
            <a:ext cx="7889021" cy="4684105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7296907" y="1645934"/>
            <a:ext cx="1080717" cy="28120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7188746" y="1537773"/>
            <a:ext cx="216321" cy="21632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000" b="1" dirty="0" smtClean="0"/>
              <a:t>1</a:t>
            </a:r>
            <a:endParaRPr lang="ko-KR" altLang="en-US" sz="1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515985" y="6068429"/>
            <a:ext cx="91600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1.</a:t>
            </a:r>
            <a:r>
              <a:rPr lang="ko-KR" altLang="en-US" sz="1100" dirty="0" smtClean="0"/>
              <a:t> 상단의 </a:t>
            </a:r>
            <a:r>
              <a:rPr lang="en-US" altLang="ko-KR" sz="1100" dirty="0" smtClean="0"/>
              <a:t>[</a:t>
            </a:r>
            <a:r>
              <a:rPr lang="ko-KR" altLang="en-US" sz="1100" dirty="0" err="1" smtClean="0"/>
              <a:t>나의강의실</a:t>
            </a:r>
            <a:r>
              <a:rPr lang="en-US" altLang="ko-KR" sz="1100" dirty="0" smtClean="0"/>
              <a:t>]</a:t>
            </a:r>
            <a:r>
              <a:rPr lang="ko-KR" altLang="en-US" sz="1100" dirty="0" smtClean="0"/>
              <a:t> 메뉴를 클릭합니다</a:t>
            </a:r>
            <a:r>
              <a:rPr lang="en-US" altLang="ko-KR" sz="11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649712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4209" y="103872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전문기술교육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7" name="그림 6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118139"/>
            <a:ext cx="536272" cy="5362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4684" y="270973"/>
            <a:ext cx="1858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b="1" spc="-150" dirty="0" smtClean="0">
                <a:latin typeface="HY헤드라인M" pitchFamily="18" charset="-127"/>
                <a:ea typeface="HY헤드라인M" pitchFamily="18" charset="-127"/>
              </a:rPr>
              <a:t>신청여부확인</a:t>
            </a:r>
            <a:r>
              <a:rPr lang="en-US" altLang="ko-KR" b="1" spc="-150" dirty="0" smtClean="0">
                <a:latin typeface="HY헤드라인M" pitchFamily="18" charset="-127"/>
                <a:ea typeface="HY헤드라인M" pitchFamily="18" charset="-127"/>
              </a:rPr>
              <a:t>2</a:t>
            </a:r>
            <a:endParaRPr lang="ko-KR" altLang="en-US" b="1" spc="-150" dirty="0"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1490" y="1086948"/>
            <a:ext cx="7889021" cy="4684105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2976564" y="3362138"/>
            <a:ext cx="1124194" cy="15873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2868403" y="3248385"/>
            <a:ext cx="216321" cy="21632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000" b="1" dirty="0" smtClean="0"/>
              <a:t>1</a:t>
            </a:r>
            <a:endParaRPr lang="ko-KR" altLang="en-US" sz="1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515985" y="6072785"/>
            <a:ext cx="91600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1.</a:t>
            </a:r>
            <a:r>
              <a:rPr lang="ko-KR" altLang="en-US" sz="1100" dirty="0" smtClean="0"/>
              <a:t> 왼쪽의 </a:t>
            </a:r>
            <a:r>
              <a:rPr lang="en-US" altLang="ko-KR" sz="1100" dirty="0" smtClean="0"/>
              <a:t>[</a:t>
            </a:r>
            <a:r>
              <a:rPr lang="ko-KR" altLang="en-US" sz="1100" dirty="0" smtClean="0"/>
              <a:t>학습중인 과정</a:t>
            </a:r>
            <a:r>
              <a:rPr lang="en-US" altLang="ko-KR" sz="1100" dirty="0" smtClean="0"/>
              <a:t>]</a:t>
            </a:r>
            <a:r>
              <a:rPr lang="ko-KR" altLang="en-US" sz="1100" dirty="0" smtClean="0"/>
              <a:t> 메뉴를 클릭합니다</a:t>
            </a:r>
            <a:r>
              <a:rPr lang="en-US" altLang="ko-KR" sz="11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916622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4209" y="103872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전문기술교육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7" name="그림 6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118139"/>
            <a:ext cx="536272" cy="5362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4684" y="270973"/>
            <a:ext cx="1858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b="1" spc="-150" dirty="0" smtClean="0">
                <a:latin typeface="HY헤드라인M" pitchFamily="18" charset="-127"/>
                <a:ea typeface="HY헤드라인M" pitchFamily="18" charset="-127"/>
              </a:rPr>
              <a:t>신청여부확인</a:t>
            </a:r>
            <a:r>
              <a:rPr lang="en-US" altLang="ko-KR" b="1" spc="-150" dirty="0" smtClean="0">
                <a:latin typeface="HY헤드라인M" pitchFamily="18" charset="-127"/>
                <a:ea typeface="HY헤드라인M" pitchFamily="18" charset="-127"/>
              </a:rPr>
              <a:t>3</a:t>
            </a:r>
            <a:endParaRPr lang="ko-KR" altLang="en-US" b="1" spc="-15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15985" y="6072785"/>
            <a:ext cx="980924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altLang="ko-KR" sz="1100" dirty="0" smtClean="0"/>
              <a:t>‘</a:t>
            </a:r>
            <a:r>
              <a:rPr lang="ko-KR" altLang="en-US" sz="1100" dirty="0" smtClean="0"/>
              <a:t>전문기술교육</a:t>
            </a:r>
            <a:r>
              <a:rPr lang="en-US" altLang="ko-KR" sz="1100" dirty="0" smtClean="0"/>
              <a:t>’ </a:t>
            </a:r>
            <a:r>
              <a:rPr lang="ko-KR" altLang="en-US" sz="1100" dirty="0" smtClean="0"/>
              <a:t>항목에서 신청한 내역을 확인할 수 있으며</a:t>
            </a:r>
            <a:r>
              <a:rPr lang="en-US" altLang="ko-KR" sz="1100" dirty="0" smtClean="0"/>
              <a:t>, ‘</a:t>
            </a:r>
            <a:r>
              <a:rPr lang="ko-KR" altLang="en-US" sz="1100" dirty="0" smtClean="0"/>
              <a:t>선정여부</a:t>
            </a:r>
            <a:r>
              <a:rPr lang="en-US" altLang="ko-KR" sz="1100" dirty="0" smtClean="0"/>
              <a:t>’</a:t>
            </a:r>
            <a:r>
              <a:rPr lang="ko-KR" altLang="en-US" sz="1100" dirty="0" smtClean="0"/>
              <a:t>가 선정이 되기 전까지는</a:t>
            </a:r>
            <a:r>
              <a:rPr lang="en-US" altLang="ko-KR" sz="1100" dirty="0" smtClean="0"/>
              <a:t> [</a:t>
            </a:r>
            <a:r>
              <a:rPr lang="ko-KR" altLang="en-US" sz="1100" dirty="0" smtClean="0"/>
              <a:t>취소</a:t>
            </a:r>
            <a:r>
              <a:rPr lang="en-US" altLang="ko-KR" sz="1100" dirty="0" smtClean="0"/>
              <a:t>] </a:t>
            </a:r>
            <a:r>
              <a:rPr lang="ko-KR" altLang="en-US" sz="1100" dirty="0" smtClean="0"/>
              <a:t>버튼을 통해 신청 취소를 진행할 수 있습니다</a:t>
            </a:r>
            <a:r>
              <a:rPr lang="en-US" altLang="ko-KR" sz="1100" dirty="0" smtClean="0"/>
              <a:t>.</a:t>
            </a:r>
          </a:p>
          <a:p>
            <a:r>
              <a:rPr lang="en-US" altLang="ko-KR" sz="1100" dirty="0"/>
              <a:t> </a:t>
            </a:r>
            <a:r>
              <a:rPr lang="en-US" altLang="ko-KR" sz="1100" dirty="0" smtClean="0"/>
              <a:t>    ※ </a:t>
            </a:r>
            <a:r>
              <a:rPr lang="ko-KR" altLang="en-US" sz="1100" dirty="0" smtClean="0"/>
              <a:t>선정 </a:t>
            </a:r>
            <a:r>
              <a:rPr lang="ko-KR" altLang="en-US" sz="1100" dirty="0"/>
              <a:t>후에는 취소 또는 변경이 불가하오니</a:t>
            </a:r>
            <a:r>
              <a:rPr lang="en-US" altLang="ko-KR" sz="1100" dirty="0"/>
              <a:t>, </a:t>
            </a:r>
            <a:r>
              <a:rPr lang="ko-KR" altLang="en-US" sz="1100" dirty="0"/>
              <a:t>신청에 유의하시기 바랍니다</a:t>
            </a:r>
            <a:r>
              <a:rPr lang="en-US" altLang="ko-KR" sz="1100" dirty="0"/>
              <a:t>. </a:t>
            </a:r>
            <a:r>
              <a:rPr lang="ko-KR" altLang="en-US" sz="1100" dirty="0"/>
              <a:t> </a:t>
            </a:r>
            <a:endParaRPr lang="en-US" altLang="ko-KR" sz="1100" dirty="0"/>
          </a:p>
          <a:p>
            <a:endParaRPr lang="en-US" altLang="ko-KR" sz="1100" dirty="0" smtClean="0"/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 rotWithShape="1">
          <a:blip r:embed="rId3"/>
          <a:srcRect b="1505"/>
          <a:stretch/>
        </p:blipFill>
        <p:spPr>
          <a:xfrm>
            <a:off x="2151490" y="1086949"/>
            <a:ext cx="7889021" cy="4613636"/>
          </a:xfrm>
          <a:prstGeom prst="rect">
            <a:avLst/>
          </a:prstGeom>
        </p:spPr>
      </p:pic>
      <p:sp>
        <p:nvSpPr>
          <p:cNvPr id="16" name="직사각형 15"/>
          <p:cNvSpPr/>
          <p:nvPr/>
        </p:nvSpPr>
        <p:spPr>
          <a:xfrm>
            <a:off x="4286381" y="4589576"/>
            <a:ext cx="5129468" cy="99567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타원 16"/>
          <p:cNvSpPr/>
          <p:nvPr/>
        </p:nvSpPr>
        <p:spPr>
          <a:xfrm>
            <a:off x="4178220" y="4475823"/>
            <a:ext cx="216321" cy="21632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000" b="1" dirty="0" smtClean="0"/>
              <a:t>1</a:t>
            </a:r>
            <a:endParaRPr lang="ko-KR" alt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21954635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4209" y="103872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전문기술교육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7" name="그림 6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118139"/>
            <a:ext cx="536272" cy="5362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4684" y="270973"/>
            <a:ext cx="1858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b="1" spc="-150" dirty="0" smtClean="0">
                <a:latin typeface="HY헤드라인M" pitchFamily="18" charset="-127"/>
                <a:ea typeface="HY헤드라인M" pitchFamily="18" charset="-127"/>
              </a:rPr>
              <a:t>출석</a:t>
            </a:r>
            <a:r>
              <a:rPr lang="en-US" altLang="ko-KR" b="1" spc="-150" dirty="0" smtClean="0">
                <a:latin typeface="HY헤드라인M" pitchFamily="18" charset="-127"/>
                <a:ea typeface="HY헤드라인M" pitchFamily="18" charset="-127"/>
              </a:rPr>
              <a:t>/</a:t>
            </a:r>
            <a:r>
              <a:rPr lang="ko-KR" altLang="en-US" b="1" spc="-150" dirty="0" smtClean="0">
                <a:latin typeface="HY헤드라인M" pitchFamily="18" charset="-127"/>
                <a:ea typeface="HY헤드라인M" pitchFamily="18" charset="-127"/>
              </a:rPr>
              <a:t>설문</a:t>
            </a:r>
            <a:r>
              <a:rPr lang="en-US" altLang="ko-KR" b="1" spc="-150" dirty="0" smtClean="0">
                <a:latin typeface="HY헤드라인M" pitchFamily="18" charset="-127"/>
                <a:ea typeface="HY헤드라인M" pitchFamily="18" charset="-127"/>
              </a:rPr>
              <a:t>1</a:t>
            </a:r>
            <a:endParaRPr lang="ko-KR" altLang="en-US" b="1" spc="-150" dirty="0"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1490" y="1086948"/>
            <a:ext cx="7889021" cy="4684105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2976564" y="5149748"/>
            <a:ext cx="1124194" cy="23779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2868403" y="5035995"/>
            <a:ext cx="216321" cy="21632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000" b="1" dirty="0" smtClean="0"/>
              <a:t>1</a:t>
            </a:r>
            <a:endParaRPr lang="ko-KR" altLang="en-US" sz="1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515985" y="6072785"/>
            <a:ext cx="91600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1.</a:t>
            </a:r>
            <a:r>
              <a:rPr lang="ko-KR" altLang="en-US" sz="1100" dirty="0" smtClean="0"/>
              <a:t> 왼쪽의 </a:t>
            </a:r>
            <a:r>
              <a:rPr lang="en-US" altLang="ko-KR" sz="1100" dirty="0" smtClean="0"/>
              <a:t>[</a:t>
            </a:r>
            <a:r>
              <a:rPr lang="ko-KR" altLang="en-US" sz="1100" dirty="0" smtClean="0"/>
              <a:t>현장강의실</a:t>
            </a:r>
            <a:r>
              <a:rPr lang="en-US" altLang="ko-KR" sz="1100" dirty="0" smtClean="0"/>
              <a:t>]</a:t>
            </a:r>
            <a:r>
              <a:rPr lang="ko-KR" altLang="en-US" sz="1100" dirty="0" smtClean="0"/>
              <a:t> 메뉴를 클릭합니다</a:t>
            </a:r>
            <a:r>
              <a:rPr lang="en-US" altLang="ko-KR" sz="11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65860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4209" y="103872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전문기술교육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7" name="그림 6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118139"/>
            <a:ext cx="536272" cy="5362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4684" y="270973"/>
            <a:ext cx="1858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b="1" spc="-150" dirty="0" smtClean="0">
                <a:latin typeface="HY헤드라인M" pitchFamily="18" charset="-127"/>
                <a:ea typeface="HY헤드라인M" pitchFamily="18" charset="-127"/>
              </a:rPr>
              <a:t>사이트 접속</a:t>
            </a:r>
            <a:endParaRPr lang="ko-KR" altLang="en-US" b="1" spc="-150" dirty="0"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5985" y="1002006"/>
            <a:ext cx="9160030" cy="4638545"/>
          </a:xfrm>
          <a:prstGeom prst="rect">
            <a:avLst/>
          </a:prstGeom>
          <a:ln w="6350">
            <a:solidFill>
              <a:schemeClr val="bg1">
                <a:lumMod val="85000"/>
              </a:schemeClr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1515985" y="5830884"/>
            <a:ext cx="91600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1.</a:t>
            </a:r>
            <a:r>
              <a:rPr lang="ko-KR" altLang="en-US" sz="1100" dirty="0" smtClean="0"/>
              <a:t> 소상공인 지식배움터 사이트 접속에 접속합니다</a:t>
            </a:r>
            <a:r>
              <a:rPr lang="en-US" altLang="ko-KR" sz="1100" dirty="0" smtClean="0"/>
              <a:t>.</a:t>
            </a:r>
            <a:br>
              <a:rPr lang="en-US" altLang="ko-KR" sz="1100" dirty="0" smtClean="0"/>
            </a:br>
            <a:r>
              <a:rPr lang="en-US" altLang="ko-KR" sz="1100" dirty="0" smtClean="0"/>
              <a:t>   http</a:t>
            </a:r>
            <a:r>
              <a:rPr lang="en-US" altLang="ko-KR" sz="1100" dirty="0"/>
              <a:t>://</a:t>
            </a:r>
            <a:r>
              <a:rPr lang="en-US" altLang="ko-KR" sz="1100" dirty="0" smtClean="0"/>
              <a:t>edu.sbiz.or.kr</a:t>
            </a:r>
          </a:p>
        </p:txBody>
      </p:sp>
    </p:spTree>
    <p:extLst>
      <p:ext uri="{BB962C8B-B14F-4D97-AF65-F5344CB8AC3E}">
        <p14:creationId xmlns:p14="http://schemas.microsoft.com/office/powerpoint/2010/main" val="36962792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4209" y="103872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전문기술교육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7" name="그림 6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118139"/>
            <a:ext cx="536272" cy="5362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4684" y="270973"/>
            <a:ext cx="1858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b="1" spc="-150" dirty="0">
                <a:latin typeface="HY헤드라인M" pitchFamily="18" charset="-127"/>
                <a:ea typeface="HY헤드라인M" pitchFamily="18" charset="-127"/>
              </a:rPr>
              <a:t>출석</a:t>
            </a:r>
            <a:r>
              <a:rPr lang="en-US" altLang="ko-KR" b="1" spc="-150" dirty="0">
                <a:latin typeface="HY헤드라인M" pitchFamily="18" charset="-127"/>
                <a:ea typeface="HY헤드라인M" pitchFamily="18" charset="-127"/>
              </a:rPr>
              <a:t>/</a:t>
            </a:r>
            <a:r>
              <a:rPr lang="ko-KR" altLang="en-US" b="1" spc="-150" dirty="0" smtClean="0">
                <a:latin typeface="HY헤드라인M" pitchFamily="18" charset="-127"/>
                <a:ea typeface="HY헤드라인M" pitchFamily="18" charset="-127"/>
              </a:rPr>
              <a:t>설문</a:t>
            </a:r>
            <a:r>
              <a:rPr lang="en-US" altLang="ko-KR" b="1" spc="-150" dirty="0" smtClean="0">
                <a:latin typeface="HY헤드라인M" pitchFamily="18" charset="-127"/>
                <a:ea typeface="HY헤드라인M" pitchFamily="18" charset="-127"/>
              </a:rPr>
              <a:t>2</a:t>
            </a:r>
            <a:endParaRPr lang="ko-KR" altLang="en-US" b="1" spc="-15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15985" y="5870690"/>
            <a:ext cx="916003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1.</a:t>
            </a:r>
            <a:r>
              <a:rPr lang="ko-KR" altLang="en-US" sz="1100" dirty="0" smtClean="0"/>
              <a:t> 타 과정의 강의실로 이동하고 싶은 경우</a:t>
            </a:r>
            <a:r>
              <a:rPr lang="en-US" altLang="ko-KR" sz="1100" dirty="0" smtClean="0"/>
              <a:t>, </a:t>
            </a:r>
            <a:r>
              <a:rPr lang="ko-KR" altLang="en-US" sz="1100" dirty="0" smtClean="0"/>
              <a:t>원하는 과정구분</a:t>
            </a:r>
            <a:r>
              <a:rPr lang="en-US" altLang="ko-KR" sz="1100" dirty="0" smtClean="0"/>
              <a:t>/</a:t>
            </a:r>
            <a:r>
              <a:rPr lang="ko-KR" altLang="en-US" sz="1100" dirty="0" err="1" smtClean="0"/>
              <a:t>과정명을</a:t>
            </a:r>
            <a:r>
              <a:rPr lang="ko-KR" altLang="en-US" sz="1100" dirty="0" smtClean="0"/>
              <a:t> 선택 후 </a:t>
            </a:r>
            <a:r>
              <a:rPr lang="en-US" altLang="ko-KR" sz="1100" dirty="0" smtClean="0"/>
              <a:t>[</a:t>
            </a:r>
            <a:r>
              <a:rPr lang="ko-KR" altLang="en-US" sz="1100" dirty="0" smtClean="0"/>
              <a:t>이동</a:t>
            </a:r>
            <a:r>
              <a:rPr lang="en-US" altLang="ko-KR" sz="1100" dirty="0" smtClean="0"/>
              <a:t>] </a:t>
            </a:r>
            <a:r>
              <a:rPr lang="ko-KR" altLang="en-US" sz="1100" dirty="0" smtClean="0"/>
              <a:t>버튼을 눌러 이동합니다</a:t>
            </a:r>
            <a:r>
              <a:rPr lang="en-US" altLang="ko-KR" sz="1100" dirty="0" smtClean="0"/>
              <a:t>.</a:t>
            </a:r>
            <a:br>
              <a:rPr lang="en-US" altLang="ko-KR" sz="1100" dirty="0" smtClean="0"/>
            </a:br>
            <a:r>
              <a:rPr lang="en-US" altLang="ko-KR" sz="1100" dirty="0" smtClean="0"/>
              <a:t/>
            </a:r>
            <a:br>
              <a:rPr lang="en-US" altLang="ko-KR" sz="1100" dirty="0" smtClean="0"/>
            </a:br>
            <a:r>
              <a:rPr lang="en-US" altLang="ko-KR" sz="1100" dirty="0" smtClean="0"/>
              <a:t>2. </a:t>
            </a:r>
            <a:r>
              <a:rPr lang="ko-KR" altLang="en-US" sz="1100" dirty="0" smtClean="0"/>
              <a:t>교육기관 담당자가 입력한 출석현황을 한 눈에 확인할 수 있습니다</a:t>
            </a:r>
            <a:r>
              <a:rPr lang="en-US" altLang="ko-KR" sz="1100" dirty="0" smtClean="0"/>
              <a:t>.</a:t>
            </a:r>
            <a:br>
              <a:rPr lang="en-US" altLang="ko-KR" sz="1100" dirty="0" smtClean="0"/>
            </a:br>
            <a:r>
              <a:rPr lang="en-US" altLang="ko-KR" sz="1100" dirty="0" smtClean="0"/>
              <a:t/>
            </a:r>
            <a:br>
              <a:rPr lang="en-US" altLang="ko-KR" sz="1100" dirty="0" smtClean="0"/>
            </a:br>
            <a:r>
              <a:rPr lang="en-US" altLang="ko-KR" sz="1100" dirty="0" smtClean="0"/>
              <a:t>3. </a:t>
            </a:r>
            <a:r>
              <a:rPr lang="ko-KR" altLang="en-US" sz="1100" dirty="0" err="1" smtClean="0"/>
              <a:t>설문명을</a:t>
            </a:r>
            <a:r>
              <a:rPr lang="ko-KR" altLang="en-US" sz="1100" dirty="0" smtClean="0"/>
              <a:t> 클릭하여 교육 후</a:t>
            </a:r>
            <a:r>
              <a:rPr lang="en-US" altLang="ko-KR" sz="1100" dirty="0" smtClean="0"/>
              <a:t>/</a:t>
            </a:r>
            <a:r>
              <a:rPr lang="ko-KR" altLang="en-US" sz="1100" dirty="0" smtClean="0"/>
              <a:t>강사만족도 </a:t>
            </a:r>
            <a:r>
              <a:rPr lang="en-US" altLang="ko-KR" sz="1100" dirty="0" smtClean="0"/>
              <a:t>‘</a:t>
            </a:r>
            <a:r>
              <a:rPr lang="ko-KR" altLang="en-US" sz="1100" dirty="0" smtClean="0"/>
              <a:t>설문</a:t>
            </a:r>
            <a:r>
              <a:rPr lang="en-US" altLang="ko-KR" sz="1100" dirty="0" smtClean="0"/>
              <a:t>’</a:t>
            </a:r>
            <a:r>
              <a:rPr lang="ko-KR" altLang="en-US" sz="1100" dirty="0" smtClean="0"/>
              <a:t>을 참여할 수 있습니다</a:t>
            </a:r>
            <a:r>
              <a:rPr lang="en-US" altLang="ko-KR" sz="1100" dirty="0" smtClean="0"/>
              <a:t>.</a:t>
            </a:r>
          </a:p>
        </p:txBody>
      </p:sp>
      <p:pic>
        <p:nvPicPr>
          <p:cNvPr id="18" name="그림 17"/>
          <p:cNvPicPr>
            <a:picLocks noChangeAspect="1"/>
          </p:cNvPicPr>
          <p:nvPr/>
        </p:nvPicPr>
        <p:blipFill rotWithShape="1">
          <a:blip r:embed="rId3"/>
          <a:srcRect b="1328"/>
          <a:stretch/>
        </p:blipFill>
        <p:spPr>
          <a:xfrm>
            <a:off x="2151490" y="1086949"/>
            <a:ext cx="7889021" cy="4621874"/>
          </a:xfrm>
          <a:prstGeom prst="rect">
            <a:avLst/>
          </a:prstGeom>
        </p:spPr>
      </p:pic>
      <p:sp>
        <p:nvSpPr>
          <p:cNvPr id="19" name="직사각형 18"/>
          <p:cNvSpPr/>
          <p:nvPr/>
        </p:nvSpPr>
        <p:spPr>
          <a:xfrm>
            <a:off x="6461170" y="1418008"/>
            <a:ext cx="2567500" cy="23779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타원 19"/>
          <p:cNvSpPr/>
          <p:nvPr/>
        </p:nvSpPr>
        <p:spPr>
          <a:xfrm>
            <a:off x="6353009" y="1304255"/>
            <a:ext cx="216321" cy="21632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000" b="1" dirty="0" smtClean="0"/>
              <a:t>1</a:t>
            </a:r>
            <a:endParaRPr lang="ko-KR" altLang="en-US" sz="1000" b="1" dirty="0"/>
          </a:p>
        </p:txBody>
      </p:sp>
      <p:sp>
        <p:nvSpPr>
          <p:cNvPr id="21" name="직사각형 20"/>
          <p:cNvSpPr/>
          <p:nvPr/>
        </p:nvSpPr>
        <p:spPr>
          <a:xfrm>
            <a:off x="4471732" y="3794624"/>
            <a:ext cx="4556938" cy="105746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/>
        </p:nvSpPr>
        <p:spPr>
          <a:xfrm>
            <a:off x="4363571" y="3680872"/>
            <a:ext cx="216321" cy="21632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000" b="1" dirty="0" smtClean="0"/>
              <a:t>2</a:t>
            </a:r>
            <a:endParaRPr lang="ko-KR" altLang="en-US" sz="1000" b="1" dirty="0"/>
          </a:p>
        </p:txBody>
      </p:sp>
      <p:sp>
        <p:nvSpPr>
          <p:cNvPr id="23" name="직사각형 22"/>
          <p:cNvSpPr/>
          <p:nvPr/>
        </p:nvSpPr>
        <p:spPr>
          <a:xfrm>
            <a:off x="4471732" y="4956880"/>
            <a:ext cx="4556938" cy="75194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/>
        </p:nvSpPr>
        <p:spPr>
          <a:xfrm>
            <a:off x="4363571" y="4843127"/>
            <a:ext cx="216321" cy="21632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000" b="1" dirty="0" smtClean="0"/>
              <a:t>3</a:t>
            </a:r>
            <a:endParaRPr lang="ko-KR" alt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34738758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3409950" y="2400300"/>
            <a:ext cx="5038725" cy="15811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교육비 신청</a:t>
            </a:r>
            <a:endParaRPr lang="ko-KR" altLang="en-US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8182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4209" y="103872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전문기술교육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7" name="그림 6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118139"/>
            <a:ext cx="536272" cy="5362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4684" y="270973"/>
            <a:ext cx="1858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b="1" spc="-150" dirty="0" smtClean="0">
                <a:latin typeface="HY헤드라인M" pitchFamily="18" charset="-127"/>
                <a:ea typeface="HY헤드라인M" pitchFamily="18" charset="-127"/>
              </a:rPr>
              <a:t>교육비신청</a:t>
            </a:r>
            <a:r>
              <a:rPr lang="en-US" altLang="ko-KR" b="1" spc="-150" dirty="0" smtClean="0">
                <a:latin typeface="HY헤드라인M" pitchFamily="18" charset="-127"/>
                <a:ea typeface="HY헤드라인M" pitchFamily="18" charset="-127"/>
              </a:rPr>
              <a:t>1</a:t>
            </a:r>
            <a:endParaRPr lang="ko-KR" altLang="en-US" b="1" spc="-150" dirty="0"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1490" y="1086948"/>
            <a:ext cx="7889021" cy="4684105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2976564" y="3514538"/>
            <a:ext cx="1124194" cy="15873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2868403" y="3400785"/>
            <a:ext cx="216321" cy="21632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000" b="1" dirty="0" smtClean="0"/>
              <a:t>1</a:t>
            </a:r>
            <a:endParaRPr lang="ko-KR" altLang="en-US" sz="1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515985" y="6072785"/>
            <a:ext cx="91600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1.</a:t>
            </a:r>
            <a:r>
              <a:rPr lang="ko-KR" altLang="en-US" sz="1100" dirty="0" smtClean="0"/>
              <a:t> 왼쪽의 </a:t>
            </a:r>
            <a:r>
              <a:rPr lang="en-US" altLang="ko-KR" sz="1100" dirty="0" smtClean="0"/>
              <a:t>[</a:t>
            </a:r>
            <a:r>
              <a:rPr lang="ko-KR" altLang="en-US" sz="1100" dirty="0" smtClean="0"/>
              <a:t>학습완료 과정</a:t>
            </a:r>
            <a:r>
              <a:rPr lang="en-US" altLang="ko-KR" sz="1100" dirty="0" smtClean="0"/>
              <a:t>]</a:t>
            </a:r>
            <a:r>
              <a:rPr lang="ko-KR" altLang="en-US" sz="1100" dirty="0" smtClean="0"/>
              <a:t> 메뉴를 클릭합니다</a:t>
            </a:r>
            <a:r>
              <a:rPr lang="en-US" altLang="ko-KR" sz="11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791794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4209" y="103872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전문기술교육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7" name="그림 6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118139"/>
            <a:ext cx="536272" cy="5362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4684" y="270973"/>
            <a:ext cx="1858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b="1" spc="-150" dirty="0" smtClean="0">
                <a:latin typeface="HY헤드라인M" pitchFamily="18" charset="-127"/>
                <a:ea typeface="HY헤드라인M" pitchFamily="18" charset="-127"/>
              </a:rPr>
              <a:t>교육비신청</a:t>
            </a:r>
            <a:r>
              <a:rPr lang="en-US" altLang="ko-KR" b="1" spc="-150" dirty="0" smtClean="0">
                <a:latin typeface="HY헤드라인M" pitchFamily="18" charset="-127"/>
                <a:ea typeface="HY헤드라인M" pitchFamily="18" charset="-127"/>
              </a:rPr>
              <a:t>2</a:t>
            </a:r>
            <a:endParaRPr lang="ko-KR" altLang="en-US" b="1" spc="-15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15985" y="6072785"/>
            <a:ext cx="916003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1.</a:t>
            </a:r>
            <a:r>
              <a:rPr lang="ko-KR" altLang="en-US" sz="1100" dirty="0" smtClean="0"/>
              <a:t> </a:t>
            </a:r>
            <a:r>
              <a:rPr lang="en-US" altLang="ko-KR" sz="1100" dirty="0" smtClean="0"/>
              <a:t>‘</a:t>
            </a:r>
            <a:r>
              <a:rPr lang="ko-KR" altLang="en-US" sz="1100" dirty="0" smtClean="0"/>
              <a:t>전문기술교육</a:t>
            </a:r>
            <a:r>
              <a:rPr lang="en-US" altLang="ko-KR" sz="1100" dirty="0" smtClean="0"/>
              <a:t>’ </a:t>
            </a:r>
            <a:r>
              <a:rPr lang="ko-KR" altLang="en-US" sz="1100" dirty="0" smtClean="0"/>
              <a:t>항목에 </a:t>
            </a:r>
            <a:r>
              <a:rPr lang="ko-KR" altLang="en-US" sz="1100" dirty="0" err="1" smtClean="0"/>
              <a:t>수강완료한</a:t>
            </a:r>
            <a:r>
              <a:rPr lang="ko-KR" altLang="en-US" sz="1100" dirty="0" smtClean="0"/>
              <a:t> 내역이 노출되며</a:t>
            </a:r>
            <a:r>
              <a:rPr lang="en-US" altLang="ko-KR" sz="1100" dirty="0" smtClean="0"/>
              <a:t>, </a:t>
            </a:r>
            <a:r>
              <a:rPr lang="ko-KR" altLang="en-US" sz="1100" dirty="0" smtClean="0"/>
              <a:t>가장 우측에 </a:t>
            </a:r>
            <a:r>
              <a:rPr lang="en-US" altLang="ko-KR" sz="1100" dirty="0" smtClean="0"/>
              <a:t>[</a:t>
            </a:r>
            <a:r>
              <a:rPr lang="ko-KR" altLang="en-US" sz="1100" dirty="0" smtClean="0"/>
              <a:t>신청</a:t>
            </a:r>
            <a:r>
              <a:rPr lang="en-US" altLang="ko-KR" sz="1100" dirty="0" smtClean="0"/>
              <a:t>] </a:t>
            </a:r>
            <a:r>
              <a:rPr lang="ko-KR" altLang="en-US" sz="1100" dirty="0" smtClean="0"/>
              <a:t>버튼이 활성화되어 있습니다</a:t>
            </a:r>
            <a:r>
              <a:rPr lang="en-US" altLang="ko-KR" sz="1100" dirty="0" smtClean="0"/>
              <a:t>.</a:t>
            </a:r>
            <a:br>
              <a:rPr lang="en-US" altLang="ko-KR" sz="1100" dirty="0" smtClean="0"/>
            </a:br>
            <a:r>
              <a:rPr lang="en-US" altLang="ko-KR" sz="1100" dirty="0" smtClean="0"/>
              <a:t/>
            </a:r>
            <a:br>
              <a:rPr lang="en-US" altLang="ko-KR" sz="1100" dirty="0" smtClean="0"/>
            </a:br>
            <a:r>
              <a:rPr lang="en-US" altLang="ko-KR" sz="1100" dirty="0" smtClean="0"/>
              <a:t>2. [</a:t>
            </a:r>
            <a:r>
              <a:rPr lang="ko-KR" altLang="en-US" sz="1100" dirty="0" smtClean="0"/>
              <a:t>신청</a:t>
            </a:r>
            <a:r>
              <a:rPr lang="en-US" altLang="ko-KR" sz="1100" dirty="0" smtClean="0"/>
              <a:t>] </a:t>
            </a:r>
            <a:r>
              <a:rPr lang="ko-KR" altLang="en-US" sz="1100" dirty="0" smtClean="0"/>
              <a:t>버튼 클릭 시</a:t>
            </a:r>
            <a:r>
              <a:rPr lang="en-US" altLang="ko-KR" sz="1100" dirty="0" smtClean="0"/>
              <a:t>, </a:t>
            </a:r>
            <a:r>
              <a:rPr lang="ko-KR" altLang="en-US" sz="1100" dirty="0" err="1" smtClean="0"/>
              <a:t>은행명</a:t>
            </a:r>
            <a:r>
              <a:rPr lang="en-US" altLang="ko-KR" sz="1100" dirty="0" smtClean="0"/>
              <a:t>/</a:t>
            </a:r>
            <a:r>
              <a:rPr lang="ko-KR" altLang="en-US" sz="1100" dirty="0" smtClean="0"/>
              <a:t>계좌번호</a:t>
            </a:r>
            <a:r>
              <a:rPr lang="en-US" altLang="ko-KR" sz="1100" dirty="0" smtClean="0"/>
              <a:t>/</a:t>
            </a:r>
            <a:r>
              <a:rPr lang="ko-KR" altLang="en-US" sz="1100" dirty="0" smtClean="0"/>
              <a:t>증빙서류 등을 입력할 수 있으며</a:t>
            </a:r>
            <a:r>
              <a:rPr lang="en-US" altLang="ko-KR" sz="1100" dirty="0"/>
              <a:t> </a:t>
            </a:r>
            <a:r>
              <a:rPr lang="ko-KR" altLang="en-US" sz="1100" dirty="0" smtClean="0"/>
              <a:t>신청완료 후에는 </a:t>
            </a:r>
            <a:r>
              <a:rPr lang="en-US" altLang="ko-KR" sz="1100" dirty="0" smtClean="0"/>
              <a:t>[</a:t>
            </a:r>
            <a:r>
              <a:rPr lang="ko-KR" altLang="en-US" sz="1100" dirty="0" smtClean="0"/>
              <a:t>확인</a:t>
            </a:r>
            <a:r>
              <a:rPr lang="en-US" altLang="ko-KR" sz="1100" dirty="0" smtClean="0"/>
              <a:t>] </a:t>
            </a:r>
            <a:r>
              <a:rPr lang="ko-KR" altLang="en-US" sz="1100" dirty="0" smtClean="0"/>
              <a:t>버튼으로 변경됩니다</a:t>
            </a:r>
            <a:r>
              <a:rPr lang="en-US" altLang="ko-KR" sz="1100" dirty="0" smtClean="0"/>
              <a:t>.</a:t>
            </a:r>
          </a:p>
        </p:txBody>
      </p:sp>
      <p:pic>
        <p:nvPicPr>
          <p:cNvPr id="17" name="그림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1490" y="1086948"/>
            <a:ext cx="7889021" cy="4684105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8482014" y="5324287"/>
            <a:ext cx="442911" cy="24783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8373853" y="5210535"/>
            <a:ext cx="216321" cy="21632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000" b="1" dirty="0" smtClean="0"/>
              <a:t>1</a:t>
            </a:r>
            <a:endParaRPr lang="ko-KR" alt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1699286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4209" y="103872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전문기술교육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7" name="그림 6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118139"/>
            <a:ext cx="536272" cy="5362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4684" y="270973"/>
            <a:ext cx="1858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b="1" spc="-150" dirty="0" err="1" smtClean="0">
                <a:latin typeface="HY헤드라인M" pitchFamily="18" charset="-127"/>
                <a:ea typeface="HY헤드라인M" pitchFamily="18" charset="-127"/>
              </a:rPr>
              <a:t>로</a:t>
            </a:r>
            <a:r>
              <a:rPr lang="en-US" altLang="ko-KR" b="1" spc="-15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b="1" spc="-150" dirty="0" smtClean="0">
                <a:latin typeface="HY헤드라인M" pitchFamily="18" charset="-127"/>
                <a:ea typeface="HY헤드라인M" pitchFamily="18" charset="-127"/>
              </a:rPr>
              <a:t>그 인</a:t>
            </a:r>
            <a:endParaRPr lang="ko-KR" altLang="en-US" b="1" spc="-150" dirty="0"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5985" y="1002006"/>
            <a:ext cx="9160030" cy="4638545"/>
          </a:xfrm>
          <a:prstGeom prst="rect">
            <a:avLst/>
          </a:prstGeom>
          <a:ln w="6350">
            <a:solidFill>
              <a:schemeClr val="bg1">
                <a:lumMod val="85000"/>
              </a:schemeClr>
            </a:solidFill>
          </a:ln>
        </p:spPr>
      </p:pic>
      <p:sp>
        <p:nvSpPr>
          <p:cNvPr id="3" name="직사각형 2"/>
          <p:cNvSpPr/>
          <p:nvPr/>
        </p:nvSpPr>
        <p:spPr>
          <a:xfrm>
            <a:off x="8568175" y="1623871"/>
            <a:ext cx="706806" cy="26646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1515985" y="5830884"/>
            <a:ext cx="91600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1.</a:t>
            </a:r>
            <a:r>
              <a:rPr lang="ko-KR" altLang="en-US" sz="1100" dirty="0" smtClean="0"/>
              <a:t> 우측 상단에 있는 </a:t>
            </a:r>
            <a:r>
              <a:rPr lang="en-US" altLang="ko-KR" sz="1100" dirty="0" smtClean="0"/>
              <a:t>[</a:t>
            </a:r>
            <a:r>
              <a:rPr lang="ko-KR" altLang="en-US" sz="1100" dirty="0" smtClean="0"/>
              <a:t>개인회원 로그인</a:t>
            </a:r>
            <a:r>
              <a:rPr lang="en-US" altLang="ko-KR" sz="1100" dirty="0" smtClean="0"/>
              <a:t>] </a:t>
            </a:r>
            <a:r>
              <a:rPr lang="ko-KR" altLang="en-US" sz="1100" dirty="0" smtClean="0"/>
              <a:t>버튼을 클릭합니다</a:t>
            </a:r>
            <a:r>
              <a:rPr lang="en-US" altLang="ko-KR" sz="1100" dirty="0" smtClean="0"/>
              <a:t>.</a:t>
            </a:r>
          </a:p>
        </p:txBody>
      </p:sp>
      <p:sp>
        <p:nvSpPr>
          <p:cNvPr id="16" name="타원 15"/>
          <p:cNvSpPr/>
          <p:nvPr/>
        </p:nvSpPr>
        <p:spPr>
          <a:xfrm>
            <a:off x="8460014" y="1499298"/>
            <a:ext cx="216321" cy="21632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000" b="1" dirty="0" smtClean="0"/>
              <a:t>1</a:t>
            </a:r>
            <a:endParaRPr lang="ko-KR" alt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6938469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4209" y="103872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전문기술교육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7" name="그림 6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118139"/>
            <a:ext cx="536272" cy="5362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4684" y="270973"/>
            <a:ext cx="1858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b="1" spc="-150" dirty="0" err="1" smtClean="0">
                <a:latin typeface="HY헤드라인M" pitchFamily="18" charset="-127"/>
                <a:ea typeface="HY헤드라인M" pitchFamily="18" charset="-127"/>
              </a:rPr>
              <a:t>로</a:t>
            </a:r>
            <a:r>
              <a:rPr lang="en-US" altLang="ko-KR" b="1" spc="-15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b="1" spc="-150" dirty="0" smtClean="0">
                <a:latin typeface="HY헤드라인M" pitchFamily="18" charset="-127"/>
                <a:ea typeface="HY헤드라인M" pitchFamily="18" charset="-127"/>
              </a:rPr>
              <a:t>그 인</a:t>
            </a:r>
            <a:endParaRPr lang="ko-KR" altLang="en-US" b="1" spc="-15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15985" y="5830884"/>
            <a:ext cx="916003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1.</a:t>
            </a:r>
            <a:r>
              <a:rPr lang="ko-KR" altLang="en-US" sz="1100" dirty="0" smtClean="0"/>
              <a:t> 회원가입이 되어있는 경우</a:t>
            </a:r>
            <a:r>
              <a:rPr lang="en-US" altLang="ko-KR" sz="1100" dirty="0" smtClean="0"/>
              <a:t>, ‘</a:t>
            </a:r>
            <a:r>
              <a:rPr lang="ko-KR" altLang="en-US" sz="1100" dirty="0" smtClean="0"/>
              <a:t>아이디</a:t>
            </a:r>
            <a:r>
              <a:rPr lang="en-US" altLang="ko-KR" sz="1100" dirty="0" smtClean="0"/>
              <a:t>/</a:t>
            </a:r>
            <a:r>
              <a:rPr lang="ko-KR" altLang="en-US" sz="1100" dirty="0" smtClean="0"/>
              <a:t>비밀번호</a:t>
            </a:r>
            <a:r>
              <a:rPr lang="en-US" altLang="ko-KR" sz="1100" dirty="0" smtClean="0"/>
              <a:t>’</a:t>
            </a:r>
            <a:r>
              <a:rPr lang="ko-KR" altLang="en-US" sz="1100" dirty="0" smtClean="0"/>
              <a:t>를 입력한 후 </a:t>
            </a:r>
            <a:r>
              <a:rPr lang="en-US" altLang="ko-KR" sz="1100" dirty="0" smtClean="0"/>
              <a:t>[</a:t>
            </a:r>
            <a:r>
              <a:rPr lang="ko-KR" altLang="en-US" sz="1100" dirty="0" smtClean="0"/>
              <a:t>로그인</a:t>
            </a:r>
            <a:r>
              <a:rPr lang="en-US" altLang="ko-KR" sz="1100" dirty="0" smtClean="0"/>
              <a:t>] </a:t>
            </a:r>
            <a:r>
              <a:rPr lang="ko-KR" altLang="en-US" sz="1100" dirty="0" smtClean="0"/>
              <a:t>버튼을 통해 </a:t>
            </a:r>
            <a:r>
              <a:rPr lang="ko-KR" altLang="en-US" sz="1100" dirty="0" err="1" smtClean="0"/>
              <a:t>로그인을</a:t>
            </a:r>
            <a:r>
              <a:rPr lang="ko-KR" altLang="en-US" sz="1100" dirty="0" smtClean="0"/>
              <a:t> 진행합니다</a:t>
            </a:r>
            <a:r>
              <a:rPr lang="en-US" altLang="ko-KR" sz="1100" dirty="0" smtClean="0"/>
              <a:t>.</a:t>
            </a:r>
            <a:br>
              <a:rPr lang="en-US" altLang="ko-KR" sz="1100" dirty="0" smtClean="0"/>
            </a:br>
            <a:r>
              <a:rPr lang="en-US" altLang="ko-KR" sz="1100" dirty="0" smtClean="0"/>
              <a:t/>
            </a:r>
            <a:br>
              <a:rPr lang="en-US" altLang="ko-KR" sz="1100" dirty="0" smtClean="0"/>
            </a:br>
            <a:r>
              <a:rPr lang="en-US" altLang="ko-KR" sz="1100" dirty="0" smtClean="0"/>
              <a:t>2. </a:t>
            </a:r>
            <a:r>
              <a:rPr lang="ko-KR" altLang="en-US" sz="1100" dirty="0" smtClean="0"/>
              <a:t>회원가입이 안되어있는 경우</a:t>
            </a:r>
            <a:r>
              <a:rPr lang="en-US" altLang="ko-KR" sz="1100" dirty="0" smtClean="0"/>
              <a:t>,</a:t>
            </a:r>
            <a:r>
              <a:rPr lang="ko-KR" altLang="en-US" sz="1100" dirty="0" smtClean="0"/>
              <a:t> 우측 상단에 있는 </a:t>
            </a:r>
            <a:r>
              <a:rPr lang="en-US" altLang="ko-KR" sz="1100" dirty="0" smtClean="0"/>
              <a:t>[</a:t>
            </a:r>
            <a:r>
              <a:rPr lang="ko-KR" altLang="en-US" sz="1100" dirty="0" smtClean="0"/>
              <a:t>개인회원 로그인</a:t>
            </a:r>
            <a:r>
              <a:rPr lang="en-US" altLang="ko-KR" sz="1100" dirty="0" smtClean="0"/>
              <a:t>] </a:t>
            </a:r>
            <a:r>
              <a:rPr lang="ko-KR" altLang="en-US" sz="1100" dirty="0" smtClean="0"/>
              <a:t>버튼을 클릭합니다</a:t>
            </a:r>
            <a:r>
              <a:rPr lang="en-US" altLang="ko-KR" sz="1100" dirty="0" smtClean="0"/>
              <a:t>.</a:t>
            </a:r>
          </a:p>
        </p:txBody>
      </p:sp>
      <p:sp>
        <p:nvSpPr>
          <p:cNvPr id="16" name="타원 15"/>
          <p:cNvSpPr/>
          <p:nvPr/>
        </p:nvSpPr>
        <p:spPr>
          <a:xfrm>
            <a:off x="3197014" y="2187364"/>
            <a:ext cx="216321" cy="21632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000" b="1" dirty="0" smtClean="0"/>
              <a:t>1</a:t>
            </a:r>
            <a:endParaRPr lang="ko-KR" altLang="en-US" sz="1000" b="1" dirty="0"/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5985" y="1007874"/>
            <a:ext cx="9160030" cy="4638545"/>
          </a:xfrm>
          <a:prstGeom prst="rect">
            <a:avLst/>
          </a:prstGeom>
          <a:ln w="6350">
            <a:solidFill>
              <a:schemeClr val="bg1">
                <a:lumMod val="85000"/>
              </a:schemeClr>
            </a:solidFill>
          </a:ln>
        </p:spPr>
      </p:pic>
      <p:sp>
        <p:nvSpPr>
          <p:cNvPr id="11" name="직사각형 10"/>
          <p:cNvSpPr/>
          <p:nvPr/>
        </p:nvSpPr>
        <p:spPr>
          <a:xfrm>
            <a:off x="5207136" y="1805103"/>
            <a:ext cx="1984495" cy="59858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923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5985" y="1007874"/>
            <a:ext cx="9160030" cy="4638545"/>
          </a:xfrm>
          <a:prstGeom prst="rect">
            <a:avLst/>
          </a:prstGeom>
          <a:ln w="6350">
            <a:solidFill>
              <a:schemeClr val="bg1">
                <a:lumMod val="85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494209" y="103872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전문기술교육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7" name="그림 6" descr="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8" y="118139"/>
            <a:ext cx="536272" cy="5362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4684" y="270973"/>
            <a:ext cx="1858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b="1" spc="-150" dirty="0" smtClean="0">
                <a:latin typeface="HY헤드라인M" pitchFamily="18" charset="-127"/>
                <a:ea typeface="HY헤드라인M" pitchFamily="18" charset="-127"/>
              </a:rPr>
              <a:t>메뉴 접근</a:t>
            </a:r>
            <a:r>
              <a:rPr lang="en-US" altLang="ko-KR" b="1" spc="-150" dirty="0" smtClean="0">
                <a:latin typeface="HY헤드라인M" pitchFamily="18" charset="-127"/>
                <a:ea typeface="HY헤드라인M" pitchFamily="18" charset="-127"/>
              </a:rPr>
              <a:t>1</a:t>
            </a:r>
            <a:endParaRPr lang="ko-KR" altLang="en-US" b="1" spc="-15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15985" y="5830884"/>
            <a:ext cx="91600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1.</a:t>
            </a:r>
            <a:r>
              <a:rPr lang="ko-KR" altLang="en-US" sz="1100" dirty="0" smtClean="0"/>
              <a:t> 상단의 </a:t>
            </a:r>
            <a:r>
              <a:rPr lang="en-US" altLang="ko-KR" sz="1100" dirty="0" smtClean="0"/>
              <a:t>[</a:t>
            </a:r>
            <a:r>
              <a:rPr lang="ko-KR" altLang="en-US" sz="1100" dirty="0" smtClean="0"/>
              <a:t>현장교육</a:t>
            </a:r>
            <a:r>
              <a:rPr lang="en-US" altLang="ko-KR" sz="1100" dirty="0" smtClean="0"/>
              <a:t>]</a:t>
            </a:r>
            <a:r>
              <a:rPr lang="ko-KR" altLang="en-US" sz="1100" dirty="0" smtClean="0"/>
              <a:t> 메뉴를 클릭합니다</a:t>
            </a:r>
            <a:r>
              <a:rPr lang="en-US" altLang="ko-KR" sz="1100" dirty="0" smtClean="0"/>
              <a:t>.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4067932" y="1588784"/>
            <a:ext cx="1080717" cy="28120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타원 15"/>
          <p:cNvSpPr/>
          <p:nvPr/>
        </p:nvSpPr>
        <p:spPr>
          <a:xfrm>
            <a:off x="3959771" y="1480623"/>
            <a:ext cx="216321" cy="21632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000" b="1" dirty="0" smtClean="0"/>
              <a:t>1</a:t>
            </a:r>
            <a:endParaRPr lang="ko-KR" alt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19822773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4209" y="103872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전문기술교육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7" name="그림 6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118139"/>
            <a:ext cx="536272" cy="5362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4684" y="270973"/>
            <a:ext cx="1858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b="1" spc="-150" dirty="0" smtClean="0">
                <a:latin typeface="HY헤드라인M" pitchFamily="18" charset="-127"/>
                <a:ea typeface="HY헤드라인M" pitchFamily="18" charset="-127"/>
              </a:rPr>
              <a:t>메뉴 접근</a:t>
            </a:r>
            <a:r>
              <a:rPr lang="en-US" altLang="ko-KR" b="1" spc="-150" dirty="0" smtClean="0">
                <a:latin typeface="HY헤드라인M" pitchFamily="18" charset="-127"/>
                <a:ea typeface="HY헤드라인M" pitchFamily="18" charset="-127"/>
              </a:rPr>
              <a:t>2</a:t>
            </a:r>
            <a:endParaRPr lang="ko-KR" altLang="en-US" b="1" spc="-15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15985" y="5830884"/>
            <a:ext cx="91600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1.</a:t>
            </a:r>
            <a:r>
              <a:rPr lang="ko-KR" altLang="en-US" sz="1100" dirty="0" smtClean="0"/>
              <a:t> 왼쪽의 </a:t>
            </a:r>
            <a:r>
              <a:rPr lang="en-US" altLang="ko-KR" sz="1100" dirty="0" smtClean="0"/>
              <a:t>[</a:t>
            </a:r>
            <a:r>
              <a:rPr lang="ko-KR" altLang="en-US" sz="1100" dirty="0" smtClean="0"/>
              <a:t>전문기술교육</a:t>
            </a:r>
            <a:r>
              <a:rPr lang="en-US" altLang="ko-KR" sz="1100" dirty="0" smtClean="0"/>
              <a:t>]</a:t>
            </a:r>
            <a:r>
              <a:rPr lang="ko-KR" altLang="en-US" sz="1100" dirty="0" smtClean="0"/>
              <a:t> 메뉴를 클릭합니다</a:t>
            </a:r>
            <a:r>
              <a:rPr lang="en-US" altLang="ko-KR" sz="1100" dirty="0" smtClean="0"/>
              <a:t>.</a:t>
            </a: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5985" y="1007874"/>
            <a:ext cx="9160030" cy="4638545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2995326" y="3318730"/>
            <a:ext cx="1106774" cy="28120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타원 15"/>
          <p:cNvSpPr/>
          <p:nvPr/>
        </p:nvSpPr>
        <p:spPr>
          <a:xfrm>
            <a:off x="2887165" y="3210569"/>
            <a:ext cx="216321" cy="21632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000" b="1" dirty="0" smtClean="0"/>
              <a:t>1</a:t>
            </a:r>
            <a:endParaRPr lang="ko-KR" alt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34428958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3409950" y="2400300"/>
            <a:ext cx="5038725" cy="15811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과정 신청</a:t>
            </a:r>
            <a:endParaRPr lang="ko-KR" altLang="en-US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1666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4209" y="103872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전문기술교육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7" name="그림 6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118139"/>
            <a:ext cx="536272" cy="5362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4684" y="270973"/>
            <a:ext cx="1858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b="1" spc="-150" dirty="0" smtClean="0">
                <a:latin typeface="HY헤드라인M" pitchFamily="18" charset="-127"/>
                <a:ea typeface="HY헤드라인M" pitchFamily="18" charset="-127"/>
              </a:rPr>
              <a:t>과정신청</a:t>
            </a:r>
            <a:r>
              <a:rPr lang="en-US" altLang="ko-KR" b="1" spc="-150" dirty="0" smtClean="0">
                <a:latin typeface="HY헤드라인M" pitchFamily="18" charset="-127"/>
                <a:ea typeface="HY헤드라인M" pitchFamily="18" charset="-127"/>
              </a:rPr>
              <a:t>1</a:t>
            </a:r>
            <a:endParaRPr lang="ko-KR" altLang="en-US" b="1" spc="-15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15985" y="5830884"/>
            <a:ext cx="916003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1.</a:t>
            </a:r>
            <a:r>
              <a:rPr lang="ko-KR" altLang="en-US" sz="1100" dirty="0" smtClean="0"/>
              <a:t> 원하는 교육지역 또는 교육일</a:t>
            </a:r>
            <a:r>
              <a:rPr lang="en-US" altLang="ko-KR" sz="1100" dirty="0" smtClean="0"/>
              <a:t>, </a:t>
            </a:r>
            <a:r>
              <a:rPr lang="ko-KR" altLang="en-US" sz="1100" dirty="0" smtClean="0"/>
              <a:t>교육기관</a:t>
            </a:r>
            <a:r>
              <a:rPr lang="en-US" altLang="ko-KR" sz="1100" dirty="0" smtClean="0"/>
              <a:t>, </a:t>
            </a:r>
            <a:r>
              <a:rPr lang="ko-KR" altLang="en-US" sz="1100" dirty="0" err="1" smtClean="0"/>
              <a:t>교육명이</a:t>
            </a:r>
            <a:r>
              <a:rPr lang="ko-KR" altLang="en-US" sz="1100" dirty="0" smtClean="0"/>
              <a:t> 있는 경우에는 원하는 정보만 선택하여 빠른 교육과정 검색을 할 수 있습니다</a:t>
            </a:r>
            <a:r>
              <a:rPr lang="en-US" altLang="ko-KR" sz="1100" dirty="0" smtClean="0"/>
              <a:t>.</a:t>
            </a:r>
            <a:br>
              <a:rPr lang="en-US" altLang="ko-KR" sz="1100" dirty="0" smtClean="0"/>
            </a:br>
            <a:r>
              <a:rPr lang="en-US" altLang="ko-KR" sz="1100" dirty="0" smtClean="0"/>
              <a:t/>
            </a:r>
            <a:br>
              <a:rPr lang="en-US" altLang="ko-KR" sz="1100" dirty="0" smtClean="0"/>
            </a:br>
            <a:r>
              <a:rPr lang="en-US" altLang="ko-KR" sz="1100" dirty="0" smtClean="0"/>
              <a:t>2. </a:t>
            </a:r>
            <a:r>
              <a:rPr lang="ko-KR" altLang="en-US" sz="1100" dirty="0" smtClean="0"/>
              <a:t>수강신청하고 싶은 </a:t>
            </a:r>
            <a:r>
              <a:rPr lang="en-US" altLang="ko-KR" sz="1100" b="1" dirty="0" smtClean="0"/>
              <a:t>‘</a:t>
            </a:r>
            <a:r>
              <a:rPr lang="ko-KR" altLang="en-US" sz="1100" b="1" dirty="0" err="1" smtClean="0"/>
              <a:t>교육명</a:t>
            </a:r>
            <a:r>
              <a:rPr lang="en-US" altLang="ko-KR" sz="1100" b="1" dirty="0" smtClean="0"/>
              <a:t>’</a:t>
            </a:r>
            <a:r>
              <a:rPr lang="ko-KR" altLang="en-US" sz="1100" dirty="0" smtClean="0"/>
              <a:t>을 선택하여 과정 상세페이지로 이동할 수 있습니다</a:t>
            </a:r>
            <a:r>
              <a:rPr lang="en-US" altLang="ko-KR" sz="1100" dirty="0" smtClean="0"/>
              <a:t>.</a:t>
            </a: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5985" y="1014360"/>
            <a:ext cx="9160030" cy="4638545"/>
          </a:xfrm>
          <a:prstGeom prst="rect">
            <a:avLst/>
          </a:prstGeom>
          <a:ln w="6350">
            <a:solidFill>
              <a:schemeClr val="bg1">
                <a:lumMod val="85000"/>
              </a:schemeClr>
            </a:solidFill>
          </a:ln>
        </p:spPr>
      </p:pic>
      <p:sp>
        <p:nvSpPr>
          <p:cNvPr id="11" name="직사각형 10"/>
          <p:cNvSpPr/>
          <p:nvPr/>
        </p:nvSpPr>
        <p:spPr>
          <a:xfrm>
            <a:off x="4298346" y="2244309"/>
            <a:ext cx="5089494" cy="123756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타원 15"/>
          <p:cNvSpPr/>
          <p:nvPr/>
        </p:nvSpPr>
        <p:spPr>
          <a:xfrm>
            <a:off x="4190185" y="2136149"/>
            <a:ext cx="216321" cy="21632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000" b="1" dirty="0" smtClean="0"/>
              <a:t>1</a:t>
            </a:r>
            <a:endParaRPr lang="ko-KR" altLang="en-US" sz="1000" b="1" dirty="0"/>
          </a:p>
        </p:txBody>
      </p:sp>
      <p:sp>
        <p:nvSpPr>
          <p:cNvPr id="9" name="직사각형 8"/>
          <p:cNvSpPr/>
          <p:nvPr/>
        </p:nvSpPr>
        <p:spPr>
          <a:xfrm>
            <a:off x="4298346" y="5009555"/>
            <a:ext cx="5089494" cy="33442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/>
        </p:nvSpPr>
        <p:spPr>
          <a:xfrm>
            <a:off x="4190185" y="4907471"/>
            <a:ext cx="216321" cy="21632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000" b="1" dirty="0" smtClean="0"/>
              <a:t>2</a:t>
            </a:r>
            <a:endParaRPr lang="ko-KR" alt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21224437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4209" y="103872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전문기술교육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7" name="그림 6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118139"/>
            <a:ext cx="536272" cy="5362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4684" y="270973"/>
            <a:ext cx="1858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b="1" spc="-150" dirty="0" smtClean="0">
                <a:latin typeface="HY헤드라인M" pitchFamily="18" charset="-127"/>
                <a:ea typeface="HY헤드라인M" pitchFamily="18" charset="-127"/>
              </a:rPr>
              <a:t>과정신청</a:t>
            </a:r>
            <a:r>
              <a:rPr lang="en-US" altLang="ko-KR" b="1" spc="-150" dirty="0" smtClean="0">
                <a:latin typeface="HY헤드라인M" pitchFamily="18" charset="-127"/>
                <a:ea typeface="HY헤드라인M" pitchFamily="18" charset="-127"/>
              </a:rPr>
              <a:t>2</a:t>
            </a:r>
            <a:endParaRPr lang="ko-KR" altLang="en-US" b="1" spc="-15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15985" y="5559766"/>
            <a:ext cx="91600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1.</a:t>
            </a:r>
            <a:r>
              <a:rPr lang="ko-KR" altLang="en-US" sz="1100" dirty="0" smtClean="0"/>
              <a:t> 교육과정에 대한 상세정보 및 신청인원</a:t>
            </a:r>
            <a:r>
              <a:rPr lang="en-US" altLang="ko-KR" sz="1100" dirty="0" smtClean="0"/>
              <a:t>/</a:t>
            </a:r>
            <a:r>
              <a:rPr lang="ko-KR" altLang="en-US" sz="1100" dirty="0" smtClean="0"/>
              <a:t>정원 등을 확인할 수 있습니다</a:t>
            </a:r>
            <a:r>
              <a:rPr lang="en-US" altLang="ko-KR" sz="1100" dirty="0" smtClean="0"/>
              <a:t>.</a:t>
            </a:r>
            <a:br>
              <a:rPr lang="en-US" altLang="ko-KR" sz="1100" dirty="0" smtClean="0"/>
            </a:br>
            <a:endParaRPr lang="en-US" altLang="ko-KR" sz="1100" dirty="0" smtClean="0"/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5985" y="1037411"/>
            <a:ext cx="9160030" cy="4139355"/>
          </a:xfrm>
          <a:prstGeom prst="rect">
            <a:avLst/>
          </a:prstGeom>
        </p:spPr>
      </p:pic>
      <p:sp>
        <p:nvSpPr>
          <p:cNvPr id="17" name="직사각형 16"/>
          <p:cNvSpPr/>
          <p:nvPr/>
        </p:nvSpPr>
        <p:spPr>
          <a:xfrm>
            <a:off x="4010022" y="2442017"/>
            <a:ext cx="5760054" cy="283843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타원 17"/>
          <p:cNvSpPr/>
          <p:nvPr/>
        </p:nvSpPr>
        <p:spPr>
          <a:xfrm>
            <a:off x="3901861" y="2333857"/>
            <a:ext cx="216321" cy="21632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000" b="1" dirty="0" smtClean="0"/>
              <a:t>1</a:t>
            </a:r>
            <a:endParaRPr lang="ko-KR" alt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1215728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1073</TotalTime>
  <Words>429</Words>
  <Application>Microsoft Office PowerPoint</Application>
  <PresentationFormat>사용자 지정</PresentationFormat>
  <Paragraphs>88</Paragraphs>
  <Slides>23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23</vt:i4>
      </vt:variant>
    </vt:vector>
  </HeadingPairs>
  <TitlesOfParts>
    <vt:vector size="24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User</dc:creator>
  <cp:lastModifiedBy>SPA</cp:lastModifiedBy>
  <cp:revision>62</cp:revision>
  <dcterms:created xsi:type="dcterms:W3CDTF">2019-02-12T04:22:18Z</dcterms:created>
  <dcterms:modified xsi:type="dcterms:W3CDTF">2019-04-10T00:32:00Z</dcterms:modified>
</cp:coreProperties>
</file>