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278" r:id="rId4"/>
    <p:sldId id="290" r:id="rId5"/>
    <p:sldId id="258" r:id="rId6"/>
    <p:sldId id="279" r:id="rId7"/>
    <p:sldId id="263" r:id="rId8"/>
    <p:sldId id="284" r:id="rId9"/>
    <p:sldId id="264" r:id="rId10"/>
    <p:sldId id="289" r:id="rId11"/>
    <p:sldId id="265" r:id="rId12"/>
    <p:sldId id="266" r:id="rId13"/>
    <p:sldId id="271" r:id="rId14"/>
    <p:sldId id="272" r:id="rId15"/>
    <p:sldId id="273" r:id="rId16"/>
    <p:sldId id="275" r:id="rId17"/>
    <p:sldId id="274" r:id="rId18"/>
    <p:sldId id="276" r:id="rId19"/>
    <p:sldId id="267" r:id="rId20"/>
    <p:sldId id="285" r:id="rId21"/>
    <p:sldId id="286" r:id="rId22"/>
    <p:sldId id="269" r:id="rId23"/>
    <p:sldId id="287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81" r:id="rId32"/>
    <p:sldId id="283" r:id="rId33"/>
    <p:sldId id="282" r:id="rId34"/>
    <p:sldId id="288" r:id="rId35"/>
    <p:sldId id="298" r:id="rId36"/>
    <p:sldId id="299" r:id="rId37"/>
    <p:sldId id="300" r:id="rId38"/>
    <p:sldId id="280" r:id="rId39"/>
    <p:sldId id="277" r:id="rId40"/>
    <p:sldId id="301" r:id="rId41"/>
    <p:sldId id="308" r:id="rId42"/>
    <p:sldId id="302" r:id="rId43"/>
    <p:sldId id="306" r:id="rId44"/>
    <p:sldId id="307" r:id="rId45"/>
    <p:sldId id="303" r:id="rId46"/>
    <p:sldId id="304" r:id="rId47"/>
    <p:sldId id="305" r:id="rId48"/>
    <p:sldId id="262" r:id="rId4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4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4FC"/>
    <a:srgbClr val="FFFFFF"/>
    <a:srgbClr val="7030A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22" autoAdjust="0"/>
  </p:normalViewPr>
  <p:slideViewPr>
    <p:cSldViewPr>
      <p:cViewPr>
        <p:scale>
          <a:sx n="100" d="100"/>
          <a:sy n="100" d="100"/>
        </p:scale>
        <p:origin x="-30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5C238-F77E-4E92-BD53-116B4177107A}" type="datetime1">
              <a:rPr lang="ko-KR" altLang="en-US" smtClean="0"/>
              <a:pPr/>
              <a:t>2012-12-12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7691B-978B-45FB-B424-E557AE51CC4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41886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48089-1A9E-4E44-9D19-92B42C0E0F61}" type="datetime1">
              <a:rPr lang="ko-KR" altLang="en-US" smtClean="0"/>
              <a:pPr/>
              <a:t>2012-12-12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07A09-323C-4784-90D6-4F6EF24F55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215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핸드폰을 이용한 각종 업무처리 원격 시스템 등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빠른것을</a:t>
            </a:r>
            <a:r>
              <a:rPr lang="ko-KR" altLang="en-US" dirty="0" smtClean="0"/>
              <a:t> 선호하는 것이 </a:t>
            </a:r>
            <a:r>
              <a:rPr lang="ko-KR" altLang="en-US" dirty="0" err="1" smtClean="0"/>
              <a:t>안좋은</a:t>
            </a:r>
            <a:r>
              <a:rPr lang="ko-KR" altLang="en-US" dirty="0" smtClean="0"/>
              <a:t> 것일 수도 있겠지만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네이버는</a:t>
            </a:r>
            <a:r>
              <a:rPr lang="ko-KR" altLang="en-US" dirty="0" smtClean="0"/>
              <a:t> 기본 지정이 손바닥 모양 마우스 휠 만 가지고 확대 축소 이동 전부 가능 군산시는 일일이 버튼 지정 후 이동 어디까지가 최대치 확대인지 </a:t>
            </a:r>
            <a:r>
              <a:rPr lang="ko-KR" altLang="en-US" dirty="0" err="1" smtClean="0"/>
              <a:t>눈금선없음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네이버는</a:t>
            </a:r>
            <a:r>
              <a:rPr lang="ko-KR" altLang="en-US" dirty="0" smtClean="0"/>
              <a:t> 버스모양 지하철 모양 </a:t>
            </a:r>
            <a:r>
              <a:rPr lang="ko-KR" altLang="en-US" dirty="0" err="1" smtClean="0"/>
              <a:t>선택시</a:t>
            </a:r>
            <a:r>
              <a:rPr lang="ko-KR" altLang="en-US" dirty="0" smtClean="0"/>
              <a:t> 정보 뜸 군산시는 전부 다 적혀 있어서 어지러운 느낌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7A09-323C-4784-90D6-4F6EF24F55B2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msk\Desktop\abstract-blue-backgrounds-24_1920x1200_71465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32440"/>
          <a:stretch>
            <a:fillRect/>
          </a:stretch>
        </p:blipFill>
        <p:spPr bwMode="auto">
          <a:xfrm rot="10800000">
            <a:off x="0" y="-4143"/>
            <a:ext cx="9144000" cy="3861048"/>
          </a:xfrm>
          <a:prstGeom prst="rect">
            <a:avLst/>
          </a:prstGeom>
          <a:noFill/>
        </p:spPr>
      </p:pic>
      <p:sp>
        <p:nvSpPr>
          <p:cNvPr id="7" name="제목 1"/>
          <p:cNvSpPr>
            <a:spLocks noGrp="1"/>
          </p:cNvSpPr>
          <p:nvPr>
            <p:ph type="ctrTitle"/>
          </p:nvPr>
        </p:nvSpPr>
        <p:spPr>
          <a:xfrm>
            <a:off x="1115616" y="4797152"/>
            <a:ext cx="8028384" cy="578495"/>
          </a:xfrm>
        </p:spPr>
        <p:txBody>
          <a:bodyPr>
            <a:noAutofit/>
          </a:bodyPr>
          <a:lstStyle>
            <a:lvl1pPr algn="l">
              <a:defRPr lang="ko-KR" altLang="en-US" sz="3200" b="0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부제목 2"/>
          <p:cNvSpPr>
            <a:spLocks noGrp="1"/>
          </p:cNvSpPr>
          <p:nvPr>
            <p:ph type="subTitle" idx="1"/>
          </p:nvPr>
        </p:nvSpPr>
        <p:spPr>
          <a:xfrm>
            <a:off x="1115369" y="5396456"/>
            <a:ext cx="8022890" cy="36004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cxnSp>
        <p:nvCxnSpPr>
          <p:cNvPr id="13" name="직선 연결선 12"/>
          <p:cNvCxnSpPr/>
          <p:nvPr userDrawn="1"/>
        </p:nvCxnSpPr>
        <p:spPr>
          <a:xfrm>
            <a:off x="971600" y="4928976"/>
            <a:ext cx="0" cy="720080"/>
          </a:xfrm>
          <a:prstGeom prst="line">
            <a:avLst/>
          </a:prstGeom>
          <a:ln w="76200">
            <a:solidFill>
              <a:srgbClr val="7030A0">
                <a:alpha val="58039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msk\Desktop\abstract-blue-backgrounds-14_1920x1200_71472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20000"/>
          </a:blip>
          <a:srcRect l="2751" b="22360"/>
          <a:stretch>
            <a:fillRect/>
          </a:stretch>
        </p:blipFill>
        <p:spPr bwMode="auto">
          <a:xfrm>
            <a:off x="251520" y="0"/>
            <a:ext cx="8892481" cy="44371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msk\Desktop\abstract-blue-backgrounds-24_1920x1200_71465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43700" t="32440"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제목 1"/>
          <p:cNvSpPr>
            <a:spLocks noGrp="1"/>
          </p:cNvSpPr>
          <p:nvPr>
            <p:ph type="ctrTitle" hasCustomPrompt="1"/>
          </p:nvPr>
        </p:nvSpPr>
        <p:spPr>
          <a:xfrm>
            <a:off x="2604616" y="3068960"/>
            <a:ext cx="6539384" cy="578495"/>
          </a:xfrm>
        </p:spPr>
        <p:txBody>
          <a:bodyPr>
            <a:noAutofit/>
          </a:bodyPr>
          <a:lstStyle>
            <a:lvl1pPr algn="l">
              <a:defRPr lang="ko-KR" altLang="en-US" sz="24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defRPr>
            </a:lvl1pPr>
          </a:lstStyle>
          <a:p>
            <a:r>
              <a:rPr lang="ko-KR" altLang="en-US" dirty="0" smtClean="0"/>
              <a:t>소제목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msk\Desktop\abstract-blue-backgrounds-14_1920x1200_71472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20000"/>
          </a:blip>
          <a:srcRect l="2751" b="22360"/>
          <a:stretch>
            <a:fillRect/>
          </a:stretch>
        </p:blipFill>
        <p:spPr bwMode="auto">
          <a:xfrm flipH="1">
            <a:off x="0" y="0"/>
            <a:ext cx="2555776" cy="1291233"/>
          </a:xfrm>
          <a:prstGeom prst="rect">
            <a:avLst/>
          </a:prstGeom>
          <a:noFill/>
        </p:spPr>
      </p:pic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defRPr>
            </a:lvl1pPr>
          </a:lstStyle>
          <a:p>
            <a:r>
              <a:rPr lang="ko-KR" altLang="en-US" dirty="0" smtClean="0"/>
              <a:t>소제목 스타일 편집</a:t>
            </a:r>
            <a:endParaRPr lang="ko-KR" altLang="en-US" dirty="0"/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msk\Desktop\abstract-blue-backgrounds-14_1920x1200_71472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20000"/>
          </a:blip>
          <a:srcRect l="2751" b="22360"/>
          <a:stretch>
            <a:fillRect/>
          </a:stretch>
        </p:blipFill>
        <p:spPr bwMode="auto">
          <a:xfrm rot="16200000">
            <a:off x="-1174690" y="1174690"/>
            <a:ext cx="4689131" cy="233975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 userDrawn="1"/>
        </p:nvSpPr>
        <p:spPr>
          <a:xfrm>
            <a:off x="2258706" y="3136613"/>
            <a:ext cx="4626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0" kern="1200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경청해 주셔서 감사합니다</a:t>
            </a:r>
            <a:r>
              <a:rPr lang="en-US" altLang="ko-KR" sz="3200" b="0" kern="1200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.</a:t>
            </a:r>
            <a:endParaRPr lang="ko-KR" altLang="en-US" sz="3200" b="0" kern="1200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EDA2F-F3C1-4EA9-BCEE-500E370C50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50.jpeg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20"/>
          <p:cNvSpPr>
            <a:spLocks noGrp="1"/>
          </p:cNvSpPr>
          <p:nvPr>
            <p:ph type="ctrTitle"/>
          </p:nvPr>
        </p:nvSpPr>
        <p:spPr>
          <a:xfrm>
            <a:off x="1115616" y="4929198"/>
            <a:ext cx="8028384" cy="578495"/>
          </a:xfrm>
        </p:spPr>
        <p:txBody>
          <a:bodyPr/>
          <a:lstStyle/>
          <a:p>
            <a:r>
              <a:rPr altLang="en-US" smtClean="0"/>
              <a:t>군산시 생활지리정보시스템</a:t>
            </a:r>
            <a:endParaRPr lang="ko-KR" altLang="en-US" dirty="0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7143768" y="6182274"/>
            <a:ext cx="1994490" cy="81862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200839009 </a:t>
            </a:r>
            <a:r>
              <a:rPr lang="ko-KR" altLang="en-US" dirty="0" smtClean="0"/>
              <a:t>김성식</a:t>
            </a:r>
            <a:endParaRPr lang="en-US" altLang="ko-KR" dirty="0" smtClean="0"/>
          </a:p>
          <a:p>
            <a:r>
              <a:rPr lang="en-US" altLang="ko-KR" dirty="0" smtClean="0"/>
              <a:t>200839018 </a:t>
            </a:r>
            <a:r>
              <a:rPr lang="ko-KR" altLang="en-US" dirty="0" smtClean="0"/>
              <a:t>민승준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굴착정보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7" name="텍스트 개체 틀 1"/>
          <p:cNvSpPr txBox="1">
            <a:spLocks/>
          </p:cNvSpPr>
          <p:nvPr/>
        </p:nvSpPr>
        <p:spPr>
          <a:xfrm>
            <a:off x="714348" y="1142984"/>
            <a:ext cx="7572428" cy="600079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공사기간을 설정하였지만 결과를 도출할 수 없었음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좋은 의도이나 지속적으로 자료 업데이트가 되지 않아 혼란성을 초래함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349364"/>
            <a:ext cx="5841814" cy="429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단수정보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0178" y="1997110"/>
            <a:ext cx="2430978" cy="30749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088" y="1643050"/>
            <a:ext cx="6404738" cy="377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텍스트 개체 틀 1"/>
          <p:cNvSpPr txBox="1">
            <a:spLocks/>
          </p:cNvSpPr>
          <p:nvPr/>
        </p:nvSpPr>
        <p:spPr>
          <a:xfrm>
            <a:off x="714348" y="1142984"/>
            <a:ext cx="7572428" cy="600079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주민들의 편의를 위해 단수정보를 제공함으로써 미리 대비할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시청에서 배분된 안내문을 토대로 검색하였지만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역시 결과를 도출할 수 없었음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8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(1)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역사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유물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유적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4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49" y="1484784"/>
            <a:ext cx="3857625" cy="1476375"/>
          </a:xfrm>
          <a:prstGeom prst="rect">
            <a:avLst/>
          </a:prstGeom>
          <a:noFill/>
        </p:spPr>
      </p:pic>
      <p:pic>
        <p:nvPicPr>
          <p:cNvPr id="4098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8332" y="3065633"/>
            <a:ext cx="4931979" cy="2436630"/>
          </a:xfrm>
          <a:prstGeom prst="rect">
            <a:avLst/>
          </a:prstGeom>
          <a:noFill/>
        </p:spPr>
      </p:pic>
      <p:pic>
        <p:nvPicPr>
          <p:cNvPr id="4099" name="Picture 3" descr="C:\Documents and Settings\e04\바탕 화면\김성식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934" y="1781310"/>
            <a:ext cx="1376298" cy="5005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2112140" y="836712"/>
            <a:ext cx="7572428" cy="57029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역사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유물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유적에 관한 정보를 찾아보려 하였으나 호환이 되지 않는 문제점이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(2)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관광지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5122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9464" y="1500174"/>
            <a:ext cx="5014370" cy="3495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Documents and Settings\e04\바탕 화면\김성식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853" y="1714488"/>
            <a:ext cx="1415170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텍스트 개체 틀 1"/>
          <p:cNvSpPr txBox="1">
            <a:spLocks/>
          </p:cNvSpPr>
          <p:nvPr/>
        </p:nvSpPr>
        <p:spPr>
          <a:xfrm>
            <a:off x="4714876" y="5072074"/>
            <a:ext cx="1214446" cy="35719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1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NAVER</a:t>
            </a:r>
            <a:r>
              <a:rPr lang="ko-KR" altLang="en-US" sz="11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지도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2000232" y="5715016"/>
            <a:ext cx="6715172" cy="142876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위치 뿐만 아니라 주변교통이나 건축물을 봐서 보다 쉽게 찾아 갈수 있도록 해놓음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8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(3)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테마관광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5123" name="Picture 3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1381068" cy="501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텍스트 개체 틀 1"/>
          <p:cNvSpPr txBox="1">
            <a:spLocks/>
          </p:cNvSpPr>
          <p:nvPr/>
        </p:nvSpPr>
        <p:spPr>
          <a:xfrm>
            <a:off x="1928794" y="1714488"/>
            <a:ext cx="6572296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섬뿐만이 아닌 낚시어선 이용안내나 영화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드라마 촬영지까지 카테고리에 넣어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군산의 다양한 정보를 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But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클릭을 하면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?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7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714620"/>
            <a:ext cx="3857625" cy="1476375"/>
          </a:xfrm>
          <a:prstGeom prst="rect">
            <a:avLst/>
          </a:prstGeom>
          <a:noFill/>
        </p:spPr>
      </p:pic>
      <p:pic>
        <p:nvPicPr>
          <p:cNvPr id="8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286256"/>
            <a:ext cx="5368964" cy="2436630"/>
          </a:xfrm>
          <a:prstGeom prst="rect">
            <a:avLst/>
          </a:prstGeom>
          <a:noFill/>
        </p:spPr>
      </p:pic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(4)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축제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행사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1928794" y="1714488"/>
            <a:ext cx="6572296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 고유의 축제와 행사를 소개하여 지역경제활성에 많은 도움을 줌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But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클릭을 하면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?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어느 위치인지 정확하게 인식하지 못하며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지도만을 보여주는 실정임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8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0616" y="2111280"/>
            <a:ext cx="3533152" cy="1603472"/>
          </a:xfrm>
          <a:prstGeom prst="rect">
            <a:avLst/>
          </a:prstGeom>
          <a:noFill/>
        </p:spPr>
      </p:pic>
      <p:pic>
        <p:nvPicPr>
          <p:cNvPr id="6147" name="Picture 3" descr="C:\Documents and Settings\e04\바탕 화면\김성식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186" y="1714488"/>
            <a:ext cx="1415170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C:\Documents and Settings\e04\바탕 화면\김성식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786190"/>
            <a:ext cx="4419564" cy="2551852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571472" y="2714620"/>
            <a:ext cx="357190" cy="142876"/>
          </a:xfrm>
          <a:prstGeom prst="rect">
            <a:avLst/>
          </a:prstGeom>
          <a:noFill/>
          <a:ln w="127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3" name="직선 화살표 연결선 12"/>
          <p:cNvCxnSpPr>
            <a:stCxn id="11" idx="3"/>
          </p:cNvCxnSpPr>
          <p:nvPr/>
        </p:nvCxnSpPr>
        <p:spPr>
          <a:xfrm>
            <a:off x="928662" y="2786058"/>
            <a:ext cx="1714512" cy="928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064" y="1673250"/>
            <a:ext cx="1391292" cy="5041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>
              <a:lnSpc>
                <a:spcPct val="150000"/>
              </a:lnSpc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(5)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음식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숙박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1928794" y="1714488"/>
            <a:ext cx="6572296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군산시의 음식점을 홍보하여 지역경제를 살릴 수 있는 방향으로 설정해놓음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마찬가지로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음식점의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홍보글은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웹페이지를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찾을 수 없다고 나왔고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위치 또한 알아보기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힘듬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71472" y="3357562"/>
            <a:ext cx="428628" cy="142876"/>
          </a:xfrm>
          <a:prstGeom prst="rect">
            <a:avLst/>
          </a:prstGeom>
          <a:noFill/>
          <a:ln w="127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>
            <a:stCxn id="11" idx="3"/>
          </p:cNvCxnSpPr>
          <p:nvPr/>
        </p:nvCxnSpPr>
        <p:spPr>
          <a:xfrm>
            <a:off x="1000100" y="3429000"/>
            <a:ext cx="18573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0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143116"/>
            <a:ext cx="5131718" cy="3590912"/>
          </a:xfrm>
          <a:prstGeom prst="rect">
            <a:avLst/>
          </a:prstGeom>
          <a:noFill/>
        </p:spPr>
      </p:pic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(6)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산책로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낚시터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1928794" y="1714488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관광뿐만이 아닌 산책로나 낚시터까지 소개하여 자신이 원하는 곳을 찾을 수 있고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세세하게 화장실의 위치까지 알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산책로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낚시터 카테고리는 위치와 그 모습을 볼 수 있었음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</a:t>
            </a:r>
            <a:r>
              <a:rPr lang="en-US" altLang="ko-KR" sz="1400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But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사진이 너무 낡은 사진이고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아름다운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88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올림픽기념숲을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홍보하기엔 턱없이 부족함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7173" name="Picture 5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747" y="1714488"/>
            <a:ext cx="1435100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4" name="Picture 6" descr="C:\Documents and Settings\e04\바탕 화면\김성식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674048"/>
            <a:ext cx="3781238" cy="1969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직사각형 17"/>
          <p:cNvSpPr/>
          <p:nvPr/>
        </p:nvSpPr>
        <p:spPr>
          <a:xfrm>
            <a:off x="642910" y="3328987"/>
            <a:ext cx="571504" cy="142876"/>
          </a:xfrm>
          <a:prstGeom prst="rect">
            <a:avLst/>
          </a:prstGeom>
          <a:noFill/>
          <a:ln w="127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18" idx="3"/>
          </p:cNvCxnSpPr>
          <p:nvPr/>
        </p:nvCxnSpPr>
        <p:spPr>
          <a:xfrm>
            <a:off x="1214414" y="3400425"/>
            <a:ext cx="107157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5" name="Picture 7" descr="C:\Documents and Settings\e04\바탕 화면\김성식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9039" y="2643182"/>
            <a:ext cx="273720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(7)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게시판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1928794" y="1714488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7173" name="Picture 5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747" y="1714488"/>
            <a:ext cx="1435100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직사각형 9"/>
          <p:cNvSpPr/>
          <p:nvPr/>
        </p:nvSpPr>
        <p:spPr>
          <a:xfrm>
            <a:off x="571472" y="6457971"/>
            <a:ext cx="428628" cy="2580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42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285860"/>
            <a:ext cx="5572164" cy="3143272"/>
          </a:xfrm>
          <a:prstGeom prst="rect">
            <a:avLst/>
          </a:prstGeom>
          <a:noFill/>
        </p:spPr>
      </p:pic>
      <p:sp>
        <p:nvSpPr>
          <p:cNvPr id="13" name="텍스트 개체 틀 1"/>
          <p:cNvSpPr txBox="1">
            <a:spLocks/>
          </p:cNvSpPr>
          <p:nvPr/>
        </p:nvSpPr>
        <p:spPr>
          <a:xfrm>
            <a:off x="2081194" y="1857364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현재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2012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년임에도 불구하고 마지막 글 작성일이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2008-10-22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-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지도가 열리지 않습니다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.(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박예지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)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토지정보과의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답변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지도가 여리지 않습니다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.  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지도가 열리지 않는 이유에 대해 설명이 부재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현재 관광정보의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Q&amp;A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는 활성화 되지 않았고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운영인들의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답변 또한 그 것을 보여줌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5.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3074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6391294" cy="4265936"/>
          </a:xfrm>
          <a:prstGeom prst="rect">
            <a:avLst/>
          </a:prstGeom>
          <a:noFill/>
        </p:spPr>
      </p:pic>
      <p:sp>
        <p:nvSpPr>
          <p:cNvPr id="5" name="텍스트 개체 틀 1"/>
          <p:cNvSpPr txBox="1">
            <a:spLocks/>
          </p:cNvSpPr>
          <p:nvPr/>
        </p:nvSpPr>
        <p:spPr>
          <a:xfrm>
            <a:off x="857224" y="1857364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노선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13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번 선택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-&gt;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검색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-&gt; 13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번 노선 도출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But,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어느 곳을 지나가는 지 파악이 되지 않으며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도로 자체도 표기 되어 있지 않음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1259632" y="1357298"/>
            <a:ext cx="6912768" cy="2703293"/>
            <a:chOff x="683568" y="1258786"/>
            <a:chExt cx="6912768" cy="2703293"/>
          </a:xfrm>
        </p:grpSpPr>
        <p:sp>
          <p:nvSpPr>
            <p:cNvPr id="9" name="텍스트 개체 틀 1"/>
            <p:cNvSpPr txBox="1">
              <a:spLocks/>
            </p:cNvSpPr>
            <p:nvPr/>
          </p:nvSpPr>
          <p:spPr>
            <a:xfrm>
              <a:off x="2088232" y="1325167"/>
              <a:ext cx="5508104" cy="2636912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/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소개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endPara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 startAt="2"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시행되는 서비스 및 문제점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(1)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건물</a:t>
              </a: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/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상호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(2)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굴착정보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marR="0" lvl="0" indent="-34290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(3)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단수정보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(4)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관광정보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(5)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교통정보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(6)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도움마당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    (7)3D WebGIS</a:t>
              </a:r>
            </a:p>
            <a:p>
              <a:pPr marL="342900" lvl="0" indent="-342900">
                <a:lnSpc>
                  <a:spcPct val="150000"/>
                </a:lnSpc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3.   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종합적 결과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4.   </a:t>
              </a:r>
              <a:r>
                <a:rPr lang="ko-KR" altLang="en-US" sz="1400" b="1" dirty="0" err="1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트랜드분석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342900" lvl="0" indent="-342900">
                <a:lnSpc>
                  <a:spcPct val="150000"/>
                </a:lnSpc>
                <a:defRPr/>
              </a:pPr>
              <a:endPara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5.   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발전 방향</a:t>
              </a:r>
              <a:endPara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683568" y="1258786"/>
              <a:ext cx="787395" cy="5601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2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목차</a:t>
              </a:r>
              <a:endParaRPr lang="en-US" altLang="ko-KR" sz="2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5.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857224" y="1857364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 센터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4098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21306"/>
            <a:ext cx="4814564" cy="4638660"/>
          </a:xfrm>
          <a:prstGeom prst="rect">
            <a:avLst/>
          </a:prstGeom>
          <a:noFill/>
        </p:spPr>
      </p:pic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텍스트 개체 틀 1"/>
          <p:cNvSpPr txBox="1">
            <a:spLocks/>
          </p:cNvSpPr>
          <p:nvPr/>
        </p:nvSpPr>
        <p:spPr>
          <a:xfrm>
            <a:off x="4788024" y="3794125"/>
            <a:ext cx="3888432" cy="155534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 교통정보센터 에서는 버스와 역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시간 노선 등에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대한 세세한 정보를 알 수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있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었음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5.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5122" name="Picture 2" descr="C:\Documents and Settings\e04\바탕 화면\김성식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30066"/>
            <a:ext cx="8534362" cy="4259174"/>
          </a:xfrm>
          <a:prstGeom prst="rect">
            <a:avLst/>
          </a:prstGeom>
          <a:noFill/>
        </p:spPr>
      </p:pic>
      <p:sp>
        <p:nvSpPr>
          <p:cNvPr id="7" name="텍스트 개체 틀 1"/>
          <p:cNvSpPr txBox="1">
            <a:spLocks/>
          </p:cNvSpPr>
          <p:nvPr/>
        </p:nvSpPr>
        <p:spPr>
          <a:xfrm>
            <a:off x="857224" y="2143116"/>
            <a:ext cx="7072362" cy="228601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        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 교통정보 센터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텍스트 개체 틀 1"/>
          <p:cNvSpPr txBox="1">
            <a:spLocks/>
          </p:cNvSpPr>
          <p:nvPr/>
        </p:nvSpPr>
        <p:spPr>
          <a:xfrm>
            <a:off x="357158" y="5567419"/>
            <a:ext cx="8143932" cy="155534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285750" marR="0" lvl="0" indent="-28575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앞에서 봤던 군산시 생활지리 정보시스템의 교통정보의 단면도와는 다르게 군산시 교통정보 센터에는 노선에 대한 정확한 자료를</a:t>
            </a: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알기 쉽게 제공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도움마당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6146" name="Picture 2" descr="C:\Documents and Settings\e04\바탕 화면\제목 없음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5572164" cy="3739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텍스트 개체 틀 1"/>
          <p:cNvSpPr txBox="1">
            <a:spLocks/>
          </p:cNvSpPr>
          <p:nvPr/>
        </p:nvSpPr>
        <p:spPr>
          <a:xfrm>
            <a:off x="1000100" y="5286388"/>
            <a:ext cx="7215238" cy="142876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운영진과 직접적인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Q&amp;A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없이 형식적으로 사용법만 간단하게 나와있는 것을 볼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사용자와 운영진의 소통이 단절되어 사용자입장에서 불편함을 느낌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‘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사용자가 정말 필요한 것이 무엇인지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’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문제 인식이 되지 않음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사용자의 입장을 고려하지 못함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도움마당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7170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357298"/>
            <a:ext cx="5381625" cy="4562475"/>
          </a:xfrm>
          <a:prstGeom prst="rect">
            <a:avLst/>
          </a:prstGeom>
          <a:noFill/>
        </p:spPr>
      </p:pic>
      <p:sp>
        <p:nvSpPr>
          <p:cNvPr id="6" name="텍스트 개체 틀 1"/>
          <p:cNvSpPr txBox="1">
            <a:spLocks/>
          </p:cNvSpPr>
          <p:nvPr/>
        </p:nvSpPr>
        <p:spPr>
          <a:xfrm>
            <a:off x="1000100" y="6072206"/>
            <a:ext cx="7215238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앞서 발생했던 문제에 대해 언급되어 있지만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정보를 볼 수 없었음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정보 뿐만 아니라 위치를 명확하게 표기되어 있지 않았음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14810" y="2714620"/>
            <a:ext cx="2714644" cy="15716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214810" y="5143512"/>
            <a:ext cx="2714644" cy="7858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87327"/>
            <a:ext cx="7000924" cy="448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(1)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레이어 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2" name="텍스트 개체 틀 1"/>
          <p:cNvSpPr txBox="1">
            <a:spLocks/>
          </p:cNvSpPr>
          <p:nvPr/>
        </p:nvSpPr>
        <p:spPr>
          <a:xfrm>
            <a:off x="1000100" y="6072206"/>
            <a:ext cx="764386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3D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를 적용하여 눈에 보기 좋았고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세세하게 각 카테고리를 선택하면 그 위치를 식별할수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마우스와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휠만으로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조작가능하였고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위치를 확대하여 지역의 정보를 제공함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(2)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빠른길 찾기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2" name="텍스트 개체 틀 1"/>
          <p:cNvSpPr txBox="1">
            <a:spLocks/>
          </p:cNvSpPr>
          <p:nvPr/>
        </p:nvSpPr>
        <p:spPr>
          <a:xfrm>
            <a:off x="1000100" y="6072206"/>
            <a:ext cx="764386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도착지를 선택하여 원하는 위치의 빠른길을 안내해주고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클릭을 통해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GO/STOP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출발지설정을 군산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IC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로 밖에 하지 못함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6784806" cy="434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(3)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체험코스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2" name="텍스트 개체 틀 1"/>
          <p:cNvSpPr txBox="1">
            <a:spLocks/>
          </p:cNvSpPr>
          <p:nvPr/>
        </p:nvSpPr>
        <p:spPr>
          <a:xfrm>
            <a:off x="1000100" y="6072206"/>
            <a:ext cx="764386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각종 테마를 주제로 정해놓은 코스를 통하여 시뮬레이션으로 감상할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어디인지 잘 구분되어 있지 않고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길안내가 미흡함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6913856" cy="442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(4)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2" name="텍스트 개체 틀 1"/>
          <p:cNvSpPr txBox="1">
            <a:spLocks/>
          </p:cNvSpPr>
          <p:nvPr/>
        </p:nvSpPr>
        <p:spPr>
          <a:xfrm>
            <a:off x="1000100" y="6072206"/>
            <a:ext cx="764386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확대하면 주변 건물상호가 나와서 길찾기 매우 편리함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앞서 본 단면과 다르게 세세하게 정류장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주변건물을 파악할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81" y="1493374"/>
            <a:ext cx="7036074" cy="450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(4)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493374"/>
            <a:ext cx="4805768" cy="307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76460"/>
            <a:ext cx="4809462" cy="3210126"/>
          </a:xfrm>
          <a:prstGeom prst="rect">
            <a:avLst/>
          </a:prstGeom>
          <a:noFill/>
        </p:spPr>
      </p:pic>
      <p:sp>
        <p:nvSpPr>
          <p:cNvPr id="8" name="텍스트 개체 틀 1"/>
          <p:cNvSpPr txBox="1">
            <a:spLocks/>
          </p:cNvSpPr>
          <p:nvPr/>
        </p:nvSpPr>
        <p:spPr>
          <a:xfrm>
            <a:off x="1357290" y="4500570"/>
            <a:ext cx="2071702" cy="428628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3D(13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번 노선도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)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5929322" y="3214686"/>
            <a:ext cx="2071702" cy="428628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단면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(13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번 노선도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)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2" name="텍스트 개체 틀 1"/>
          <p:cNvSpPr txBox="1">
            <a:spLocks/>
          </p:cNvSpPr>
          <p:nvPr/>
        </p:nvSpPr>
        <p:spPr>
          <a:xfrm>
            <a:off x="107504" y="4929198"/>
            <a:ext cx="3888432" cy="155534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285750" marR="0" lvl="0" indent="-28575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3D Web GIS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의 경우 교통정보를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기존의 단면도에서 나타났던 정보보다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좀 더 세세한 정보를 확인 할 수 있고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어디가 무슨 지역인지 분간이 가능함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(4)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주요관광검색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3920" y="1570523"/>
            <a:ext cx="6694228" cy="428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텍스트 개체 틀 1"/>
          <p:cNvSpPr txBox="1">
            <a:spLocks/>
          </p:cNvSpPr>
          <p:nvPr/>
        </p:nvSpPr>
        <p:spPr>
          <a:xfrm>
            <a:off x="1000100" y="6072206"/>
            <a:ext cx="764386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관광지를 선택하면 그 위치를 보여줌으로써  사용자 편의를 제공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명칭과 위치가 정확하게 나오는 반면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몇몇은 명칭과 위치가 제시되지 않음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ctrTitle"/>
          </p:nvPr>
        </p:nvSpPr>
        <p:spPr>
          <a:xfrm>
            <a:off x="2555776" y="2924944"/>
            <a:ext cx="6539384" cy="578495"/>
          </a:xfrm>
        </p:spPr>
        <p:txBody>
          <a:bodyPr/>
          <a:lstStyle/>
          <a:p>
            <a:pPr algn="r"/>
            <a:r>
              <a:rPr altLang="en-US" sz="5400" smtClean="0"/>
              <a:t>소개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6.3D WebGIS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652434" y="7238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(4)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주요관광검색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5147410" cy="329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429000"/>
            <a:ext cx="4683722" cy="30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C:\Documents and Settings\e04\바탕 화면\김성식\ㅇ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6799" y="2540521"/>
            <a:ext cx="2501498" cy="1135270"/>
          </a:xfrm>
          <a:prstGeom prst="rect">
            <a:avLst/>
          </a:prstGeom>
          <a:noFill/>
        </p:spPr>
      </p:pic>
      <p:sp>
        <p:nvSpPr>
          <p:cNvPr id="17" name="아래쪽 화살표 16"/>
          <p:cNvSpPr/>
          <p:nvPr/>
        </p:nvSpPr>
        <p:spPr>
          <a:xfrm>
            <a:off x="71438" y="4857760"/>
            <a:ext cx="85722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아래쪽 화살표 17"/>
          <p:cNvSpPr/>
          <p:nvPr/>
        </p:nvSpPr>
        <p:spPr>
          <a:xfrm rot="10800000">
            <a:off x="5357818" y="2805109"/>
            <a:ext cx="71438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텍스트 개체 틀 1"/>
          <p:cNvSpPr txBox="1">
            <a:spLocks/>
          </p:cNvSpPr>
          <p:nvPr/>
        </p:nvSpPr>
        <p:spPr>
          <a:xfrm>
            <a:off x="285720" y="5500702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은파유원지의 정확한 위치와 명칭을 제공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20" name="텍스트 개체 틀 1"/>
          <p:cNvSpPr txBox="1">
            <a:spLocks/>
          </p:cNvSpPr>
          <p:nvPr/>
        </p:nvSpPr>
        <p:spPr>
          <a:xfrm>
            <a:off x="5429256" y="1857364"/>
            <a:ext cx="342902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은파유원지의 정보를 제공하지 않으며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위치 또한 정확하지 않음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2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ctrTitle"/>
          </p:nvPr>
        </p:nvSpPr>
        <p:spPr>
          <a:xfrm>
            <a:off x="2555776" y="2924944"/>
            <a:ext cx="6539384" cy="578495"/>
          </a:xfrm>
        </p:spPr>
        <p:txBody>
          <a:bodyPr/>
          <a:lstStyle/>
          <a:p>
            <a:pPr algn="r"/>
            <a:r>
              <a:rPr altLang="en-US" sz="5400" smtClean="0"/>
              <a:t>종합적 결과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종합적 결과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grpSp>
        <p:nvGrpSpPr>
          <p:cNvPr id="407" name="그룹 406"/>
          <p:cNvGrpSpPr/>
          <p:nvPr/>
        </p:nvGrpSpPr>
        <p:grpSpPr>
          <a:xfrm>
            <a:off x="3857620" y="3643314"/>
            <a:ext cx="5072098" cy="3571900"/>
            <a:chOff x="3857620" y="3500438"/>
            <a:chExt cx="5072098" cy="3571900"/>
          </a:xfrm>
        </p:grpSpPr>
        <p:sp>
          <p:nvSpPr>
            <p:cNvPr id="304" name="모서리가 둥근 직사각형 303"/>
            <p:cNvSpPr/>
            <p:nvPr/>
          </p:nvSpPr>
          <p:spPr>
            <a:xfrm>
              <a:off x="3857620" y="3500438"/>
              <a:ext cx="5072098" cy="300039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텍스트 개체 틀 1"/>
            <p:cNvSpPr txBox="1">
              <a:spLocks/>
            </p:cNvSpPr>
            <p:nvPr/>
          </p:nvSpPr>
          <p:spPr>
            <a:xfrm>
              <a:off x="4143372" y="3643314"/>
              <a:ext cx="4786346" cy="3429024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/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600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너무 많은 시도를 하여 자료가 완벽하지 않음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사용자와 운영진의 직접적으로 대화하는 </a:t>
              </a: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Q&amp;A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가 미흡함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자료 업데이트가 늦어 다른 정보를 제공하거나 제한됨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운영진의 확고하지 않은 태도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검색 시 시간이 지체되는 점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단면의 경우 정보량과 정보의 질이 현저하게 떨어짐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다수의 정보가 호완되지 않는 점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</p:txBody>
        </p:sp>
      </p:grpSp>
      <p:grpSp>
        <p:nvGrpSpPr>
          <p:cNvPr id="406" name="그룹 405"/>
          <p:cNvGrpSpPr/>
          <p:nvPr/>
        </p:nvGrpSpPr>
        <p:grpSpPr>
          <a:xfrm>
            <a:off x="214282" y="1428736"/>
            <a:ext cx="4214842" cy="2000264"/>
            <a:chOff x="214282" y="1142984"/>
            <a:chExt cx="4214842" cy="2000264"/>
          </a:xfrm>
        </p:grpSpPr>
        <p:sp>
          <p:nvSpPr>
            <p:cNvPr id="303" name="모서리가 둥근 직사각형 302"/>
            <p:cNvSpPr/>
            <p:nvPr/>
          </p:nvSpPr>
          <p:spPr>
            <a:xfrm>
              <a:off x="214282" y="1142984"/>
              <a:ext cx="4214842" cy="200026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텍스트 개체 틀 1"/>
            <p:cNvSpPr txBox="1">
              <a:spLocks/>
            </p:cNvSpPr>
            <p:nvPr/>
          </p:nvSpPr>
          <p:spPr>
            <a:xfrm>
              <a:off x="285720" y="1285860"/>
              <a:ext cx="4000528" cy="1785950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/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7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시민들은 안방에서 군산전경을 감상할 수 있음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각종 커뮤니티정보를 제공하여 편의를 도모함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시민이 원하는 정보를 제공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ko-KR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3D</a:t>
              </a: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를 이용하여 높은 질의 정보를 획득할 수 있음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ko-KR" altLang="en-US" sz="1400" b="1" dirty="0" smtClean="0"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16200000" scaled="1"/>
                    <a:tileRect/>
                  </a:gradFill>
                  <a:latin typeface="조선일보명조" pitchFamily="18" charset="-127"/>
                  <a:ea typeface="조선일보명조" pitchFamily="18" charset="-127"/>
                  <a:cs typeface="조선일보명조" pitchFamily="18" charset="-127"/>
                </a:rPr>
                <a:t> </a:t>
              </a: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  <a:p>
              <a:pPr marL="0" marR="0" lvl="0" indent="0" algn="l" defTabSz="914400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endParaRPr>
            </a:p>
          </p:txBody>
        </p:sp>
      </p:grpSp>
      <p:sp>
        <p:nvSpPr>
          <p:cNvPr id="408" name="오른쪽 화살표 407"/>
          <p:cNvSpPr/>
          <p:nvPr/>
        </p:nvSpPr>
        <p:spPr>
          <a:xfrm>
            <a:off x="4429124" y="2071678"/>
            <a:ext cx="928694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1" name="오른쪽 화살표 410"/>
          <p:cNvSpPr/>
          <p:nvPr/>
        </p:nvSpPr>
        <p:spPr>
          <a:xfrm rot="10800000">
            <a:off x="2928926" y="4786322"/>
            <a:ext cx="928694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2" name="Picture 31" descr="bb-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45" y="1643062"/>
            <a:ext cx="1476375" cy="1714500"/>
          </a:xfrm>
          <a:prstGeom prst="rect">
            <a:avLst/>
          </a:prstGeom>
          <a:noFill/>
        </p:spPr>
      </p:pic>
      <p:pic>
        <p:nvPicPr>
          <p:cNvPr id="413" name="Picture 26" descr="red2-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23" y="4429144"/>
            <a:ext cx="1476375" cy="1714500"/>
          </a:xfrm>
          <a:prstGeom prst="rect">
            <a:avLst/>
          </a:prstGeom>
          <a:noFill/>
        </p:spPr>
      </p:pic>
      <p:sp>
        <p:nvSpPr>
          <p:cNvPr id="415" name="제목 10"/>
          <p:cNvSpPr txBox="1">
            <a:spLocks/>
          </p:cNvSpPr>
          <p:nvPr/>
        </p:nvSpPr>
        <p:spPr>
          <a:xfrm>
            <a:off x="1142976" y="4922207"/>
            <a:ext cx="1038658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단점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416" name="제목 10"/>
          <p:cNvSpPr txBox="1">
            <a:spLocks/>
          </p:cNvSpPr>
          <p:nvPr/>
        </p:nvSpPr>
        <p:spPr>
          <a:xfrm>
            <a:off x="6072198" y="2143116"/>
            <a:ext cx="1038658" cy="57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장점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ctrTitle"/>
          </p:nvPr>
        </p:nvSpPr>
        <p:spPr>
          <a:xfrm>
            <a:off x="2555776" y="2924944"/>
            <a:ext cx="6539384" cy="578495"/>
          </a:xfrm>
        </p:spPr>
        <p:txBody>
          <a:bodyPr/>
          <a:lstStyle/>
          <a:p>
            <a:pPr algn="r"/>
            <a:r>
              <a:rPr altLang="en-US" sz="5400" dirty="0" smtClean="0"/>
              <a:t>트랜드 분석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트랜드 분석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1026" name="Picture 2" descr="C:\Documents and Settings\Administrator\My Documents\승준\학교\3-2학기\도시정보 체계구축\기말과제\유비쿼터스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3652261" cy="280831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istrator\My Documents\승준\학교\3-2학기\도시정보 체계구축\기말과제\유비 네트워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412776"/>
            <a:ext cx="4067944" cy="3067964"/>
          </a:xfrm>
          <a:prstGeom prst="rect">
            <a:avLst/>
          </a:prstGeom>
          <a:noFill/>
        </p:spPr>
      </p:pic>
      <p:sp>
        <p:nvSpPr>
          <p:cNvPr id="8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539552" y="692696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1.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유비쿼터스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(Ubiquitous)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환경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467544" y="4653136"/>
            <a:ext cx="8208912" cy="208823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-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유비쿼터스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(Ubiquitous)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란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? :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시간과 장소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컴퓨터나 네트워크 여건에 구애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                                        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받지 않고 자유롭게 네트워크에 접속할 수 있는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                                        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정보기술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(IT)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환경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사람들은 언제 어디서나 각 종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콘텐츠를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자유자재로 이용할 수 있는 네트워크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환경을 추구함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/>
                <a:cs typeface="조선일보명조" pitchFamily="18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트랜드</a:t>
            </a:r>
            <a:r>
              <a:rPr lang="ko-KR" altLang="en-US" dirty="0" smtClean="0"/>
              <a:t> 분석</a:t>
            </a:r>
            <a:endParaRPr lang="ko-KR" altLang="en-US" dirty="0"/>
          </a:p>
        </p:txBody>
      </p:sp>
      <p:pic>
        <p:nvPicPr>
          <p:cNvPr id="2050" name="Picture 2" descr="C:\Documents and Settings\Administrator\My Documents\승준\학교\3-2학기\도시정보 체계구축\기말과제\빠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4212530" cy="2694682"/>
          </a:xfrm>
          <a:prstGeom prst="rect">
            <a:avLst/>
          </a:prstGeom>
          <a:noFill/>
        </p:spPr>
      </p:pic>
      <p:pic>
        <p:nvPicPr>
          <p:cNvPr id="2051" name="Picture 3" descr="C:\Documents and Settings\Administrator\My Documents\승준\학교\3-2학기\도시정보 체계구축\기말과제\빠름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81128"/>
            <a:ext cx="2420144" cy="1800200"/>
          </a:xfrm>
          <a:prstGeom prst="rect">
            <a:avLst/>
          </a:prstGeom>
          <a:noFill/>
        </p:spPr>
      </p:pic>
      <p:pic>
        <p:nvPicPr>
          <p:cNvPr id="4" name="Picture 2" descr="C:\Documents and Settings\Administrator\My Documents\승준\학교\3-2학기\도시정보 체계구축\기말과제\naver_com_20121202_1557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340768"/>
            <a:ext cx="3940278" cy="2664296"/>
          </a:xfrm>
          <a:prstGeom prst="rect">
            <a:avLst/>
          </a:prstGeom>
          <a:noFill/>
        </p:spPr>
      </p:pic>
      <p:sp>
        <p:nvSpPr>
          <p:cNvPr id="8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빠름 빠름 빠름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~</a:t>
            </a: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179512" y="4121696"/>
            <a:ext cx="6552728" cy="2736304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일상이 바쁜 현대인들은 무엇이든지 빠른 것을 선호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인터넷 통신망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대중교통 속도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업무처리 속도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밥 먹는 속도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등 한국사회는 무엇이든 빠르게 처리하고자 하는 경향을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보임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트랜드</a:t>
            </a:r>
            <a:r>
              <a:rPr lang="ko-KR" altLang="en-US" dirty="0" smtClean="0"/>
              <a:t> 분석</a:t>
            </a:r>
            <a:endParaRPr lang="ko-KR" altLang="en-US" dirty="0"/>
          </a:p>
        </p:txBody>
      </p:sp>
      <p:pic>
        <p:nvPicPr>
          <p:cNvPr id="3074" name="Picture 2" descr="C:\Documents and Settings\Administrator\My Documents\승준\학교\3-2학기\도시정보 체계구축\기말과제\연계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570609" cy="1584176"/>
          </a:xfrm>
          <a:prstGeom prst="rect">
            <a:avLst/>
          </a:prstGeom>
          <a:noFill/>
        </p:spPr>
      </p:pic>
      <p:pic>
        <p:nvPicPr>
          <p:cNvPr id="3075" name="Picture 3" descr="C:\Documents and Settings\Administrator\My Documents\승준\학교\3-2학기\도시정보 체계구축\기말과제\연계성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140968"/>
            <a:ext cx="3314700" cy="3365500"/>
          </a:xfrm>
          <a:prstGeom prst="rect">
            <a:avLst/>
          </a:prstGeom>
          <a:noFill/>
        </p:spPr>
      </p:pic>
      <p:pic>
        <p:nvPicPr>
          <p:cNvPr id="3076" name="Picture 4" descr="C:\Documents and Settings\Administrator\My Documents\승준\학교\3-2학기\도시정보 체계구축\기말과제\ilyosisa_co_kr_20121202_143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140968"/>
            <a:ext cx="4343400" cy="482600"/>
          </a:xfrm>
          <a:prstGeom prst="rect">
            <a:avLst/>
          </a:prstGeom>
          <a:noFill/>
        </p:spPr>
      </p:pic>
      <p:pic>
        <p:nvPicPr>
          <p:cNvPr id="3077" name="Picture 5" descr="C:\Documents and Settings\Administrator\My Documents\승준\학교\3-2학기\도시정보 체계구축\기말과제\naver_com_20121202_1436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501008"/>
            <a:ext cx="4013200" cy="381000"/>
          </a:xfrm>
          <a:prstGeom prst="rect">
            <a:avLst/>
          </a:prstGeom>
          <a:noFill/>
        </p:spPr>
      </p:pic>
      <p:sp>
        <p:nvSpPr>
          <p:cNvPr id="9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다양한 연계성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4139952" y="4005064"/>
            <a:ext cx="4824536" cy="2232248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SNS(Social Network Service)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를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이용하는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사람들이 많아지면서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트위터나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페이스 북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미투데이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등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소셜네트워크서비스를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통해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자신이 가진 정보를 공유하거나 광고 할 수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있는 시대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트랜드</a:t>
            </a:r>
            <a:r>
              <a:rPr lang="ko-KR" altLang="en-US" dirty="0" smtClean="0"/>
              <a:t> 분석</a:t>
            </a:r>
            <a:endParaRPr lang="ko-KR" altLang="en-US" dirty="0"/>
          </a:p>
        </p:txBody>
      </p:sp>
      <p:pic>
        <p:nvPicPr>
          <p:cNvPr id="1026" name="Picture 2" descr="C:\Documents and Settings\Administrator\My Documents\승준\학교\3-2학기\도시정보 체계구축\기말과제\naver_com_20121202_145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3926406" cy="2880320"/>
          </a:xfrm>
          <a:prstGeom prst="rect">
            <a:avLst/>
          </a:prstGeom>
          <a:noFill/>
        </p:spPr>
      </p:pic>
      <p:pic>
        <p:nvPicPr>
          <p:cNvPr id="1029" name="Picture 5" descr="C:\Documents and Settings\Administrator\My Documents\승준\학교\3-2학기\도시정보 체계구축\기말과제\google_co_kr_20121202_151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772816"/>
            <a:ext cx="4345894" cy="2736304"/>
          </a:xfrm>
          <a:prstGeom prst="rect">
            <a:avLst/>
          </a:prstGeom>
          <a:noFill/>
        </p:spPr>
      </p:pic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</a:t>
            </a:r>
            <a:r>
              <a:rPr lang="en-US" altLang="ko-KR" b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간편성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251520" y="5018876"/>
            <a:ext cx="8640960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클릭 한 번으로 쉽게 원하는 정보를 얻을 수 있는 간편함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직접 배우지 않아도 누구라도 쉽게 조작할 수 있는 편리한 인터페이스 추구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ctrTitle"/>
          </p:nvPr>
        </p:nvSpPr>
        <p:spPr>
          <a:xfrm>
            <a:off x="2555776" y="2924944"/>
            <a:ext cx="6539384" cy="578495"/>
          </a:xfrm>
        </p:spPr>
        <p:txBody>
          <a:bodyPr/>
          <a:lstStyle/>
          <a:p>
            <a:pPr algn="r"/>
            <a:r>
              <a:rPr altLang="en-US" sz="5400" smtClean="0"/>
              <a:t>발전방향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발전방향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3074" name="Picture 2" descr="C:\Documents and Settings\Administrator\My Documents\승준\학교\3-2학기\도시정보 체계구축\기말과제\서울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373217"/>
            <a:ext cx="979143" cy="936104"/>
          </a:xfrm>
          <a:prstGeom prst="rect">
            <a:avLst/>
          </a:prstGeom>
          <a:noFill/>
        </p:spPr>
      </p:pic>
      <p:pic>
        <p:nvPicPr>
          <p:cNvPr id="3075" name="Picture 3" descr="C:\Documents and Settings\Administrator\My Documents\승준\학교\3-2학기\도시정보 체계구축\기말과제\서울시어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5112568" cy="1547786"/>
          </a:xfrm>
          <a:prstGeom prst="rect">
            <a:avLst/>
          </a:prstGeom>
          <a:noFill/>
        </p:spPr>
      </p:pic>
      <p:pic>
        <p:nvPicPr>
          <p:cNvPr id="3076" name="Picture 4" descr="C:\Documents and Settings\Administrator\My Documents\승준\학교\3-2학기\도시정보 체계구축\기말과제\seoul_go_kr_20121202_160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429000"/>
            <a:ext cx="822553" cy="792088"/>
          </a:xfrm>
          <a:prstGeom prst="rect">
            <a:avLst/>
          </a:prstGeom>
          <a:noFill/>
        </p:spPr>
      </p:pic>
      <p:pic>
        <p:nvPicPr>
          <p:cNvPr id="3077" name="Picture 5" descr="C:\Documents and Settings\Administrator\My Documents\승준\학교\3-2학기\도시정보 체계구축\기말과제\seoul_go_kr_20121202_1602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996952"/>
            <a:ext cx="3384376" cy="1750916"/>
          </a:xfrm>
          <a:prstGeom prst="rect">
            <a:avLst/>
          </a:prstGeom>
          <a:noFill/>
        </p:spPr>
      </p:pic>
      <p:pic>
        <p:nvPicPr>
          <p:cNvPr id="3078" name="Picture 6" descr="C:\Documents and Settings\Administrator\My Documents\승준\학교\3-2학기\도시정보 체계구축\기말과제\naver_com_20121202_1603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4870774"/>
            <a:ext cx="3384376" cy="1987226"/>
          </a:xfrm>
          <a:prstGeom prst="rect">
            <a:avLst/>
          </a:prstGeom>
          <a:noFill/>
        </p:spPr>
      </p:pic>
      <p:sp>
        <p:nvSpPr>
          <p:cNvPr id="13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어플리케이션의 개발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5" name="텍스트 개체 틀 1"/>
          <p:cNvSpPr txBox="1">
            <a:spLocks/>
          </p:cNvSpPr>
          <p:nvPr/>
        </p:nvSpPr>
        <p:spPr>
          <a:xfrm>
            <a:off x="5357786" y="148478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서울시에서 마련한 각 종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어플리케이션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6" name="텍스트 개체 틀 1"/>
          <p:cNvSpPr txBox="1">
            <a:spLocks/>
          </p:cNvSpPr>
          <p:nvPr/>
        </p:nvSpPr>
        <p:spPr>
          <a:xfrm>
            <a:off x="4644008" y="2708920"/>
            <a:ext cx="4752528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I Tour Seoul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I Tour Seoul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은 서울은 처음 방문하는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사람이라도 누구나 쉽고 편리하게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서울을 즐길 수 있도록 서울의 주요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관광명소 및 추천코스 정보를 제공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4679504" y="4869160"/>
            <a:ext cx="446449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스마트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서울맵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서울시가 제공하는 무료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어플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간단한 터치만으로 서울시의 정보를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쉽고 간편하게 확인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소개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군산시내</a:t>
            </a:r>
            <a:r>
              <a:rPr lang="en-US" altLang="ko-KR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이젠 안방에서 영상으로 척척</a:t>
            </a:r>
            <a:endParaRPr lang="en-US" altLang="ko-KR" b="1" dirty="0" smtClean="0">
              <a:solidFill>
                <a:srgbClr val="FF0000"/>
              </a:soli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시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항공측량기술 활용 공간정보구축사업 완료</a:t>
            </a:r>
            <a:endParaRPr lang="en-US" altLang="ko-KR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고해상도 영상 안방에서 감상</a:t>
            </a:r>
            <a:endParaRPr lang="en-US" altLang="ko-KR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군산시가 전북 최초로 다차원 공간정보 구축 사업 완료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시민들은 </a:t>
            </a: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350 ㎢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에 해당하는 군산시 관내를 안방에서 볼수 있음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도시계획상황</a:t>
            </a: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주변환경 등 원하는 정보도 알수 있게됨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국가의 모든 자원을 지능화해 네크워크화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도시계획</a:t>
            </a: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재해 재난 예방</a:t>
            </a: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환경업무 등에 </a:t>
            </a:r>
            <a:r>
              <a:rPr lang="en-US" altLang="ko-KR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</a:t>
            </a:r>
            <a:r>
              <a:rPr lang="ko-KR" altLang="en-US" sz="1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차원 지리정보시스템 구축</a:t>
            </a:r>
            <a:endParaRPr lang="en-US" altLang="ko-KR" sz="1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8118" y="1693840"/>
            <a:ext cx="5142774" cy="367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7215206" y="857232"/>
            <a:ext cx="1544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2007-12-14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뉴스기사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611560" y="1340768"/>
            <a:ext cx="7818701" cy="2520280"/>
            <a:chOff x="611560" y="1340768"/>
            <a:chExt cx="7818702" cy="2520280"/>
          </a:xfrm>
        </p:grpSpPr>
        <p:pic>
          <p:nvPicPr>
            <p:cNvPr id="4098" name="Picture 2" descr="C:\Documents and Settings\Administrator\My Documents\승준\학교\3-2학기\도시정보 체계구축\기말과제\naver_com_20121202_161508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1340768"/>
              <a:ext cx="3096344" cy="2501264"/>
            </a:xfrm>
            <a:prstGeom prst="rect">
              <a:avLst/>
            </a:prstGeom>
            <a:noFill/>
          </p:spPr>
        </p:pic>
        <p:pic>
          <p:nvPicPr>
            <p:cNvPr id="4099" name="Picture 3" descr="C:\Documents and Settings\Administrator\My Documents\승준\학교\3-2학기\도시정보 체계구축\기말과제\naver_com_20121202_161525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0033" y="1412776"/>
              <a:ext cx="3570229" cy="2448272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3995936" y="2420888"/>
              <a:ext cx="720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dirty="0" smtClean="0">
                  <a:latin typeface="Bauhaus 93" pitchFamily="82" charset="0"/>
                </a:rPr>
                <a:t>VS</a:t>
              </a:r>
              <a:endParaRPr lang="ko-KR" altLang="en-US" sz="3600" dirty="0">
                <a:latin typeface="Bauhaus 93" pitchFamily="82" charset="0"/>
              </a:endParaRPr>
            </a:p>
          </p:txBody>
        </p:sp>
      </p:grpSp>
      <p:sp>
        <p:nvSpPr>
          <p:cNvPr id="1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어플리케이션의 개발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20" name="텍스트 개체 틀 1"/>
          <p:cNvSpPr txBox="1">
            <a:spLocks/>
          </p:cNvSpPr>
          <p:nvPr/>
        </p:nvSpPr>
        <p:spPr>
          <a:xfrm>
            <a:off x="143508" y="4221088"/>
            <a:ext cx="8424936" cy="1296144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시민들이 가장 많이 이용하는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대 사이트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(</a:t>
            </a:r>
            <a:r>
              <a:rPr lang="en-US" altLang="ko-KR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Naver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en-US" altLang="ko-KR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Daum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Nate)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에 서울시와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군산시 어플리케이션을 비교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서울시에 비해 군산시는 어플리케이션의 개발이 많이 뒤쳐져있다는 결과 도출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467544" y="913410"/>
            <a:ext cx="7866798" cy="2664296"/>
            <a:chOff x="467545" y="1628800"/>
            <a:chExt cx="7866798" cy="2664296"/>
          </a:xfrm>
        </p:grpSpPr>
        <p:pic>
          <p:nvPicPr>
            <p:cNvPr id="4" name="Picture 4" descr="C:\Documents and Settings\Administrator\My Documents\승준\학교\3-2학기\도시정보 체계구축\기말과제\daum_net_20121202_16161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7545" y="1628800"/>
              <a:ext cx="3240360" cy="2353359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3995936" y="2636912"/>
              <a:ext cx="720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dirty="0" smtClean="0">
                  <a:latin typeface="Bauhaus 93" pitchFamily="82" charset="0"/>
                </a:rPr>
                <a:t>VS</a:t>
              </a:r>
              <a:endParaRPr lang="ko-KR" altLang="en-US" sz="3600" dirty="0">
                <a:latin typeface="Bauhaus 93" pitchFamily="82" charset="0"/>
              </a:endParaRPr>
            </a:p>
          </p:txBody>
        </p:sp>
        <p:pic>
          <p:nvPicPr>
            <p:cNvPr id="6" name="Picture 5" descr="C:\Documents and Settings\Administrator\My Documents\승준\학교\3-2학기\도시정보 체계구축\기말과제\daum_net_20121202_161635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0032" y="1628800"/>
              <a:ext cx="3474311" cy="2664296"/>
            </a:xfrm>
            <a:prstGeom prst="rect">
              <a:avLst/>
            </a:prstGeom>
            <a:noFill/>
          </p:spPr>
        </p:pic>
      </p:grpSp>
      <p:grpSp>
        <p:nvGrpSpPr>
          <p:cNvPr id="7" name="그룹 6"/>
          <p:cNvGrpSpPr/>
          <p:nvPr/>
        </p:nvGrpSpPr>
        <p:grpSpPr>
          <a:xfrm>
            <a:off x="373817" y="2378113"/>
            <a:ext cx="8192731" cy="2736304"/>
            <a:chOff x="323527" y="2060848"/>
            <a:chExt cx="8192731" cy="2736304"/>
          </a:xfrm>
        </p:grpSpPr>
        <p:pic>
          <p:nvPicPr>
            <p:cNvPr id="8" name="Picture 6" descr="C:\Documents and Settings\Administrator\My Documents\승준\학교\3-2학기\도시정보 체계구축\기말과제\nate_com_20121202_16211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7" y="2132856"/>
              <a:ext cx="3460947" cy="2664296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3995936" y="2924944"/>
              <a:ext cx="720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dirty="0" smtClean="0">
                  <a:latin typeface="Bauhaus 93" pitchFamily="82" charset="0"/>
                </a:rPr>
                <a:t>VS</a:t>
              </a:r>
              <a:endParaRPr lang="ko-KR" altLang="en-US" sz="3600" dirty="0">
                <a:latin typeface="Bauhaus 93" pitchFamily="82" charset="0"/>
              </a:endParaRPr>
            </a:p>
          </p:txBody>
        </p:sp>
        <p:pic>
          <p:nvPicPr>
            <p:cNvPr id="10" name="Picture 7" descr="C:\Documents and Settings\Administrator\My Documents\승준\학교\3-2학기\도시정보 체계구축\기말과제\nate_com_20121202_162138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88024" y="2060848"/>
              <a:ext cx="3728234" cy="2592288"/>
            </a:xfrm>
            <a:prstGeom prst="rect">
              <a:avLst/>
            </a:prstGeom>
            <a:noFill/>
          </p:spPr>
        </p:pic>
      </p:grpSp>
      <p:sp>
        <p:nvSpPr>
          <p:cNvPr id="11" name="텍스트 개체 틀 1"/>
          <p:cNvSpPr txBox="1">
            <a:spLocks/>
          </p:cNvSpPr>
          <p:nvPr/>
        </p:nvSpPr>
        <p:spPr>
          <a:xfrm>
            <a:off x="143508" y="4869160"/>
            <a:ext cx="8424936" cy="1296144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군산시 생활지리정보 시스템 어플리케이션을 개발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sz="1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스마트폰을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이용 시민들이 언제 어디서든 생활지리 정보 시스템에 접속하여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시스템을 자유롭게 이용할 수 있도록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유비쿼터스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환경 마련이 필요함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540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pic>
        <p:nvPicPr>
          <p:cNvPr id="1026" name="Picture 2" descr="C:\Documents and Settings\Administrator\My Documents\승준\학교\3-2학기\도시정보 체계구축\기말과제\군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3024336" cy="2054139"/>
          </a:xfrm>
          <a:prstGeom prst="rect">
            <a:avLst/>
          </a:prstGeom>
          <a:noFill/>
        </p:spPr>
      </p:pic>
      <p:grpSp>
        <p:nvGrpSpPr>
          <p:cNvPr id="13" name="그룹 12"/>
          <p:cNvGrpSpPr/>
          <p:nvPr/>
        </p:nvGrpSpPr>
        <p:grpSpPr>
          <a:xfrm>
            <a:off x="323528" y="3789040"/>
            <a:ext cx="4471853" cy="2522584"/>
            <a:chOff x="611560" y="3789040"/>
            <a:chExt cx="4471853" cy="2522584"/>
          </a:xfrm>
        </p:grpSpPr>
        <p:pic>
          <p:nvPicPr>
            <p:cNvPr id="8" name="Picture 2" descr="C:\Documents and Settings\e04\바탕 화면\김성식\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560" y="3789040"/>
              <a:ext cx="4471853" cy="2522584"/>
            </a:xfrm>
            <a:prstGeom prst="rect">
              <a:avLst/>
            </a:prstGeom>
            <a:noFill/>
          </p:spPr>
        </p:pic>
        <p:sp>
          <p:nvSpPr>
            <p:cNvPr id="11" name="직사각형 10"/>
            <p:cNvSpPr/>
            <p:nvPr/>
          </p:nvSpPr>
          <p:spPr>
            <a:xfrm>
              <a:off x="3779912" y="4221088"/>
              <a:ext cx="648072" cy="288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779912" y="5219675"/>
              <a:ext cx="648072" cy="288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속도의 개선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8" name="텍스트 개체 틀 1"/>
          <p:cNvSpPr txBox="1">
            <a:spLocks/>
          </p:cNvSpPr>
          <p:nvPr/>
        </p:nvSpPr>
        <p:spPr>
          <a:xfrm>
            <a:off x="3851920" y="1412776"/>
            <a:ext cx="4752528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기존에 있던 페이지가 한참이 걸려도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열리지 않던 문제 해결 시급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속도를 느리게 만드는 원인을 찾아 개선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9" name="텍스트 개체 틀 1"/>
          <p:cNvSpPr txBox="1">
            <a:spLocks/>
          </p:cNvSpPr>
          <p:nvPr/>
        </p:nvSpPr>
        <p:spPr>
          <a:xfrm>
            <a:off x="4860032" y="4005064"/>
            <a:ext cx="4104456" cy="2592288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게시판 시스템에서 바로 시민들이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원하는 답변을 바로 들을 수 있도록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관리자 배치가 필요함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pic>
        <p:nvPicPr>
          <p:cNvPr id="2050" name="Picture 2" descr="C:\Documents and Settings\Administrator\My Documents\승준\학교\3-2학기\도시정보 체계구축\기말과제\군산 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7165304" cy="403048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1259632" y="1844824"/>
            <a:ext cx="50405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속도의 개선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323528" y="5306908"/>
            <a:ext cx="8424936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3D Web GIS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에서 시뮬레이션 시스템을 도입한 것은 획기적이나 빠른 길 찾기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등의 서비스는 느린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3D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시뮬레이션 보다는 최대한 간편한 조작만으로도 가장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빠르게 길을 찾아줄 수 있는 환경을 만드는 것이 적절함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3456384" cy="376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Documents and Settings\Administrator\My Documents\My Pictures\지적정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340768"/>
            <a:ext cx="3454549" cy="3736671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2987824" y="2420888"/>
            <a:ext cx="504056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4355976" y="2852936"/>
            <a:ext cx="2592288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속도의 개선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4" name="텍스트 개체 틀 1"/>
          <p:cNvSpPr txBox="1">
            <a:spLocks/>
          </p:cNvSpPr>
          <p:nvPr/>
        </p:nvSpPr>
        <p:spPr>
          <a:xfrm>
            <a:off x="107504" y="5090884"/>
            <a:ext cx="885698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-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지적정보의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업데이트가 현저하게 느린 부분을 개선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-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지적정보가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업데이트 되었을 때 공지사항에 어떤 부분이 업데이트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되었는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지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추가적인 설명 필요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pic>
        <p:nvPicPr>
          <p:cNvPr id="3074" name="Picture 2" descr="C:\Documents and Settings\Administrator\My Documents\승준\학교\3-2학기\도시정보 체계구축\기말과제\게시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4320480" cy="3929556"/>
          </a:xfrm>
          <a:prstGeom prst="rect">
            <a:avLst/>
          </a:prstGeom>
          <a:noFill/>
        </p:spPr>
      </p:pic>
      <p:grpSp>
        <p:nvGrpSpPr>
          <p:cNvPr id="40" name="그룹 39"/>
          <p:cNvGrpSpPr/>
          <p:nvPr/>
        </p:nvGrpSpPr>
        <p:grpSpPr>
          <a:xfrm>
            <a:off x="539552" y="1268760"/>
            <a:ext cx="8604448" cy="3960440"/>
            <a:chOff x="539552" y="1268760"/>
            <a:chExt cx="8604448" cy="3960440"/>
          </a:xfrm>
        </p:grpSpPr>
        <p:grpSp>
          <p:nvGrpSpPr>
            <p:cNvPr id="38" name="그룹 37"/>
            <p:cNvGrpSpPr/>
            <p:nvPr/>
          </p:nvGrpSpPr>
          <p:grpSpPr>
            <a:xfrm>
              <a:off x="539552" y="1268760"/>
              <a:ext cx="8604448" cy="3960440"/>
              <a:chOff x="539552" y="1268760"/>
              <a:chExt cx="8604448" cy="3960440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539552" y="4293096"/>
                <a:ext cx="1152128" cy="50405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10" name="Picture 2" descr="C:\Documents and Settings\Administrator\My Documents\승준\학교\3-2학기\도시정보 체계구축\기말과제\연계성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73391" y="2420888"/>
                <a:ext cx="6570609" cy="1584176"/>
              </a:xfrm>
              <a:prstGeom prst="rect">
                <a:avLst/>
              </a:prstGeom>
              <a:noFill/>
            </p:spPr>
          </p:pic>
          <p:pic>
            <p:nvPicPr>
              <p:cNvPr id="11" name="Picture 5" descr="C:\Documents and Settings\Administrator\My Documents\승준\학교\3-2학기\도시정보 체계구축\기말과제\naver_com_20121202_143627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627784" y="4293096"/>
                <a:ext cx="4013200" cy="381000"/>
              </a:xfrm>
              <a:prstGeom prst="rect">
                <a:avLst/>
              </a:prstGeom>
              <a:noFill/>
            </p:spPr>
          </p:pic>
          <p:pic>
            <p:nvPicPr>
              <p:cNvPr id="12" name="Picture 4" descr="C:\Documents and Settings\Administrator\My Documents\승준\학교\3-2학기\도시정보 체계구축\기말과제\ilyosisa_co_kr_20121202_143110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555776" y="1628800"/>
                <a:ext cx="4343400" cy="482600"/>
              </a:xfrm>
              <a:prstGeom prst="rect">
                <a:avLst/>
              </a:prstGeom>
              <a:noFill/>
            </p:spPr>
          </p:pic>
          <p:grpSp>
            <p:nvGrpSpPr>
              <p:cNvPr id="36" name="그룹 35"/>
              <p:cNvGrpSpPr/>
              <p:nvPr/>
            </p:nvGrpSpPr>
            <p:grpSpPr>
              <a:xfrm>
                <a:off x="1115616" y="1844824"/>
                <a:ext cx="1440160" cy="2664296"/>
                <a:chOff x="1115616" y="1844824"/>
                <a:chExt cx="1440160" cy="2664296"/>
              </a:xfrm>
            </p:grpSpPr>
            <p:cxnSp>
              <p:nvCxnSpPr>
                <p:cNvPr id="16" name="직선 연결선 15"/>
                <p:cNvCxnSpPr/>
                <p:nvPr/>
              </p:nvCxnSpPr>
              <p:spPr>
                <a:xfrm flipV="1">
                  <a:off x="1115616" y="3284984"/>
                  <a:ext cx="0" cy="1008112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직선 연결선 17"/>
                <p:cNvCxnSpPr/>
                <p:nvPr/>
              </p:nvCxnSpPr>
              <p:spPr>
                <a:xfrm>
                  <a:off x="1115616" y="3284984"/>
                  <a:ext cx="936104" cy="0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직선 연결선 19"/>
                <p:cNvCxnSpPr/>
                <p:nvPr/>
              </p:nvCxnSpPr>
              <p:spPr>
                <a:xfrm flipV="1">
                  <a:off x="2051720" y="1844824"/>
                  <a:ext cx="0" cy="1440160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직선 연결선 21"/>
                <p:cNvCxnSpPr>
                  <a:endCxn id="12" idx="1"/>
                </p:cNvCxnSpPr>
                <p:nvPr/>
              </p:nvCxnSpPr>
              <p:spPr>
                <a:xfrm>
                  <a:off x="2051720" y="1844824"/>
                  <a:ext cx="504056" cy="25276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직선 연결선 23"/>
                <p:cNvCxnSpPr/>
                <p:nvPr/>
              </p:nvCxnSpPr>
              <p:spPr>
                <a:xfrm>
                  <a:off x="2051720" y="3284984"/>
                  <a:ext cx="504056" cy="0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직선 연결선 25"/>
                <p:cNvCxnSpPr/>
                <p:nvPr/>
              </p:nvCxnSpPr>
              <p:spPr>
                <a:xfrm>
                  <a:off x="2051720" y="3284984"/>
                  <a:ext cx="0" cy="1224136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직선 연결선 33"/>
                <p:cNvCxnSpPr/>
                <p:nvPr/>
              </p:nvCxnSpPr>
              <p:spPr>
                <a:xfrm>
                  <a:off x="2051720" y="4509120"/>
                  <a:ext cx="504056" cy="0"/>
                </a:xfrm>
                <a:prstGeom prst="line">
                  <a:avLst/>
                </a:prstGeom>
                <a:ln w="412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직사각형 36"/>
              <p:cNvSpPr/>
              <p:nvPr/>
            </p:nvSpPr>
            <p:spPr>
              <a:xfrm>
                <a:off x="2339752" y="1268760"/>
                <a:ext cx="6804248" cy="3960440"/>
              </a:xfrm>
              <a:prstGeom prst="rect">
                <a:avLst/>
              </a:prstGeom>
              <a:noFill/>
              <a:ln w="476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52120" y="3284984"/>
              <a:ext cx="2124075" cy="590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텍스트 개체 틀 1"/>
          <p:cNvSpPr txBox="1">
            <a:spLocks/>
          </p:cNvSpPr>
          <p:nvPr/>
        </p:nvSpPr>
        <p:spPr>
          <a:xfrm>
            <a:off x="395536" y="692696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3. SNS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등과 연계한 네트워크 구축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28" name="텍스트 개체 틀 1"/>
          <p:cNvSpPr txBox="1">
            <a:spLocks/>
          </p:cNvSpPr>
          <p:nvPr/>
        </p:nvSpPr>
        <p:spPr>
          <a:xfrm>
            <a:off x="755576" y="5373216"/>
            <a:ext cx="7272808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생활지리정보 시스템을 사용하는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젊은층을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고려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페이스 북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트위터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등과 연계하여 각 종 정보를 공유 할 수 있는 네트워크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환경 마련 활성화 방안 모색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12776"/>
            <a:ext cx="428396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12776"/>
            <a:ext cx="4608512" cy="30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그룹 15"/>
          <p:cNvGrpSpPr/>
          <p:nvPr/>
        </p:nvGrpSpPr>
        <p:grpSpPr>
          <a:xfrm>
            <a:off x="467544" y="1628800"/>
            <a:ext cx="8237537" cy="2227684"/>
            <a:chOff x="467544" y="1628800"/>
            <a:chExt cx="8237537" cy="2227684"/>
          </a:xfrm>
        </p:grpSpPr>
        <p:sp>
          <p:nvSpPr>
            <p:cNvPr id="8" name="직사각형 7"/>
            <p:cNvSpPr/>
            <p:nvPr/>
          </p:nvSpPr>
          <p:spPr>
            <a:xfrm>
              <a:off x="467544" y="1628800"/>
              <a:ext cx="2880320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7668344" y="1988840"/>
              <a:ext cx="1008112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125" name="Picture 5" descr="C:\Documents and Settings\Administrator\My Documents\My Pictures\네이버 인터페이스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76056" y="3284984"/>
              <a:ext cx="3629025" cy="571500"/>
            </a:xfrm>
            <a:prstGeom prst="rect">
              <a:avLst/>
            </a:prstGeom>
            <a:noFill/>
          </p:spPr>
        </p:pic>
        <p:pic>
          <p:nvPicPr>
            <p:cNvPr id="5126" name="Picture 6" descr="C:\Documents and Settings\Administrator\My Documents\My Pictures\군산시 인터페이스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3568" y="2348880"/>
              <a:ext cx="7344816" cy="723900"/>
            </a:xfrm>
            <a:prstGeom prst="rect">
              <a:avLst/>
            </a:prstGeom>
            <a:noFill/>
          </p:spPr>
        </p:pic>
        <p:cxnSp>
          <p:nvCxnSpPr>
            <p:cNvPr id="13" name="직선 연결선 12"/>
            <p:cNvCxnSpPr>
              <a:stCxn id="8" idx="2"/>
            </p:cNvCxnSpPr>
            <p:nvPr/>
          </p:nvCxnSpPr>
          <p:spPr>
            <a:xfrm>
              <a:off x="1907704" y="1988840"/>
              <a:ext cx="0" cy="3600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>
              <a:stCxn id="9" idx="2"/>
            </p:cNvCxnSpPr>
            <p:nvPr/>
          </p:nvCxnSpPr>
          <p:spPr>
            <a:xfrm>
              <a:off x="8172400" y="2204864"/>
              <a:ext cx="0" cy="108012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539552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더 편리하게 그리고 더 간편하게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!</a:t>
            </a:r>
          </a:p>
        </p:txBody>
      </p:sp>
      <p:sp>
        <p:nvSpPr>
          <p:cNvPr id="18" name="텍스트 개체 틀 1"/>
          <p:cNvSpPr txBox="1">
            <a:spLocks/>
          </p:cNvSpPr>
          <p:nvPr/>
        </p:nvSpPr>
        <p:spPr>
          <a:xfrm>
            <a:off x="611560" y="4509120"/>
            <a:ext cx="8136904" cy="316835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시민들이 군산시 생활지리정보 시스템의 지도 서비스를 이용하는 데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어려움이 없으며 이질감이 들지 않도록 기존에 사람들이 많이 이용하고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있는 지도시스템을 벤치마킹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누구라도 사용할 수 있도록 사용자들이 보기에 편리할 수 있는 쉬운 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아이콘의 개발과 좀 더 간편한 조작이 가능한 인터페이스 개발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발전방향</a:t>
            </a:r>
            <a:endParaRPr lang="ko-KR" altLang="en-US" dirty="0"/>
          </a:p>
        </p:txBody>
      </p:sp>
      <p:grpSp>
        <p:nvGrpSpPr>
          <p:cNvPr id="15" name="그룹 14"/>
          <p:cNvGrpSpPr/>
          <p:nvPr/>
        </p:nvGrpSpPr>
        <p:grpSpPr>
          <a:xfrm>
            <a:off x="827584" y="1700808"/>
            <a:ext cx="7488832" cy="4536504"/>
            <a:chOff x="755576" y="1484784"/>
            <a:chExt cx="7488832" cy="4536504"/>
          </a:xfrm>
        </p:grpSpPr>
        <p:sp>
          <p:nvSpPr>
            <p:cNvPr id="3" name="모서리가 둥근 직사각형 2"/>
            <p:cNvSpPr/>
            <p:nvPr/>
          </p:nvSpPr>
          <p:spPr>
            <a:xfrm>
              <a:off x="755576" y="1484784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어플리케이션 개발을 통해 </a:t>
              </a:r>
              <a:r>
                <a:rPr lang="ko-KR" altLang="en-US" sz="2000" dirty="0" err="1" smtClean="0">
                  <a:latin typeface="HY동녘M" pitchFamily="18" charset="-127"/>
                  <a:ea typeface="HY동녘M" pitchFamily="18" charset="-127"/>
                </a:rPr>
                <a:t>유비쿼터스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 환경 구축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755576" y="2132856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ko-KR" altLang="en-US" sz="2000" dirty="0" err="1" smtClean="0">
                  <a:latin typeface="HY동녘M" pitchFamily="18" charset="-127"/>
                  <a:ea typeface="HY동녘M" pitchFamily="18" charset="-127"/>
                </a:rPr>
                <a:t>느린속도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 개선 및 게시판 </a:t>
              </a:r>
              <a:r>
                <a:rPr lang="en-US" altLang="ko-KR" sz="2000" dirty="0" smtClean="0">
                  <a:latin typeface="HY동녘M" pitchFamily="18" charset="-127"/>
                  <a:ea typeface="HY동녘M" pitchFamily="18" charset="-127"/>
                </a:rPr>
                <a:t>Q&amp;A 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시스템에 적절한 관리자 배치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755576" y="2780928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ko-KR" altLang="en-US" sz="2000" dirty="0" err="1" smtClean="0">
                  <a:latin typeface="HY동녘M" pitchFamily="18" charset="-127"/>
                  <a:ea typeface="HY동녘M" pitchFamily="18" charset="-127"/>
                </a:rPr>
                <a:t>지적정보의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 주기적인 업데이트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755576" y="3429000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en-US" altLang="ko-KR" sz="2000" dirty="0" smtClean="0">
                  <a:latin typeface="HY동녘M" pitchFamily="18" charset="-127"/>
                  <a:ea typeface="HY동녘M" pitchFamily="18" charset="-127"/>
                </a:rPr>
                <a:t>SNS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등과 연계한 보다 종합적인 네트워크 망 구축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755576" y="4077072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기존의 사람들이 많이 이용하고 있는 지도 시스템 벤치마킹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755576" y="4725144"/>
              <a:ext cx="7488832" cy="57606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/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사용자들이 편리하게 사용할 수 있는 간편한 인터페이스 개발 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755576" y="5373216"/>
              <a:ext cx="7488832" cy="648072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/>
              <a:r>
                <a:rPr lang="en-US" altLang="ko-KR" sz="2000" dirty="0" smtClean="0">
                  <a:latin typeface="HY동녘M" pitchFamily="18" charset="-127"/>
                  <a:ea typeface="HY동녘M" pitchFamily="18" charset="-127"/>
                </a:rPr>
                <a:t> 3D </a:t>
              </a:r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웹 시뮬레이션에 빠른 길 찾기 서비스가 있는 등 부적절한 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  <a:p>
              <a:pPr marL="342900" indent="-342900"/>
              <a:r>
                <a:rPr lang="ko-KR" altLang="en-US" sz="2000" dirty="0" smtClean="0">
                  <a:latin typeface="HY동녘M" pitchFamily="18" charset="-127"/>
                  <a:ea typeface="HY동녘M" pitchFamily="18" charset="-127"/>
                </a:rPr>
                <a:t> 시스템 위치의 적절한 배치 및 수정</a:t>
              </a:r>
              <a:endParaRPr lang="en-US" altLang="ko-KR" sz="20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sp>
        <p:nvSpPr>
          <p:cNvPr id="14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497754" y="770404"/>
            <a:ext cx="3786214" cy="71438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5.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발전방향의 종합적 결과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소개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기능</a:t>
            </a:r>
            <a:endParaRPr lang="en-US" altLang="ko-KR" sz="2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건물검색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건물명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지번주소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도로명주소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상호검색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분류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주소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영역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공시지가조회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관광정보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역사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유물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유적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관광지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테마관광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축제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행사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숙박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음식정보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교통정보 </a:t>
            </a: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최단경로검색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주요시설정보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단수정보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생활시설 위치 파악</a:t>
            </a:r>
            <a:endParaRPr lang="en-US" altLang="ko-KR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-3D WebGIS</a:t>
            </a:r>
          </a:p>
        </p:txBody>
      </p:sp>
      <p:pic>
        <p:nvPicPr>
          <p:cNvPr id="1027" name="Picture 3" descr="C:\Documents and Settings\e04\바탕 화면\김성식\초기화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7408" y="3286124"/>
            <a:ext cx="4872310" cy="3124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텍스트 개체 틀 1"/>
          <p:cNvSpPr txBox="1">
            <a:spLocks/>
          </p:cNvSpPr>
          <p:nvPr/>
        </p:nvSpPr>
        <p:spPr>
          <a:xfrm>
            <a:off x="6072198" y="6429372"/>
            <a:ext cx="928694" cy="428628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초기화면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ctrTitle"/>
          </p:nvPr>
        </p:nvSpPr>
        <p:spPr>
          <a:xfrm>
            <a:off x="2555776" y="2924944"/>
            <a:ext cx="6539384" cy="578495"/>
          </a:xfrm>
        </p:spPr>
        <p:txBody>
          <a:bodyPr/>
          <a:lstStyle/>
          <a:p>
            <a:pPr algn="r"/>
            <a:r>
              <a:rPr altLang="en-US" sz="5400" smtClean="0"/>
              <a:t>시행되는 서비스 및 문제점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건물</a:t>
            </a: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상호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714348" y="1142984"/>
            <a:ext cx="7572428" cy="600079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건물의 이름이나 상호를 검색하여 그 위치를 탐색할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            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               군산대학교 검색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pic>
        <p:nvPicPr>
          <p:cNvPr id="12" name="Picture 2" descr="C:\Documents and Settings\e04\바탕 화면\김성식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6715256" cy="4482166"/>
          </a:xfrm>
          <a:prstGeom prst="rect">
            <a:avLst/>
          </a:prstGeom>
          <a:noFill/>
        </p:spPr>
      </p:pic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건물</a:t>
            </a: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/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상호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2050" name="Picture 2" descr="C:\Documents and Settings\e04\바탕 화면\김성식\군산대사이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20" y="1446875"/>
            <a:ext cx="4401204" cy="2859318"/>
          </a:xfrm>
          <a:prstGeom prst="rect">
            <a:avLst/>
          </a:prstGeom>
          <a:noFill/>
        </p:spPr>
      </p:pic>
      <p:pic>
        <p:nvPicPr>
          <p:cNvPr id="2051" name="Picture 3" descr="C:\Documents and Settings\e04\바탕 화면\김성식\군산대네이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447208"/>
            <a:ext cx="4426678" cy="2876526"/>
          </a:xfrm>
          <a:prstGeom prst="rect">
            <a:avLst/>
          </a:prstGeom>
          <a:noFill/>
        </p:spPr>
      </p:pic>
      <p:sp>
        <p:nvSpPr>
          <p:cNvPr id="6" name="텍스트 개체 틀 1"/>
          <p:cNvSpPr txBox="1">
            <a:spLocks/>
          </p:cNvSpPr>
          <p:nvPr/>
        </p:nvSpPr>
        <p:spPr>
          <a:xfrm>
            <a:off x="1428728" y="4357694"/>
            <a:ext cx="2571768" cy="85725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생활지리정보시스템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8" name="텍스트 개체 틀 1"/>
          <p:cNvSpPr txBox="1">
            <a:spLocks/>
          </p:cNvSpPr>
          <p:nvPr/>
        </p:nvSpPr>
        <p:spPr>
          <a:xfrm>
            <a:off x="6357950" y="4357694"/>
            <a:ext cx="1214446" cy="35719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1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NAVER</a:t>
            </a:r>
            <a:r>
              <a:rPr lang="ko-KR" altLang="en-US" sz="11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지도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1" name="텍스트 개체 틀 1"/>
          <p:cNvSpPr txBox="1">
            <a:spLocks/>
          </p:cNvSpPr>
          <p:nvPr/>
        </p:nvSpPr>
        <p:spPr>
          <a:xfrm>
            <a:off x="714348" y="4929174"/>
            <a:ext cx="7572428" cy="1714536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주요 건물의 명칭이 나오지 않아 위치를 파악하기 힘들었고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,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색상 또한 보기 좋지 않음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-NAVER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의 지도와 비교 했을 때 군산대학교의 정확한 위치를 파악 할 수 있었음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10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시행되는서비스 및 문제점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500034" y="571480"/>
            <a:ext cx="8001056" cy="263691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2.</a:t>
            </a:r>
            <a:r>
              <a:rPr lang="ko-KR" altLang="en-US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굴착정보</a:t>
            </a:r>
            <a:endParaRPr lang="en-US" altLang="ko-KR" sz="32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2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745" y="1643050"/>
            <a:ext cx="5469024" cy="343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텍스트 개체 틀 1"/>
          <p:cNvSpPr txBox="1">
            <a:spLocks/>
          </p:cNvSpPr>
          <p:nvPr/>
        </p:nvSpPr>
        <p:spPr>
          <a:xfrm>
            <a:off x="714348" y="1142984"/>
            <a:ext cx="7572428" cy="6000792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공사기간을 검색하여 공사지점을 알고 소음 및 안전을 대비할 수 있음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                                                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공사위치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전북 군산시 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지곡동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40-1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번지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대지면적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20,729.93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㎡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건축규모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지하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1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층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~ 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지상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20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층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6</a:t>
            </a:r>
            <a:r>
              <a:rPr lang="ko-KR" altLang="en-US" sz="1400" b="1" dirty="0" err="1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개동</a:t>
            </a: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 아파트 및 복리시설</a:t>
            </a: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사업기간 </a:t>
            </a:r>
            <a:r>
              <a:rPr lang="en-US" altLang="ko-KR" sz="1400" b="1" dirty="0" smtClean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조선일보명조" pitchFamily="18" charset="-127"/>
                <a:ea typeface="조선일보명조" pitchFamily="18" charset="-127"/>
                <a:cs typeface="조선일보명조" pitchFamily="18" charset="-127"/>
              </a:rPr>
              <a:t>: 2012. 05 ~ 2014. 05 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b="1" dirty="0" smtClean="0"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6200000" scaled="1"/>
                <a:tileRect/>
              </a:gradFill>
              <a:latin typeface="조선일보명조" pitchFamily="18" charset="-127"/>
              <a:ea typeface="조선일보명조" pitchFamily="18" charset="-127"/>
              <a:cs typeface="조선일보명조" pitchFamily="18" charset="-127"/>
            </a:endParaRPr>
          </a:p>
        </p:txBody>
      </p:sp>
      <p:sp>
        <p:nvSpPr>
          <p:cNvPr id="6" name="슬라이드 번호 개체 틀 15"/>
          <p:cNvSpPr txBox="1">
            <a:spLocks/>
          </p:cNvSpPr>
          <p:nvPr/>
        </p:nvSpPr>
        <p:spPr>
          <a:xfrm>
            <a:off x="6974904" y="653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0B4CEC-E040-4926-A968-22FA539196E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r>
              <a:rPr kumimoji="0" lang="en-US" altLang="ko-K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/47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1797</Words>
  <Application>Microsoft Office PowerPoint</Application>
  <PresentationFormat>화면 슬라이드 쇼(4:3)</PresentationFormat>
  <Paragraphs>615</Paragraphs>
  <Slides>48</Slides>
  <Notes>13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49" baseType="lpstr">
      <vt:lpstr>Office 테마</vt:lpstr>
      <vt:lpstr>군산시 생활지리정보시스템</vt:lpstr>
      <vt:lpstr>PowerPoint 프레젠테이션</vt:lpstr>
      <vt:lpstr>소개</vt:lpstr>
      <vt:lpstr>소개</vt:lpstr>
      <vt:lpstr>소개</vt:lpstr>
      <vt:lpstr>시행되는 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시행되는서비스 및 문제점</vt:lpstr>
      <vt:lpstr>종합적 결과</vt:lpstr>
      <vt:lpstr>종합적 결과</vt:lpstr>
      <vt:lpstr>트랜드 분석</vt:lpstr>
      <vt:lpstr>트랜드 분석</vt:lpstr>
      <vt:lpstr>트랜드 분석</vt:lpstr>
      <vt:lpstr>트랜드 분석</vt:lpstr>
      <vt:lpstr>트랜드 분석</vt:lpstr>
      <vt:lpstr>발전방향</vt:lpstr>
      <vt:lpstr>발전방향</vt:lpstr>
      <vt:lpstr>발전방향</vt:lpstr>
      <vt:lpstr>발전방향</vt:lpstr>
      <vt:lpstr>발전방향</vt:lpstr>
      <vt:lpstr>발전방향</vt:lpstr>
      <vt:lpstr>발전방향</vt:lpstr>
      <vt:lpstr>발전방향</vt:lpstr>
      <vt:lpstr>발전방향</vt:lpstr>
      <vt:lpstr>발전방향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msk</dc:creator>
  <cp:lastModifiedBy>안양대학교</cp:lastModifiedBy>
  <cp:revision>155</cp:revision>
  <dcterms:created xsi:type="dcterms:W3CDTF">2012-09-18T14:42:59Z</dcterms:created>
  <dcterms:modified xsi:type="dcterms:W3CDTF">2012-12-12T05:08:28Z</dcterms:modified>
</cp:coreProperties>
</file>