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4" r:id="rId1"/>
    <p:sldMasterId id="2147483917" r:id="rId2"/>
    <p:sldMasterId id="2147483905" r:id="rId3"/>
  </p:sldMasterIdLst>
  <p:notesMasterIdLst>
    <p:notesMasterId r:id="rId30"/>
  </p:notesMasterIdLst>
  <p:handoutMasterIdLst>
    <p:handoutMasterId r:id="rId31"/>
  </p:handoutMasterIdLst>
  <p:sldIdLst>
    <p:sldId id="257" r:id="rId4"/>
    <p:sldId id="742" r:id="rId5"/>
    <p:sldId id="743" r:id="rId6"/>
    <p:sldId id="745" r:id="rId7"/>
    <p:sldId id="746" r:id="rId8"/>
    <p:sldId id="747" r:id="rId9"/>
    <p:sldId id="748" r:id="rId10"/>
    <p:sldId id="749" r:id="rId11"/>
    <p:sldId id="651" r:id="rId12"/>
    <p:sldId id="590" r:id="rId13"/>
    <p:sldId id="652" r:id="rId14"/>
    <p:sldId id="653" r:id="rId15"/>
    <p:sldId id="650" r:id="rId16"/>
    <p:sldId id="583" r:id="rId17"/>
    <p:sldId id="585" r:id="rId18"/>
    <p:sldId id="587" r:id="rId19"/>
    <p:sldId id="594" r:id="rId20"/>
    <p:sldId id="649" r:id="rId21"/>
    <p:sldId id="626" r:id="rId22"/>
    <p:sldId id="750" r:id="rId23"/>
    <p:sldId id="629" r:id="rId24"/>
    <p:sldId id="631" r:id="rId25"/>
    <p:sldId id="648" r:id="rId26"/>
    <p:sldId id="639" r:id="rId27"/>
    <p:sldId id="641" r:id="rId28"/>
    <p:sldId id="557" r:id="rId29"/>
  </p:sldIdLst>
  <p:sldSz cx="9144000" cy="6858000" type="screen4x3"/>
  <p:notesSz cx="6797675" cy="9926638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000000"/>
    <a:srgbClr val="5E85CC"/>
    <a:srgbClr val="EFF3FB"/>
    <a:srgbClr val="008000"/>
    <a:srgbClr val="0029AC"/>
    <a:srgbClr val="F3FAFF"/>
    <a:srgbClr val="F7FCFF"/>
    <a:srgbClr val="EFF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보통 스타일 3 - 강조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14" autoAdjust="0"/>
    <p:restoredTop sz="99611" autoAdjust="0"/>
  </p:normalViewPr>
  <p:slideViewPr>
    <p:cSldViewPr>
      <p:cViewPr varScale="1">
        <p:scale>
          <a:sx n="116" d="100"/>
          <a:sy n="116" d="100"/>
        </p:scale>
        <p:origin x="150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2" d="100"/>
          <a:sy n="72" d="100"/>
        </p:scale>
        <p:origin x="-2220" y="-114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072" cy="495857"/>
          </a:xfrm>
          <a:prstGeom prst="rect">
            <a:avLst/>
          </a:prstGeom>
        </p:spPr>
        <p:txBody>
          <a:bodyPr vert="horz" lIns="93098" tIns="46549" rIns="93098" bIns="46549" rtlCol="0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1002" y="0"/>
            <a:ext cx="2945072" cy="495857"/>
          </a:xfrm>
          <a:prstGeom prst="rect">
            <a:avLst/>
          </a:prstGeom>
        </p:spPr>
        <p:txBody>
          <a:bodyPr vert="horz" lIns="93098" tIns="46549" rIns="93098" bIns="46549" rtlCol="0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0E6FF18B-CF8B-4EA1-AF00-2735F2C9176D}" type="datetimeFigureOut">
              <a:rPr lang="ko-KR" altLang="en-US"/>
              <a:pPr>
                <a:defRPr/>
              </a:pPr>
              <a:t>2020-10-08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29197"/>
            <a:ext cx="2945072" cy="495857"/>
          </a:xfrm>
          <a:prstGeom prst="rect">
            <a:avLst/>
          </a:prstGeom>
        </p:spPr>
        <p:txBody>
          <a:bodyPr vert="horz" lIns="93098" tIns="46549" rIns="93098" bIns="46549" rtlCol="0" anchor="b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1002" y="9429197"/>
            <a:ext cx="2945072" cy="495857"/>
          </a:xfrm>
          <a:prstGeom prst="rect">
            <a:avLst/>
          </a:prstGeom>
        </p:spPr>
        <p:txBody>
          <a:bodyPr vert="horz" lIns="93098" tIns="46549" rIns="93098" bIns="46549" rtlCol="0" anchor="b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DB76E206-0FA1-4851-B5BD-F43F5B6432A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83533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673" cy="495857"/>
          </a:xfrm>
          <a:prstGeom prst="rect">
            <a:avLst/>
          </a:prstGeom>
        </p:spPr>
        <p:txBody>
          <a:bodyPr vert="horz" lIns="93098" tIns="46549" rIns="93098" bIns="46549" rtlCol="0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402" y="0"/>
            <a:ext cx="2946672" cy="495857"/>
          </a:xfrm>
          <a:prstGeom prst="rect">
            <a:avLst/>
          </a:prstGeom>
        </p:spPr>
        <p:txBody>
          <a:bodyPr vert="horz" lIns="93098" tIns="46549" rIns="93098" bIns="46549" rtlCol="0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F0E7C6A8-C847-41D8-9B62-5CED4F08B702}" type="datetimeFigureOut">
              <a:rPr lang="ko-KR" altLang="en-US"/>
              <a:pPr>
                <a:defRPr/>
              </a:pPr>
              <a:t>2020-10-08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4112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098" tIns="46549" rIns="93098" bIns="46549" rtlCol="0" anchor="ctr"/>
          <a:lstStyle/>
          <a:p>
            <a:pPr lvl="0"/>
            <a:endParaRPr lang="ko-KR" altLang="en-US" noProof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250" y="4716184"/>
            <a:ext cx="5437179" cy="4465878"/>
          </a:xfrm>
          <a:prstGeom prst="rect">
            <a:avLst/>
          </a:prstGeom>
        </p:spPr>
        <p:txBody>
          <a:bodyPr vert="horz" wrap="square" lIns="93098" tIns="46549" rIns="93098" bIns="4654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9197"/>
            <a:ext cx="2946673" cy="495857"/>
          </a:xfrm>
          <a:prstGeom prst="rect">
            <a:avLst/>
          </a:prstGeom>
        </p:spPr>
        <p:txBody>
          <a:bodyPr vert="horz" lIns="93098" tIns="46549" rIns="93098" bIns="46549" rtlCol="0" anchor="b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402" y="9429197"/>
            <a:ext cx="2946672" cy="495857"/>
          </a:xfrm>
          <a:prstGeom prst="rect">
            <a:avLst/>
          </a:prstGeom>
        </p:spPr>
        <p:txBody>
          <a:bodyPr vert="horz" lIns="93098" tIns="46549" rIns="93098" bIns="46549" rtlCol="0" anchor="b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1DE904CE-A8E3-405C-A456-3E1A3938F7A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94818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ko-KR" altLang="en-US" dirty="0"/>
          </a:p>
        </p:txBody>
      </p:sp>
      <p:sp>
        <p:nvSpPr>
          <p:cNvPr id="37892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8CA8D02-B297-46C4-93D2-6C7FD51A9EFA}" type="slidenum">
              <a:rPr lang="ko-KR" altLang="en-US" smtClean="0"/>
              <a:pPr/>
              <a:t>1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523004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endParaRPr lang="en-US" altLang="ko-KR" dirty="0"/>
          </a:p>
        </p:txBody>
      </p:sp>
      <p:sp>
        <p:nvSpPr>
          <p:cNvPr id="3994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71C09A6-051E-4F44-B1B2-00EE3111462A}" type="slidenum">
              <a:rPr lang="ko-KR" altLang="en-US" smtClean="0"/>
              <a:pPr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00265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endParaRPr lang="en-US" altLang="ko-KR" dirty="0"/>
          </a:p>
        </p:txBody>
      </p:sp>
      <p:sp>
        <p:nvSpPr>
          <p:cNvPr id="3994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71C09A6-051E-4F44-B1B2-00EE3111462A}" type="slidenum">
              <a:rPr lang="ko-KR" altLang="en-US" smtClean="0"/>
              <a:pPr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33214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endParaRPr lang="en-US" altLang="ko-KR" dirty="0"/>
          </a:p>
        </p:txBody>
      </p:sp>
      <p:sp>
        <p:nvSpPr>
          <p:cNvPr id="3994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71C09A6-051E-4F44-B1B2-00EE3111462A}" type="slidenum">
              <a:rPr lang="ko-KR" altLang="en-US" smtClean="0"/>
              <a:pPr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773252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endParaRPr lang="en-US" altLang="ko-KR" dirty="0"/>
          </a:p>
        </p:txBody>
      </p:sp>
      <p:sp>
        <p:nvSpPr>
          <p:cNvPr id="3994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71C09A6-051E-4F44-B1B2-00EE3111462A}" type="slidenum">
              <a:rPr lang="ko-KR" altLang="en-US" smtClean="0"/>
              <a:pPr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01132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endParaRPr lang="en-US" altLang="ko-KR" dirty="0"/>
          </a:p>
        </p:txBody>
      </p:sp>
      <p:sp>
        <p:nvSpPr>
          <p:cNvPr id="3994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71C09A6-051E-4F44-B1B2-00EE3111462A}" type="slidenum">
              <a:rPr lang="ko-KR" altLang="en-US" smtClean="0"/>
              <a:pPr/>
              <a:t>21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38046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endParaRPr lang="en-US" altLang="ko-KR" dirty="0"/>
          </a:p>
        </p:txBody>
      </p:sp>
      <p:sp>
        <p:nvSpPr>
          <p:cNvPr id="3994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71C09A6-051E-4F44-B1B2-00EE3111462A}" type="slidenum">
              <a:rPr lang="ko-KR" altLang="en-US" smtClean="0"/>
              <a:pPr/>
              <a:t>22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21121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endParaRPr lang="en-US" altLang="ko-KR" dirty="0"/>
          </a:p>
        </p:txBody>
      </p:sp>
      <p:sp>
        <p:nvSpPr>
          <p:cNvPr id="3994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71C09A6-051E-4F44-B1B2-00EE3111462A}" type="slidenum">
              <a:rPr lang="ko-KR" altLang="en-US" smtClean="0"/>
              <a:pPr/>
              <a:t>23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28167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endParaRPr lang="en-US" altLang="ko-KR" dirty="0"/>
          </a:p>
        </p:txBody>
      </p:sp>
      <p:sp>
        <p:nvSpPr>
          <p:cNvPr id="3994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71C09A6-051E-4F44-B1B2-00EE3111462A}" type="slidenum">
              <a:rPr lang="ko-KR" altLang="en-US" smtClean="0"/>
              <a:pPr/>
              <a:t>24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896911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endParaRPr lang="en-US" altLang="ko-KR" dirty="0"/>
          </a:p>
        </p:txBody>
      </p:sp>
      <p:sp>
        <p:nvSpPr>
          <p:cNvPr id="3994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71C09A6-051E-4F44-B1B2-00EE3111462A}" type="slidenum">
              <a:rPr lang="ko-KR" altLang="en-US" smtClean="0"/>
              <a:pPr/>
              <a:t>25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96396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endParaRPr lang="en-US" altLang="ko-KR" dirty="0"/>
          </a:p>
        </p:txBody>
      </p:sp>
      <p:sp>
        <p:nvSpPr>
          <p:cNvPr id="3994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71C09A6-051E-4F44-B1B2-00EE3111462A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96049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endParaRPr lang="en-US" altLang="ko-KR" dirty="0"/>
          </a:p>
        </p:txBody>
      </p:sp>
      <p:sp>
        <p:nvSpPr>
          <p:cNvPr id="3994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71C09A6-051E-4F44-B1B2-00EE3111462A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557770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endParaRPr lang="en-US" altLang="ko-KR" dirty="0"/>
          </a:p>
        </p:txBody>
      </p:sp>
      <p:sp>
        <p:nvSpPr>
          <p:cNvPr id="3994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71C09A6-051E-4F44-B1B2-00EE3111462A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45855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endParaRPr lang="en-US" altLang="ko-KR" dirty="0"/>
          </a:p>
        </p:txBody>
      </p:sp>
      <p:sp>
        <p:nvSpPr>
          <p:cNvPr id="3994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71C09A6-051E-4F44-B1B2-00EE3111462A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0484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endParaRPr lang="en-US" altLang="ko-KR" dirty="0"/>
          </a:p>
        </p:txBody>
      </p:sp>
      <p:sp>
        <p:nvSpPr>
          <p:cNvPr id="3994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71C09A6-051E-4F44-B1B2-00EE3111462A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4026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endParaRPr lang="en-US" altLang="ko-KR" dirty="0"/>
          </a:p>
        </p:txBody>
      </p:sp>
      <p:sp>
        <p:nvSpPr>
          <p:cNvPr id="3994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71C09A6-051E-4F44-B1B2-00EE3111462A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10434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endParaRPr lang="en-US" altLang="ko-KR" dirty="0"/>
          </a:p>
        </p:txBody>
      </p:sp>
      <p:sp>
        <p:nvSpPr>
          <p:cNvPr id="3994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71C09A6-051E-4F44-B1B2-00EE3111462A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91679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endParaRPr lang="en-US" altLang="ko-KR" dirty="0"/>
          </a:p>
        </p:txBody>
      </p:sp>
      <p:sp>
        <p:nvSpPr>
          <p:cNvPr id="3994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71C09A6-051E-4F44-B1B2-00EE3111462A}" type="slidenum">
              <a:rPr lang="ko-KR" altLang="en-US" smtClean="0"/>
              <a:pPr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1391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:\01_ing\2014-07-21_식약처매뉴얼\2014-09-13_식약처_매뉴얼3차-전체수정\PPT-소스파일\Logo_White_Vert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836712"/>
            <a:ext cx="866561" cy="881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제목 개체 틀 1"/>
          <p:cNvSpPr>
            <a:spLocks noGrp="1"/>
          </p:cNvSpPr>
          <p:nvPr>
            <p:ph type="title"/>
          </p:nvPr>
        </p:nvSpPr>
        <p:spPr>
          <a:xfrm>
            <a:off x="1979712" y="2780928"/>
            <a:ext cx="5227781" cy="7200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baseline="0">
                <a:solidFill>
                  <a:srgbClr val="00B0BD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ko-KR" altLang="en-US" dirty="0"/>
          </a:p>
        </p:txBody>
      </p:sp>
      <p:sp>
        <p:nvSpPr>
          <p:cNvPr id="14" name="텍스트 개체 틀 13"/>
          <p:cNvSpPr>
            <a:spLocks noGrp="1"/>
          </p:cNvSpPr>
          <p:nvPr>
            <p:ph type="body" sz="quarter" idx="11" hasCustomPrompt="1"/>
          </p:nvPr>
        </p:nvSpPr>
        <p:spPr>
          <a:xfrm>
            <a:off x="2979316" y="3645024"/>
            <a:ext cx="3246278" cy="216073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4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맑은 고딕" pitchFamily="50" charset="-127"/>
              </a:defRPr>
            </a:lvl1pPr>
          </a:lstStyle>
          <a:p>
            <a:pPr lvl="0"/>
            <a:r>
              <a:rPr lang="en-US" altLang="ko-KR" dirty="0"/>
              <a:t>2014.00 |  </a:t>
            </a:r>
            <a:r>
              <a:rPr lang="ko-KR" altLang="en-US" dirty="0"/>
              <a:t>부서이름</a:t>
            </a:r>
          </a:p>
        </p:txBody>
      </p:sp>
      <p:pic>
        <p:nvPicPr>
          <p:cNvPr id="16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0800000">
            <a:off x="1954" y="5660157"/>
            <a:ext cx="8932128" cy="865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8399" y="332656"/>
            <a:ext cx="8932128" cy="865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D:\01_ing\2014-07-21_식약처매뉴얼\2014-09-13_식약처_매뉴얼3차-전체수정\PPT-소스파일\Logo_Basic_Hor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7918" y="5429626"/>
            <a:ext cx="1868178" cy="519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4713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ABA10-F6B5-44D8-B10A-927C64691749}" type="datetimeFigureOut">
              <a:rPr lang="ko-KR" altLang="en-US" smtClean="0"/>
              <a:pPr/>
              <a:t>2020-10-08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FB384-A594-4C9B-AD66-77E57524619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8DE1F-E57E-4AB5-A61A-A839F5F5B389}" type="datetimeFigureOut">
              <a:rPr lang="ko-KR" altLang="en-US" smtClean="0"/>
              <a:pPr/>
              <a:t>2020-10-08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84347-5157-4FC9-A0EC-0F53DC91D79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17723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:\01_ing\2014-07-21_식약처매뉴얼\2014-09-13_식약처_매뉴얼3차-전체수정\PPT-소스파일\Logo_White_Vert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836712"/>
            <a:ext cx="866561" cy="881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제목 개체 틀 1"/>
          <p:cNvSpPr>
            <a:spLocks noGrp="1"/>
          </p:cNvSpPr>
          <p:nvPr>
            <p:ph type="title"/>
          </p:nvPr>
        </p:nvSpPr>
        <p:spPr>
          <a:xfrm>
            <a:off x="1979712" y="2780928"/>
            <a:ext cx="5227781" cy="7200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baseline="0">
                <a:solidFill>
                  <a:srgbClr val="00B0BD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ko-KR" altLang="en-US" dirty="0"/>
          </a:p>
        </p:txBody>
      </p:sp>
      <p:sp>
        <p:nvSpPr>
          <p:cNvPr id="14" name="텍스트 개체 틀 13"/>
          <p:cNvSpPr>
            <a:spLocks noGrp="1"/>
          </p:cNvSpPr>
          <p:nvPr>
            <p:ph type="body" sz="quarter" idx="11" hasCustomPrompt="1"/>
          </p:nvPr>
        </p:nvSpPr>
        <p:spPr>
          <a:xfrm>
            <a:off x="2979316" y="3645024"/>
            <a:ext cx="3246278" cy="216073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4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맑은 고딕" pitchFamily="50" charset="-127"/>
              </a:defRPr>
            </a:lvl1pPr>
          </a:lstStyle>
          <a:p>
            <a:pPr lvl="0"/>
            <a:r>
              <a:rPr lang="en-US" altLang="ko-KR" dirty="0"/>
              <a:t>2014.00 |  </a:t>
            </a:r>
            <a:r>
              <a:rPr lang="ko-KR" altLang="en-US" dirty="0"/>
              <a:t>부서이름</a:t>
            </a:r>
          </a:p>
        </p:txBody>
      </p:sp>
      <p:pic>
        <p:nvPicPr>
          <p:cNvPr id="16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0800000">
            <a:off x="1954" y="5660157"/>
            <a:ext cx="8932128" cy="865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8399" y="332656"/>
            <a:ext cx="8932128" cy="865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D:\01_ing\2014-07-21_식약처매뉴얼\2014-09-13_식약처_매뉴얼3차-전체수정\PPT-소스파일\Logo_Basic_Hor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7918" y="5429626"/>
            <a:ext cx="1868178" cy="519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47139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D:\01_ing\2014-07-21_식약처매뉴얼\2014-09-13_식약처_매뉴얼3차-전체수정\PPT-소스파일\Back-warm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296"/>
            <a:ext cx="9147176" cy="6516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067944" y="1772816"/>
            <a:ext cx="3405978" cy="504056"/>
          </a:xfrm>
          <a:prstGeom prst="rect">
            <a:avLst/>
          </a:prstGeom>
        </p:spPr>
        <p:txBody>
          <a:bodyPr/>
          <a:lstStyle>
            <a:lvl1pPr>
              <a:defRPr sz="2400" b="0" baseline="0">
                <a:solidFill>
                  <a:srgbClr val="00B0BD"/>
                </a:solidFill>
              </a:defRPr>
            </a:lvl1pPr>
          </a:lstStyle>
          <a:p>
            <a:r>
              <a:rPr lang="ko-KR" altLang="en-US" dirty="0"/>
              <a:t>목차</a:t>
            </a:r>
          </a:p>
        </p:txBody>
      </p:sp>
      <p:sp>
        <p:nvSpPr>
          <p:cNvPr id="23" name="텍스트 개체 틀 22"/>
          <p:cNvSpPr>
            <a:spLocks noGrp="1"/>
          </p:cNvSpPr>
          <p:nvPr>
            <p:ph type="body" sz="quarter" idx="10" hasCustomPrompt="1"/>
          </p:nvPr>
        </p:nvSpPr>
        <p:spPr>
          <a:xfrm>
            <a:off x="4070031" y="2492896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4" name="텍스트 개체 틀 22"/>
          <p:cNvSpPr>
            <a:spLocks noGrp="1"/>
          </p:cNvSpPr>
          <p:nvPr>
            <p:ph type="body" sz="quarter" idx="11" hasCustomPrompt="1"/>
          </p:nvPr>
        </p:nvSpPr>
        <p:spPr>
          <a:xfrm>
            <a:off x="4070031" y="2920571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8" name="텍스트 개체 틀 22"/>
          <p:cNvSpPr>
            <a:spLocks noGrp="1"/>
          </p:cNvSpPr>
          <p:nvPr>
            <p:ph type="body" sz="quarter" idx="12" hasCustomPrompt="1"/>
          </p:nvPr>
        </p:nvSpPr>
        <p:spPr>
          <a:xfrm>
            <a:off x="4061939" y="3352619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9" name="텍스트 개체 틀 22"/>
          <p:cNvSpPr>
            <a:spLocks noGrp="1"/>
          </p:cNvSpPr>
          <p:nvPr>
            <p:ph type="body" sz="quarter" idx="13" hasCustomPrompt="1"/>
          </p:nvPr>
        </p:nvSpPr>
        <p:spPr>
          <a:xfrm>
            <a:off x="4061939" y="3784667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30" name="텍스트 개체 틀 22"/>
          <p:cNvSpPr>
            <a:spLocks noGrp="1"/>
          </p:cNvSpPr>
          <p:nvPr>
            <p:ph type="body" sz="quarter" idx="14" hasCustomPrompt="1"/>
          </p:nvPr>
        </p:nvSpPr>
        <p:spPr>
          <a:xfrm>
            <a:off x="4296886" y="4172513"/>
            <a:ext cx="3643607" cy="21602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31" name="텍스트 개체 틀 22"/>
          <p:cNvSpPr>
            <a:spLocks noGrp="1"/>
          </p:cNvSpPr>
          <p:nvPr>
            <p:ph type="body" sz="quarter" idx="15" hasCustomPrompt="1"/>
          </p:nvPr>
        </p:nvSpPr>
        <p:spPr>
          <a:xfrm>
            <a:off x="4296886" y="4532553"/>
            <a:ext cx="3643607" cy="21602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32" name="텍스트 개체 틀 22"/>
          <p:cNvSpPr>
            <a:spLocks noGrp="1"/>
          </p:cNvSpPr>
          <p:nvPr>
            <p:ph type="body" sz="quarter" idx="16" hasCustomPrompt="1"/>
          </p:nvPr>
        </p:nvSpPr>
        <p:spPr>
          <a:xfrm>
            <a:off x="4296886" y="4892593"/>
            <a:ext cx="3643607" cy="21602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pic>
        <p:nvPicPr>
          <p:cNvPr id="16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0800000">
            <a:off x="1954" y="5660157"/>
            <a:ext cx="8932128" cy="865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298"/>
          <a:stretch/>
        </p:blipFill>
        <p:spPr bwMode="auto">
          <a:xfrm>
            <a:off x="3635896" y="332656"/>
            <a:ext cx="5511280" cy="865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D:\01_ing\2014-07-21_식약처매뉴얼\2014-09-13_식약처_매뉴얼3차-전체수정\PPT-소스파일\Logo_Basic_Hor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58" y="666237"/>
            <a:ext cx="1787993" cy="497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96896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소제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D:\01_ing\2014-07-21_식약처매뉴얼\2014-09-13_식약처_매뉴얼3차-전체수정\PPT-소스파일\Back-warm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296"/>
            <a:ext cx="9147176" cy="6516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067944" y="2888607"/>
            <a:ext cx="3405978" cy="712879"/>
          </a:xfrm>
          <a:prstGeom prst="rect">
            <a:avLst/>
          </a:prstGeom>
        </p:spPr>
        <p:txBody>
          <a:bodyPr/>
          <a:lstStyle>
            <a:lvl1pPr>
              <a:defRPr sz="3600" b="0" baseline="0">
                <a:solidFill>
                  <a:srgbClr val="00B0BD"/>
                </a:solidFill>
              </a:defRPr>
            </a:lvl1pPr>
          </a:lstStyle>
          <a:p>
            <a:r>
              <a:rPr lang="ko-KR" altLang="en-US" dirty="0"/>
              <a:t>소제목</a:t>
            </a:r>
          </a:p>
        </p:txBody>
      </p:sp>
      <p:pic>
        <p:nvPicPr>
          <p:cNvPr id="16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0800000">
            <a:off x="1954" y="5660157"/>
            <a:ext cx="8932128" cy="865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298"/>
          <a:stretch/>
        </p:blipFill>
        <p:spPr bwMode="auto">
          <a:xfrm>
            <a:off x="3635896" y="332656"/>
            <a:ext cx="5511280" cy="865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D:\01_ing\2014-07-21_식약처매뉴얼\2014-09-13_식약처_매뉴얼3차-전체수정\PPT-소스파일\Logo_Basic_Hor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58" y="666237"/>
            <a:ext cx="1787993" cy="497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49353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본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0800000">
            <a:off x="1954" y="5660157"/>
            <a:ext cx="8932128" cy="865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89856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본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차트 개체 틀 3"/>
          <p:cNvSpPr>
            <a:spLocks noGrp="1"/>
          </p:cNvSpPr>
          <p:nvPr>
            <p:ph type="chart" sz="quarter" idx="10"/>
          </p:nvPr>
        </p:nvSpPr>
        <p:spPr>
          <a:xfrm>
            <a:off x="5148064" y="980728"/>
            <a:ext cx="3240360" cy="4679313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차트를 추가하려면 아이콘을 클릭하십시오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11"/>
          </p:nvPr>
        </p:nvSpPr>
        <p:spPr>
          <a:xfrm>
            <a:off x="755576" y="980728"/>
            <a:ext cx="4176464" cy="720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ko-KR" altLang="en-US" dirty="0"/>
          </a:p>
        </p:txBody>
      </p:sp>
      <p:sp>
        <p:nvSpPr>
          <p:cNvPr id="8" name="그림 개체 틀 7"/>
          <p:cNvSpPr>
            <a:spLocks noGrp="1"/>
          </p:cNvSpPr>
          <p:nvPr>
            <p:ph type="pic" sz="quarter" idx="12"/>
          </p:nvPr>
        </p:nvSpPr>
        <p:spPr>
          <a:xfrm>
            <a:off x="755650" y="4508500"/>
            <a:ext cx="4176713" cy="1150938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그림을 추가하려면 아이콘을 클릭하십시오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0800000">
            <a:off x="1954" y="5660157"/>
            <a:ext cx="8932128" cy="865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89856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마무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D:\01_ing\2014-07-21_식약처매뉴얼\2014-09-13_식약처_매뉴얼3차-전체수정\PPT-소스파일\Logo_White_Hor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5252734"/>
            <a:ext cx="1728192" cy="480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0800000">
            <a:off x="1954" y="5660157"/>
            <a:ext cx="8932128" cy="865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8399" y="332656"/>
            <a:ext cx="8932128" cy="865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D:\01_ing\2014-07-21_식약처매뉴얼\2014-09-13_식약처_매뉴얼3차-전체수정\PPT-소스파일\Logo_Basic_Hor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7918" y="5429626"/>
            <a:ext cx="1868178" cy="519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텍스트 개체 틀 3"/>
          <p:cNvSpPr>
            <a:spLocks noGrp="1"/>
          </p:cNvSpPr>
          <p:nvPr>
            <p:ph type="body" sz="quarter" idx="10" hasCustomPrompt="1"/>
          </p:nvPr>
        </p:nvSpPr>
        <p:spPr>
          <a:xfrm>
            <a:off x="2370207" y="2996952"/>
            <a:ext cx="4608512" cy="64814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ko-KR" altLang="en-US" dirty="0"/>
              <a:t>감사합니다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600277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ABA10-F6B5-44D8-B10A-927C64691749}" type="datetimeFigureOut">
              <a:rPr lang="ko-KR" altLang="en-US" smtClean="0"/>
              <a:pPr/>
              <a:t>2020-10-08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FB384-A594-4C9B-AD66-77E57524619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ABA10-F6B5-44D8-B10A-927C64691749}" type="datetimeFigureOut">
              <a:rPr lang="ko-KR" altLang="en-US" smtClean="0"/>
              <a:pPr/>
              <a:t>2020-10-08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FB384-A594-4C9B-AD66-77E57524619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D:\01_ing\2014-07-21_식약처매뉴얼\2014-09-13_식약처_매뉴얼3차-전체수정\PPT-소스파일\Back-warm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296"/>
            <a:ext cx="9147176" cy="6516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067944" y="1772816"/>
            <a:ext cx="3405978" cy="504056"/>
          </a:xfrm>
          <a:prstGeom prst="rect">
            <a:avLst/>
          </a:prstGeom>
        </p:spPr>
        <p:txBody>
          <a:bodyPr/>
          <a:lstStyle>
            <a:lvl1pPr>
              <a:defRPr sz="2400" b="0" baseline="0">
                <a:solidFill>
                  <a:srgbClr val="00B0BD"/>
                </a:solidFill>
              </a:defRPr>
            </a:lvl1pPr>
          </a:lstStyle>
          <a:p>
            <a:r>
              <a:rPr lang="ko-KR" altLang="en-US" dirty="0"/>
              <a:t>목차</a:t>
            </a:r>
          </a:p>
        </p:txBody>
      </p:sp>
      <p:sp>
        <p:nvSpPr>
          <p:cNvPr id="23" name="텍스트 개체 틀 22"/>
          <p:cNvSpPr>
            <a:spLocks noGrp="1"/>
          </p:cNvSpPr>
          <p:nvPr>
            <p:ph type="body" sz="quarter" idx="10" hasCustomPrompt="1"/>
          </p:nvPr>
        </p:nvSpPr>
        <p:spPr>
          <a:xfrm>
            <a:off x="4070031" y="2492896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4" name="텍스트 개체 틀 22"/>
          <p:cNvSpPr>
            <a:spLocks noGrp="1"/>
          </p:cNvSpPr>
          <p:nvPr>
            <p:ph type="body" sz="quarter" idx="11" hasCustomPrompt="1"/>
          </p:nvPr>
        </p:nvSpPr>
        <p:spPr>
          <a:xfrm>
            <a:off x="4070031" y="2920571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8" name="텍스트 개체 틀 22"/>
          <p:cNvSpPr>
            <a:spLocks noGrp="1"/>
          </p:cNvSpPr>
          <p:nvPr>
            <p:ph type="body" sz="quarter" idx="12" hasCustomPrompt="1"/>
          </p:nvPr>
        </p:nvSpPr>
        <p:spPr>
          <a:xfrm>
            <a:off x="4061939" y="3352619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29" name="텍스트 개체 틀 22"/>
          <p:cNvSpPr>
            <a:spLocks noGrp="1"/>
          </p:cNvSpPr>
          <p:nvPr>
            <p:ph type="body" sz="quarter" idx="13" hasCustomPrompt="1"/>
          </p:nvPr>
        </p:nvSpPr>
        <p:spPr>
          <a:xfrm>
            <a:off x="4061939" y="3784667"/>
            <a:ext cx="3881913" cy="315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30" name="텍스트 개체 틀 22"/>
          <p:cNvSpPr>
            <a:spLocks noGrp="1"/>
          </p:cNvSpPr>
          <p:nvPr>
            <p:ph type="body" sz="quarter" idx="14" hasCustomPrompt="1"/>
          </p:nvPr>
        </p:nvSpPr>
        <p:spPr>
          <a:xfrm>
            <a:off x="4296886" y="4172513"/>
            <a:ext cx="3643607" cy="21602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31" name="텍스트 개체 틀 22"/>
          <p:cNvSpPr>
            <a:spLocks noGrp="1"/>
          </p:cNvSpPr>
          <p:nvPr>
            <p:ph type="body" sz="quarter" idx="15" hasCustomPrompt="1"/>
          </p:nvPr>
        </p:nvSpPr>
        <p:spPr>
          <a:xfrm>
            <a:off x="4296886" y="4532553"/>
            <a:ext cx="3643607" cy="21602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sp>
        <p:nvSpPr>
          <p:cNvPr id="32" name="텍스트 개체 틀 22"/>
          <p:cNvSpPr>
            <a:spLocks noGrp="1"/>
          </p:cNvSpPr>
          <p:nvPr>
            <p:ph type="body" sz="quarter" idx="16" hasCustomPrompt="1"/>
          </p:nvPr>
        </p:nvSpPr>
        <p:spPr>
          <a:xfrm>
            <a:off x="4296886" y="4892593"/>
            <a:ext cx="3643607" cy="21602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c.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컨텐츠를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입력하시오</a:t>
            </a:r>
          </a:p>
        </p:txBody>
      </p:sp>
      <p:pic>
        <p:nvPicPr>
          <p:cNvPr id="16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0800000">
            <a:off x="1954" y="5660157"/>
            <a:ext cx="8932128" cy="865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298"/>
          <a:stretch/>
        </p:blipFill>
        <p:spPr bwMode="auto">
          <a:xfrm>
            <a:off x="3635896" y="332656"/>
            <a:ext cx="5511280" cy="865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D:\01_ing\2014-07-21_식약처매뉴얼\2014-09-13_식약처_매뉴얼3차-전체수정\PPT-소스파일\Logo_Basic_Hor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58" y="666237"/>
            <a:ext cx="1787993" cy="497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96896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 userDrawn="1"/>
        </p:nvSpPr>
        <p:spPr>
          <a:xfrm>
            <a:off x="3475386" y="3244334"/>
            <a:ext cx="21932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dirty="0">
                <a:solidFill>
                  <a:prstClr val="white"/>
                </a:solidFill>
              </a:rPr>
              <a:t>시행일</a:t>
            </a:r>
            <a:r>
              <a:rPr lang="en-US" altLang="ko-KR" dirty="0">
                <a:solidFill>
                  <a:prstClr val="white"/>
                </a:solidFill>
              </a:rPr>
              <a:t>: 2016.11.4.</a:t>
            </a:r>
            <a:endParaRPr lang="ko-KR" altLang="en-US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ABA10-F6B5-44D8-B10A-927C64691749}" type="datetimeFigureOut">
              <a:rPr lang="ko-KR" altLang="en-US" smtClean="0"/>
              <a:pPr/>
              <a:t>2020-10-08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FB384-A594-4C9B-AD66-77E57524619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8DE1F-E57E-4AB5-A61A-A839F5F5B389}" type="datetimeFigureOut">
              <a:rPr lang="ko-KR" altLang="en-US" smtClean="0"/>
              <a:pPr/>
              <a:t>2020-10-08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84347-5157-4FC9-A0EC-0F53DC91D79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8DE1F-E57E-4AB5-A61A-A839F5F5B389}" type="datetimeFigureOut">
              <a:rPr lang="ko-KR" altLang="en-US" smtClean="0"/>
              <a:pPr/>
              <a:t>2020-10-08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84347-5157-4FC9-A0EC-0F53DC91D79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8DE1F-E57E-4AB5-A61A-A839F5F5B389}" type="datetimeFigureOut">
              <a:rPr lang="ko-KR" altLang="en-US" smtClean="0"/>
              <a:pPr/>
              <a:t>2020-10-08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84347-5157-4FC9-A0EC-0F53DC91D79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8DE1F-E57E-4AB5-A61A-A839F5F5B389}" type="datetimeFigureOut">
              <a:rPr lang="ko-KR" altLang="en-US" smtClean="0"/>
              <a:pPr/>
              <a:t>2020-10-08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84347-5157-4FC9-A0EC-0F53DC91D79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8DE1F-E57E-4AB5-A61A-A839F5F5B389}" type="datetimeFigureOut">
              <a:rPr lang="ko-KR" altLang="en-US" smtClean="0"/>
              <a:pPr/>
              <a:t>2020-10-08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84347-5157-4FC9-A0EC-0F53DC91D79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8DE1F-E57E-4AB5-A61A-A839F5F5B389}" type="datetimeFigureOut">
              <a:rPr lang="ko-KR" altLang="en-US" smtClean="0"/>
              <a:pPr/>
              <a:t>2020-10-08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84347-5157-4FC9-A0EC-0F53DC91D79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8DE1F-E57E-4AB5-A61A-A839F5F5B389}" type="datetimeFigureOut">
              <a:rPr lang="ko-KR" altLang="en-US" smtClean="0"/>
              <a:pPr/>
              <a:t>2020-10-08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84347-5157-4FC9-A0EC-0F53DC91D79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8DE1F-E57E-4AB5-A61A-A839F5F5B389}" type="datetimeFigureOut">
              <a:rPr lang="ko-KR" altLang="en-US" smtClean="0"/>
              <a:pPr/>
              <a:t>2020-10-08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84347-5157-4FC9-A0EC-0F53DC91D79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소제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D:\01_ing\2014-07-21_식약처매뉴얼\2014-09-13_식약처_매뉴얼3차-전체수정\PPT-소스파일\Back-warm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296"/>
            <a:ext cx="9147176" cy="6516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067944" y="2888607"/>
            <a:ext cx="3405978" cy="712879"/>
          </a:xfrm>
          <a:prstGeom prst="rect">
            <a:avLst/>
          </a:prstGeom>
        </p:spPr>
        <p:txBody>
          <a:bodyPr/>
          <a:lstStyle>
            <a:lvl1pPr>
              <a:defRPr sz="3600" b="0" baseline="0">
                <a:solidFill>
                  <a:srgbClr val="00B0BD"/>
                </a:solidFill>
              </a:defRPr>
            </a:lvl1pPr>
          </a:lstStyle>
          <a:p>
            <a:r>
              <a:rPr lang="ko-KR" altLang="en-US" dirty="0"/>
              <a:t>소제목</a:t>
            </a:r>
          </a:p>
        </p:txBody>
      </p:sp>
      <p:pic>
        <p:nvPicPr>
          <p:cNvPr id="16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0800000">
            <a:off x="1954" y="5660157"/>
            <a:ext cx="8932128" cy="865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298"/>
          <a:stretch/>
        </p:blipFill>
        <p:spPr bwMode="auto">
          <a:xfrm>
            <a:off x="3635896" y="332656"/>
            <a:ext cx="5511280" cy="865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D:\01_ing\2014-07-21_식약처매뉴얼\2014-09-13_식약처_매뉴얼3차-전체수정\PPT-소스파일\Logo_Basic_Hor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58" y="666237"/>
            <a:ext cx="1787993" cy="497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493534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8DE1F-E57E-4AB5-A61A-A839F5F5B389}" type="datetimeFigureOut">
              <a:rPr lang="ko-KR" altLang="en-US" smtClean="0"/>
              <a:pPr/>
              <a:t>2020-10-08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84347-5157-4FC9-A0EC-0F53DC91D79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8DE1F-E57E-4AB5-A61A-A839F5F5B389}" type="datetimeFigureOut">
              <a:rPr lang="ko-KR" altLang="en-US" smtClean="0"/>
              <a:pPr/>
              <a:t>2020-10-08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84347-5157-4FC9-A0EC-0F53DC91D79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8DE1F-E57E-4AB5-A61A-A839F5F5B389}" type="datetimeFigureOut">
              <a:rPr lang="ko-KR" altLang="en-US" smtClean="0"/>
              <a:pPr/>
              <a:t>2020-10-08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84347-5157-4FC9-A0EC-0F53DC91D79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본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0800000">
            <a:off x="1954" y="5660157"/>
            <a:ext cx="8932128" cy="865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8985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본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차트 개체 틀 3"/>
          <p:cNvSpPr>
            <a:spLocks noGrp="1"/>
          </p:cNvSpPr>
          <p:nvPr>
            <p:ph type="chart" sz="quarter" idx="10"/>
          </p:nvPr>
        </p:nvSpPr>
        <p:spPr>
          <a:xfrm>
            <a:off x="5148064" y="980728"/>
            <a:ext cx="3240360" cy="4679313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차트를 추가하려면 아이콘을 클릭하십시오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11"/>
          </p:nvPr>
        </p:nvSpPr>
        <p:spPr>
          <a:xfrm>
            <a:off x="755576" y="980728"/>
            <a:ext cx="4176464" cy="720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ko-KR" altLang="en-US" dirty="0"/>
          </a:p>
        </p:txBody>
      </p:sp>
      <p:sp>
        <p:nvSpPr>
          <p:cNvPr id="8" name="그림 개체 틀 7"/>
          <p:cNvSpPr>
            <a:spLocks noGrp="1"/>
          </p:cNvSpPr>
          <p:nvPr>
            <p:ph type="pic" sz="quarter" idx="12"/>
          </p:nvPr>
        </p:nvSpPr>
        <p:spPr>
          <a:xfrm>
            <a:off x="755650" y="4508500"/>
            <a:ext cx="4176713" cy="1150938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그림을 추가하려면 아이콘을 클릭하십시오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0800000">
            <a:off x="1954" y="5660157"/>
            <a:ext cx="8932128" cy="865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8985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마무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D:\01_ing\2014-07-21_식약처매뉴얼\2014-09-13_식약처_매뉴얼3차-전체수정\PPT-소스파일\Logo_White_Hor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5252734"/>
            <a:ext cx="1728192" cy="480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0800000">
            <a:off x="1954" y="5660157"/>
            <a:ext cx="8932128" cy="865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8399" y="332656"/>
            <a:ext cx="8932128" cy="865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D:\01_ing\2014-07-21_식약처매뉴얼\2014-09-13_식약처_매뉴얼3차-전체수정\PPT-소스파일\Logo_Basic_Hor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7918" y="5429626"/>
            <a:ext cx="1868178" cy="519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텍스트 개체 틀 3"/>
          <p:cNvSpPr>
            <a:spLocks noGrp="1"/>
          </p:cNvSpPr>
          <p:nvPr>
            <p:ph type="body" sz="quarter" idx="10" hasCustomPrompt="1"/>
          </p:nvPr>
        </p:nvSpPr>
        <p:spPr>
          <a:xfrm>
            <a:off x="2370207" y="2996952"/>
            <a:ext cx="4608512" cy="64814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ko-KR" altLang="en-US" dirty="0"/>
              <a:t>감사합니다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60027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ABA10-F6B5-44D8-B10A-927C64691749}" type="datetimeFigureOut">
              <a:rPr lang="ko-KR" altLang="en-US" smtClean="0"/>
              <a:pPr/>
              <a:t>2020-10-08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FB384-A594-4C9B-AD66-77E57524619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ABA10-F6B5-44D8-B10A-927C64691749}" type="datetimeFigureOut">
              <a:rPr lang="ko-KR" altLang="en-US" smtClean="0"/>
              <a:pPr/>
              <a:t>2020-10-08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FB384-A594-4C9B-AD66-77E57524619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 userDrawn="1"/>
        </p:nvSpPr>
        <p:spPr>
          <a:xfrm>
            <a:off x="3475386" y="3244334"/>
            <a:ext cx="21932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dirty="0">
                <a:solidFill>
                  <a:prstClr val="white"/>
                </a:solidFill>
              </a:rPr>
              <a:t>시행일</a:t>
            </a:r>
            <a:r>
              <a:rPr lang="en-US" altLang="ko-KR" dirty="0">
                <a:solidFill>
                  <a:prstClr val="white"/>
                </a:solidFill>
              </a:rPr>
              <a:t>: 2016.11.4.</a:t>
            </a:r>
            <a:endParaRPr lang="ko-KR" altLang="en-US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2ABA10-F6B5-44D8-B10A-927C64691749}" type="datetimeFigureOut">
              <a:rPr lang="ko-KR" altLang="en-US" smtClean="0"/>
              <a:pPr/>
              <a:t>2020-10-08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3FB384-A594-4C9B-AD66-77E575246190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0800000">
            <a:off x="1954" y="5660157"/>
            <a:ext cx="8932128" cy="865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96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887" r:id="rId7"/>
    <p:sldLayoutId id="2147483904" r:id="rId8"/>
    <p:sldLayoutId id="2147483902" r:id="rId9"/>
    <p:sldLayoutId id="2147483903" r:id="rId10"/>
    <p:sldLayoutId id="2147483928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2ABA10-F6B5-44D8-B10A-927C64691749}" type="datetimeFigureOut">
              <a:rPr lang="ko-KR" altLang="en-US" smtClean="0"/>
              <a:pPr/>
              <a:t>2020-10-08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3FB384-A594-4C9B-AD66-77E575246190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0800000">
            <a:off x="1954" y="5660157"/>
            <a:ext cx="8932128" cy="865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  <p:sldLayoutId id="2147483919" r:id="rId2"/>
    <p:sldLayoutId id="2147483920" r:id="rId3"/>
    <p:sldLayoutId id="2147483921" r:id="rId4"/>
    <p:sldLayoutId id="2147483922" r:id="rId5"/>
    <p:sldLayoutId id="2147483923" r:id="rId6"/>
    <p:sldLayoutId id="2147483924" r:id="rId7"/>
    <p:sldLayoutId id="2147483925" r:id="rId8"/>
    <p:sldLayoutId id="2147483926" r:id="rId9"/>
    <p:sldLayoutId id="2147483927" r:id="rId10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28DE1F-E57E-4AB5-A61A-A839F5F5B389}" type="datetimeFigureOut">
              <a:rPr lang="ko-KR" altLang="en-US" smtClean="0"/>
              <a:pPr/>
              <a:t>2020-10-08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84347-5157-4FC9-A0EC-0F53DC91D79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6" r:id="rId1"/>
    <p:sldLayoutId id="2147483907" r:id="rId2"/>
    <p:sldLayoutId id="2147483908" r:id="rId3"/>
    <p:sldLayoutId id="2147483909" r:id="rId4"/>
    <p:sldLayoutId id="2147483910" r:id="rId5"/>
    <p:sldLayoutId id="2147483911" r:id="rId6"/>
    <p:sldLayoutId id="2147483912" r:id="rId7"/>
    <p:sldLayoutId id="2147483913" r:id="rId8"/>
    <p:sldLayoutId id="2147483914" r:id="rId9"/>
    <p:sldLayoutId id="2147483915" r:id="rId10"/>
    <p:sldLayoutId id="2147483916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8.xml"/><Relationship Id="rId6" Type="http://schemas.openxmlformats.org/officeDocument/2006/relationships/hyperlink" Target="http://upload.wikimedia.org/wikipedia/commons/2/2c/Crystal_Clear_action_1uparrow.png" TargetMode="Externa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video" Target="https://www.youtube.com/embed/Gv8csGyA32M" TargetMode="External"/><Relationship Id="rId1" Type="http://schemas.openxmlformats.org/officeDocument/2006/relationships/video" Target="https://www.youtube.com/embed/jHDc7ctthcQ" TargetMode="Externa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video" Target="https://www.youtube.com/embed/JALzASAq1I8" TargetMode="External"/><Relationship Id="rId1" Type="http://schemas.openxmlformats.org/officeDocument/2006/relationships/video" Target="https://www.youtube.com/embed/aof0VWz_Xtc" TargetMode="Externa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video" Target="https://www.youtube.com/embed/w37Ox1f3iyI" TargetMode="External"/><Relationship Id="rId1" Type="http://schemas.openxmlformats.org/officeDocument/2006/relationships/video" Target="https://www.youtube.com/embed/-xPyM4_Yw1g" TargetMode="Externa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8.xml"/><Relationship Id="rId1" Type="http://schemas.openxmlformats.org/officeDocument/2006/relationships/video" Target="https://www.youtube.com/embed/d1DBLBwkx2A" TargetMode="Externa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8.xml"/><Relationship Id="rId1" Type="http://schemas.openxmlformats.org/officeDocument/2006/relationships/video" Target="https://www.youtube.com/embed/kD6wIXRuV0I" TargetMode="Externa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8.xml"/><Relationship Id="rId1" Type="http://schemas.openxmlformats.org/officeDocument/2006/relationships/video" Target="https://www.youtube.com/embed/NBZWl_AEwwo" TargetMode="Externa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20.png"/><Relationship Id="rId4" Type="http://schemas.openxmlformats.org/officeDocument/2006/relationships/hyperlink" Target="http://www.law.go.kr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10" name="제목 9"/>
          <p:cNvSpPr>
            <a:spLocks noGrp="1"/>
          </p:cNvSpPr>
          <p:nvPr>
            <p:ph type="title"/>
          </p:nvPr>
        </p:nvSpPr>
        <p:spPr>
          <a:xfrm>
            <a:off x="755576" y="1988840"/>
            <a:ext cx="7704856" cy="72008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ko-KR" altLang="en-US" sz="3600" b="1" dirty="0"/>
              <a:t>마약류취급자 준수사항</a:t>
            </a:r>
            <a:r>
              <a:rPr lang="en-US" altLang="ko-KR" sz="3600" b="1" dirty="0"/>
              <a:t/>
            </a:r>
            <a:br>
              <a:rPr lang="en-US" altLang="ko-KR" sz="3600" b="1" dirty="0"/>
            </a:br>
            <a:r>
              <a:rPr lang="en-US" altLang="ko-KR" sz="2000" b="1" dirty="0"/>
              <a:t>- </a:t>
            </a:r>
            <a:r>
              <a:rPr lang="ko-KR" altLang="en-US" sz="2000" b="1" dirty="0"/>
              <a:t>마약류도매업자</a:t>
            </a:r>
            <a:r>
              <a:rPr lang="en-US" altLang="ko-KR" sz="2000" b="1" dirty="0"/>
              <a:t>, </a:t>
            </a:r>
            <a:r>
              <a:rPr lang="ko-KR" altLang="en-US" sz="2000" b="1" dirty="0"/>
              <a:t>마약류소매업자</a:t>
            </a:r>
            <a:r>
              <a:rPr lang="en-US" altLang="ko-KR" sz="2000" b="1" dirty="0"/>
              <a:t>, </a:t>
            </a:r>
            <a:r>
              <a:rPr lang="ko-KR" altLang="en-US" sz="2000" b="1" dirty="0"/>
              <a:t>마약류취급의료업자</a:t>
            </a:r>
            <a:r>
              <a:rPr lang="en-US" altLang="ko-KR" sz="2000" b="1" dirty="0"/>
              <a:t>, </a:t>
            </a:r>
            <a:r>
              <a:rPr lang="ko-KR" altLang="en-US" sz="2000" b="1" dirty="0"/>
              <a:t>마약류관리자 </a:t>
            </a:r>
            <a:r>
              <a:rPr lang="en-US" altLang="ko-KR" sz="2000" b="1" dirty="0"/>
              <a:t>-</a:t>
            </a:r>
            <a:endParaRPr lang="ko-KR" altLang="en-US" sz="3100" b="1" dirty="0"/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11"/>
          </p:nvPr>
        </p:nvSpPr>
        <p:spPr>
          <a:xfrm>
            <a:off x="2411760" y="4005064"/>
            <a:ext cx="4320480" cy="432048"/>
          </a:xfrm>
        </p:spPr>
        <p:txBody>
          <a:bodyPr>
            <a:noAutofit/>
          </a:bodyPr>
          <a:lstStyle/>
          <a:p>
            <a:r>
              <a:rPr lang="en-US" altLang="ko-KR" sz="2400" dirty="0">
                <a:solidFill>
                  <a:schemeClr val="tx1"/>
                </a:solidFill>
              </a:rPr>
              <a:t>2020</a:t>
            </a:r>
            <a:r>
              <a:rPr lang="ko-KR" altLang="en-US" sz="2400" dirty="0">
                <a:solidFill>
                  <a:schemeClr val="tx1"/>
                </a:solidFill>
              </a:rPr>
              <a:t>년</a:t>
            </a:r>
            <a:endParaRPr lang="en-US" altLang="ko-KR" sz="2400" dirty="0">
              <a:solidFill>
                <a:schemeClr val="tx1"/>
              </a:solidFill>
            </a:endParaRPr>
          </a:p>
        </p:txBody>
      </p:sp>
      <p:pic>
        <p:nvPicPr>
          <p:cNvPr id="5" name="그림 4" descr="식약처_국_좌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67682" y="5373216"/>
            <a:ext cx="3408636" cy="72007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내용 개체 틀 8"/>
          <p:cNvSpPr txBox="1">
            <a:spLocks/>
          </p:cNvSpPr>
          <p:nvPr/>
        </p:nvSpPr>
        <p:spPr bwMode="auto">
          <a:xfrm>
            <a:off x="357158" y="712076"/>
            <a:ext cx="8535322" cy="559724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127000" marR="127000" lvl="0" algn="just" ea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</a:pPr>
            <a:endParaRPr kumimoji="1" lang="en-US" altLang="ko-KR" sz="2800" b="1" i="0" u="none" strike="noStrike" kern="0" cap="none" spc="0" normalizeH="0" baseline="0" noProof="0" dirty="0">
              <a:ln>
                <a:noFill/>
              </a:ln>
              <a:solidFill>
                <a:srgbClr val="190EEC"/>
              </a:solidFill>
              <a:effectLst/>
              <a:uLnTx/>
              <a:uFillTx/>
              <a:latin typeface="+mn-lt"/>
              <a:ea typeface="HY울릉도M" pitchFamily="18" charset="-127"/>
              <a:cs typeface="+mn-cs"/>
            </a:endParaRPr>
          </a:p>
        </p:txBody>
      </p:sp>
      <p:grpSp>
        <p:nvGrpSpPr>
          <p:cNvPr id="2" name="그룹 53"/>
          <p:cNvGrpSpPr/>
          <p:nvPr/>
        </p:nvGrpSpPr>
        <p:grpSpPr>
          <a:xfrm>
            <a:off x="395536" y="404664"/>
            <a:ext cx="8352928" cy="5976664"/>
            <a:chOff x="467544" y="1340768"/>
            <a:chExt cx="7704856" cy="4503691"/>
          </a:xfrm>
        </p:grpSpPr>
        <p:grpSp>
          <p:nvGrpSpPr>
            <p:cNvPr id="3" name="그룹 8"/>
            <p:cNvGrpSpPr/>
            <p:nvPr/>
          </p:nvGrpSpPr>
          <p:grpSpPr>
            <a:xfrm>
              <a:off x="467544" y="1340768"/>
              <a:ext cx="7704856" cy="4503691"/>
              <a:chOff x="179512" y="620687"/>
              <a:chExt cx="8028384" cy="4799015"/>
            </a:xfrm>
          </p:grpSpPr>
          <p:sp>
            <p:nvSpPr>
              <p:cNvPr id="10" name="모서리가 둥근 직사각형 9"/>
              <p:cNvSpPr/>
              <p:nvPr/>
            </p:nvSpPr>
            <p:spPr>
              <a:xfrm>
                <a:off x="179512" y="836712"/>
                <a:ext cx="8028384" cy="4582990"/>
              </a:xfrm>
              <a:prstGeom prst="roundRect">
                <a:avLst>
                  <a:gd name="adj" fmla="val 2653"/>
                </a:avLst>
              </a:prstGeom>
              <a:solidFill>
                <a:schemeClr val="bg1"/>
              </a:solidFill>
              <a:ln w="31750">
                <a:solidFill>
                  <a:srgbClr val="2C97A2">
                    <a:alpha val="28000"/>
                  </a:srgbClr>
                </a:solidFill>
              </a:ln>
              <a:effectLst>
                <a:outerShdw blurRad="50800" dist="12700" dir="5400000" algn="t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13" name="그림 12"/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048188" y="620687"/>
                <a:ext cx="4152612" cy="71096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4" name="TextBox 13"/>
            <p:cNvSpPr txBox="1"/>
            <p:nvPr/>
          </p:nvSpPr>
          <p:spPr>
            <a:xfrm>
              <a:off x="1065335" y="1484784"/>
              <a:ext cx="6642117" cy="3564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4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마약류의 정의</a:t>
              </a:r>
              <a:r>
                <a:rPr lang="en-US" altLang="ko-KR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(</a:t>
              </a:r>
              <a:r>
                <a:rPr lang="ko-KR" altLang="en-US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법 제</a:t>
              </a:r>
              <a:r>
                <a:rPr lang="en-US" altLang="ko-KR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2</a:t>
              </a:r>
              <a:r>
                <a:rPr lang="ko-KR" altLang="en-US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조</a:t>
              </a:r>
              <a:r>
                <a:rPr lang="en-US" altLang="ko-KR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)</a:t>
              </a:r>
              <a:endParaRPr lang="ko-KR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  <a:cs typeface="Arial Unicode MS" pitchFamily="50" charset="-127"/>
              </a:endParaRPr>
            </a:p>
          </p:txBody>
        </p:sp>
      </p:grpSp>
      <p:grpSp>
        <p:nvGrpSpPr>
          <p:cNvPr id="4" name="그룹 3"/>
          <p:cNvGrpSpPr/>
          <p:nvPr/>
        </p:nvGrpSpPr>
        <p:grpSpPr>
          <a:xfrm>
            <a:off x="539552" y="1451868"/>
            <a:ext cx="8064896" cy="4569420"/>
            <a:chOff x="357188" y="1739900"/>
            <a:chExt cx="8324701" cy="4256516"/>
          </a:xfrm>
        </p:grpSpPr>
        <p:pic>
          <p:nvPicPr>
            <p:cNvPr id="16" name="Picture 5" descr="9_3"/>
            <p:cNvPicPr>
              <a:picLocks noChangeAspect="1" noChangeArrowheads="1"/>
            </p:cNvPicPr>
            <p:nvPr/>
          </p:nvPicPr>
          <p:blipFill>
            <a:blip r:embed="rId4" cstate="print"/>
            <a:srcRect l="946" r="606" b="2325"/>
            <a:stretch>
              <a:fillRect/>
            </a:stretch>
          </p:blipFill>
          <p:spPr bwMode="auto">
            <a:xfrm>
              <a:off x="357188" y="1739900"/>
              <a:ext cx="8315325" cy="13648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Text Box 51"/>
            <p:cNvSpPr txBox="1">
              <a:spLocks noChangeArrowheads="1"/>
            </p:cNvSpPr>
            <p:nvPr/>
          </p:nvSpPr>
          <p:spPr bwMode="auto">
            <a:xfrm>
              <a:off x="500063" y="1834256"/>
              <a:ext cx="7715250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kumimoji="0" lang="ko-KR" altLang="en-US" sz="1600" b="1" kern="0" dirty="0">
                  <a:solidFill>
                    <a:srgbClr val="4F81BD">
                      <a:lumMod val="50000"/>
                    </a:srgbClr>
                  </a:solidFill>
                  <a:latin typeface="맑은 고딕" pitchFamily="50" charset="-127"/>
                  <a:ea typeface="맑은 고딕" pitchFamily="50" charset="-127"/>
                  <a:sym typeface="Wingdings" pitchFamily="2" charset="2"/>
                </a:rPr>
                <a:t>   </a:t>
              </a:r>
              <a:r>
                <a:rPr kumimoji="0" lang="en-US" altLang="ko-KR" sz="1600" b="1" kern="0" dirty="0">
                  <a:solidFill>
                    <a:srgbClr val="4F81BD">
                      <a:lumMod val="50000"/>
                    </a:srgbClr>
                  </a:solidFill>
                  <a:latin typeface="맑은 고딕" pitchFamily="50" charset="-127"/>
                  <a:ea typeface="맑은 고딕" pitchFamily="50" charset="-127"/>
                  <a:sym typeface="Wingdings" pitchFamily="2" charset="2"/>
                </a:rPr>
                <a:t>‘</a:t>
              </a:r>
              <a:r>
                <a:rPr kumimoji="0" lang="ko-KR" altLang="en-US" sz="1600" b="1" kern="0" dirty="0">
                  <a:solidFill>
                    <a:srgbClr val="4F81BD">
                      <a:lumMod val="50000"/>
                    </a:srgbClr>
                  </a:solidFill>
                  <a:latin typeface="맑은 고딕" pitchFamily="50" charset="-127"/>
                  <a:ea typeface="맑은 고딕" pitchFamily="50" charset="-127"/>
                  <a:sym typeface="Wingdings" pitchFamily="2" charset="2"/>
                </a:rPr>
                <a:t>마약류</a:t>
              </a:r>
              <a:r>
                <a:rPr kumimoji="0" lang="en-US" altLang="ko-KR" sz="1600" b="1" kern="0" dirty="0">
                  <a:solidFill>
                    <a:srgbClr val="4F81BD">
                      <a:lumMod val="50000"/>
                    </a:srgbClr>
                  </a:solidFill>
                  <a:latin typeface="맑은 고딕" pitchFamily="50" charset="-127"/>
                  <a:ea typeface="맑은 고딕" pitchFamily="50" charset="-127"/>
                  <a:sym typeface="Wingdings" pitchFamily="2" charset="2"/>
                </a:rPr>
                <a:t>’</a:t>
              </a:r>
              <a:r>
                <a:rPr kumimoji="0" lang="ko-KR" altLang="en-US" sz="1600" b="1" kern="0" dirty="0">
                  <a:solidFill>
                    <a:srgbClr val="4F81BD">
                      <a:lumMod val="50000"/>
                    </a:srgbClr>
                  </a:solidFill>
                  <a:latin typeface="맑은 고딕" pitchFamily="50" charset="-127"/>
                  <a:ea typeface="맑은 고딕" pitchFamily="50" charset="-127"/>
                  <a:sym typeface="Wingdings" pitchFamily="2" charset="2"/>
                </a:rPr>
                <a:t>란 </a:t>
              </a:r>
              <a:r>
                <a:rPr kumimoji="0" lang="ko-KR" altLang="en-US" sz="1600" b="1" kern="0" dirty="0">
                  <a:solidFill>
                    <a:srgbClr val="FF0000"/>
                  </a:solidFill>
                  <a:latin typeface="맑은 고딕" pitchFamily="50" charset="-127"/>
                  <a:ea typeface="맑은 고딕" pitchFamily="50" charset="-127"/>
                  <a:sym typeface="Wingdings" pitchFamily="2" charset="2"/>
                </a:rPr>
                <a:t>마약</a:t>
              </a:r>
              <a:r>
                <a:rPr kumimoji="0" lang="en-US" altLang="ko-KR" sz="1600" b="1" kern="0" dirty="0">
                  <a:solidFill>
                    <a:srgbClr val="4F81BD">
                      <a:lumMod val="50000"/>
                    </a:srgbClr>
                  </a:solidFill>
                  <a:latin typeface="맑은 고딕" pitchFamily="50" charset="-127"/>
                  <a:ea typeface="맑은 고딕" pitchFamily="50" charset="-127"/>
                  <a:sym typeface="Wingdings" pitchFamily="2" charset="2"/>
                </a:rPr>
                <a:t>, </a:t>
              </a:r>
              <a:r>
                <a:rPr kumimoji="0" lang="ko-KR" altLang="en-US" sz="1600" b="1" kern="0" dirty="0">
                  <a:solidFill>
                    <a:srgbClr val="FF0000"/>
                  </a:solidFill>
                  <a:latin typeface="맑은 고딕" pitchFamily="50" charset="-127"/>
                  <a:ea typeface="맑은 고딕" pitchFamily="50" charset="-127"/>
                  <a:sym typeface="Wingdings" pitchFamily="2" charset="2"/>
                </a:rPr>
                <a:t>향정신성의약품</a:t>
              </a:r>
              <a:r>
                <a:rPr kumimoji="0" lang="en-US" altLang="ko-KR" sz="1600" b="1" kern="0" dirty="0">
                  <a:solidFill>
                    <a:srgbClr val="4F81BD">
                      <a:lumMod val="50000"/>
                    </a:srgbClr>
                  </a:solidFill>
                  <a:latin typeface="맑은 고딕" pitchFamily="50" charset="-127"/>
                  <a:ea typeface="맑은 고딕" pitchFamily="50" charset="-127"/>
                  <a:sym typeface="Wingdings" pitchFamily="2" charset="2"/>
                </a:rPr>
                <a:t>, </a:t>
              </a:r>
              <a:r>
                <a:rPr kumimoji="0" lang="ko-KR" altLang="en-US" sz="1600" b="1" kern="0" dirty="0">
                  <a:solidFill>
                    <a:srgbClr val="FF0000"/>
                  </a:solidFill>
                  <a:latin typeface="맑은 고딕" pitchFamily="50" charset="-127"/>
                  <a:ea typeface="맑은 고딕" pitchFamily="50" charset="-127"/>
                  <a:sym typeface="Wingdings" pitchFamily="2" charset="2"/>
                </a:rPr>
                <a:t>대마</a:t>
              </a:r>
              <a:r>
                <a:rPr kumimoji="0" lang="ko-KR" altLang="en-US" sz="1600" b="1" kern="0" dirty="0">
                  <a:solidFill>
                    <a:srgbClr val="4F81BD">
                      <a:lumMod val="50000"/>
                    </a:srgbClr>
                  </a:solidFill>
                  <a:latin typeface="맑은 고딕" pitchFamily="50" charset="-127"/>
                  <a:ea typeface="맑은 고딕" pitchFamily="50" charset="-127"/>
                  <a:sym typeface="Wingdings" pitchFamily="2" charset="2"/>
                </a:rPr>
                <a:t>를 총칭함</a:t>
              </a:r>
              <a:r>
                <a:rPr kumimoji="0" lang="en-US" altLang="ko-KR" sz="1600" b="1" kern="0" dirty="0">
                  <a:solidFill>
                    <a:srgbClr val="4F81BD">
                      <a:lumMod val="50000"/>
                    </a:srgbClr>
                  </a:solidFill>
                  <a:latin typeface="맑은 고딕" pitchFamily="50" charset="-127"/>
                  <a:ea typeface="맑은 고딕" pitchFamily="50" charset="-127"/>
                  <a:sym typeface="Wingdings" pitchFamily="2" charset="2"/>
                </a:rPr>
                <a:t>.</a:t>
              </a:r>
              <a:endParaRPr kumimoji="0" lang="en-US" altLang="ko-KR" sz="1600" b="1" kern="0" dirty="0">
                <a:solidFill>
                  <a:srgbClr val="000066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pic>
          <p:nvPicPr>
            <p:cNvPr id="18" name="Picture 44" descr="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00063" y="1893473"/>
              <a:ext cx="246062" cy="257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Text Box 51"/>
            <p:cNvSpPr txBox="1">
              <a:spLocks noChangeArrowheads="1"/>
            </p:cNvSpPr>
            <p:nvPr/>
          </p:nvSpPr>
          <p:spPr bwMode="auto">
            <a:xfrm>
              <a:off x="561826" y="2243831"/>
              <a:ext cx="7950257" cy="6594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kumimoji="0" lang="en-US" altLang="ko-KR" sz="1600" b="1" kern="0" dirty="0">
                  <a:solidFill>
                    <a:srgbClr val="4F81BD">
                      <a:lumMod val="50000"/>
                    </a:srgbClr>
                  </a:solidFill>
                  <a:latin typeface="맑은 고딕" pitchFamily="50" charset="-127"/>
                  <a:ea typeface="맑은 고딕" pitchFamily="50" charset="-127"/>
                  <a:sym typeface="Wingdings" pitchFamily="2" charset="2"/>
                </a:rPr>
                <a:t>-</a:t>
              </a:r>
              <a:r>
                <a:rPr kumimoji="0" lang="ko-KR" altLang="en-US" sz="1600" b="1" kern="0" dirty="0">
                  <a:solidFill>
                    <a:srgbClr val="4F81BD">
                      <a:lumMod val="50000"/>
                    </a:srgbClr>
                  </a:solidFill>
                  <a:latin typeface="맑은 고딕" pitchFamily="50" charset="-127"/>
                  <a:ea typeface="맑은 고딕" pitchFamily="50" charset="-127"/>
                  <a:sym typeface="Wingdings" pitchFamily="2" charset="2"/>
                </a:rPr>
                <a:t> 우리나라는 </a:t>
              </a:r>
              <a:r>
                <a:rPr kumimoji="0" lang="en-US" altLang="ko-KR" sz="1600" b="1" kern="0" dirty="0">
                  <a:solidFill>
                    <a:srgbClr val="4F81BD">
                      <a:lumMod val="50000"/>
                    </a:srgbClr>
                  </a:solidFill>
                  <a:latin typeface="맑은 고딕" pitchFamily="50" charset="-127"/>
                  <a:ea typeface="맑은 고딕" pitchFamily="50" charset="-127"/>
                  <a:sym typeface="Wingdings" pitchFamily="2" charset="2"/>
                </a:rPr>
                <a:t>“</a:t>
              </a:r>
              <a:r>
                <a:rPr kumimoji="0" lang="ko-KR" altLang="en-US" sz="1600" b="1" kern="0" dirty="0">
                  <a:solidFill>
                    <a:srgbClr val="4F81BD">
                      <a:lumMod val="50000"/>
                    </a:srgbClr>
                  </a:solidFill>
                  <a:latin typeface="맑은 고딕" pitchFamily="50" charset="-127"/>
                  <a:ea typeface="맑은 고딕" pitchFamily="50" charset="-127"/>
                  <a:sym typeface="Wingdings" pitchFamily="2" charset="2"/>
                </a:rPr>
                <a:t>마약류관리에 관한 법률</a:t>
              </a:r>
              <a:r>
                <a:rPr kumimoji="0" lang="en-US" altLang="ko-KR" sz="1600" b="1" kern="0" dirty="0">
                  <a:solidFill>
                    <a:srgbClr val="4F81BD">
                      <a:lumMod val="50000"/>
                    </a:srgbClr>
                  </a:solidFill>
                  <a:latin typeface="맑은 고딕" pitchFamily="50" charset="-127"/>
                  <a:ea typeface="맑은 고딕" pitchFamily="50" charset="-127"/>
                  <a:sym typeface="Wingdings" pitchFamily="2" charset="2"/>
                </a:rPr>
                <a:t>”</a:t>
              </a:r>
              <a:r>
                <a:rPr kumimoji="0" lang="ko-KR" altLang="en-US" sz="1600" b="1" kern="0" dirty="0">
                  <a:solidFill>
                    <a:srgbClr val="4F81BD">
                      <a:lumMod val="50000"/>
                    </a:srgbClr>
                  </a:solidFill>
                  <a:latin typeface="맑은 고딕" pitchFamily="50" charset="-127"/>
                  <a:ea typeface="맑은 고딕" pitchFamily="50" charset="-127"/>
                  <a:sym typeface="Wingdings" pitchFamily="2" charset="2"/>
                </a:rPr>
                <a:t>에 의하여</a:t>
              </a:r>
              <a:r>
                <a:rPr kumimoji="0" lang="en-US" altLang="ko-KR" sz="1600" b="1" kern="0" dirty="0">
                  <a:solidFill>
                    <a:srgbClr val="4F81BD">
                      <a:lumMod val="50000"/>
                    </a:srgbClr>
                  </a:solidFill>
                  <a:latin typeface="맑은 고딕" pitchFamily="50" charset="-127"/>
                  <a:ea typeface="맑은 고딕" pitchFamily="50" charset="-127"/>
                  <a:sym typeface="Wingdings" pitchFamily="2" charset="2"/>
                </a:rPr>
                <a:t>, </a:t>
              </a:r>
              <a:r>
                <a:rPr kumimoji="0" lang="ko-KR" altLang="en-US" sz="1600" b="1" kern="0" dirty="0">
                  <a:solidFill>
                    <a:srgbClr val="4F81BD">
                      <a:lumMod val="50000"/>
                    </a:srgbClr>
                  </a:solidFill>
                  <a:latin typeface="맑은 고딕" pitchFamily="50" charset="-127"/>
                  <a:ea typeface="맑은 고딕" pitchFamily="50" charset="-127"/>
                  <a:sym typeface="Wingdings" pitchFamily="2" charset="2"/>
                </a:rPr>
                <a:t>의료용으로 사용되는 제한된</a:t>
              </a:r>
              <a:endParaRPr kumimoji="0" lang="en-US" altLang="ko-KR" sz="1600" b="1" kern="0" dirty="0">
                <a:solidFill>
                  <a:srgbClr val="4F81BD">
                    <a:lumMod val="50000"/>
                  </a:srgbClr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endParaRPr>
            </a:p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kumimoji="0" lang="en-US" altLang="ko-KR" sz="1600" b="1" kern="0" dirty="0">
                  <a:solidFill>
                    <a:srgbClr val="4F81BD">
                      <a:lumMod val="50000"/>
                    </a:srgbClr>
                  </a:solidFill>
                  <a:latin typeface="맑은 고딕" pitchFamily="50" charset="-127"/>
                  <a:ea typeface="맑은 고딕" pitchFamily="50" charset="-127"/>
                  <a:sym typeface="Wingdings" pitchFamily="2" charset="2"/>
                </a:rPr>
                <a:t>  </a:t>
              </a:r>
              <a:r>
                <a:rPr kumimoji="0" lang="ko-KR" altLang="en-US" sz="1600" b="1" kern="0" dirty="0">
                  <a:solidFill>
                    <a:srgbClr val="4F81BD">
                      <a:lumMod val="50000"/>
                    </a:srgbClr>
                  </a:solidFill>
                  <a:latin typeface="맑은 고딕" pitchFamily="50" charset="-127"/>
                  <a:ea typeface="맑은 고딕" pitchFamily="50" charset="-127"/>
                  <a:sym typeface="Wingdings" pitchFamily="2" charset="2"/>
                </a:rPr>
                <a:t>경우를 제외하고는 소지 </a:t>
              </a:r>
              <a:r>
                <a:rPr kumimoji="0" lang="en-US" altLang="ko-KR" sz="1600" b="1" kern="0" dirty="0">
                  <a:solidFill>
                    <a:srgbClr val="4F81BD">
                      <a:lumMod val="50000"/>
                    </a:srgbClr>
                  </a:solidFill>
                  <a:latin typeface="맑은 고딕" pitchFamily="50" charset="-127"/>
                  <a:ea typeface="맑은 고딕" pitchFamily="50" charset="-127"/>
                  <a:sym typeface="Wingdings" pitchFamily="2" charset="2"/>
                </a:rPr>
                <a:t>· </a:t>
              </a:r>
              <a:r>
                <a:rPr kumimoji="0" lang="ko-KR" altLang="en-US" sz="1600" b="1" kern="0" dirty="0">
                  <a:solidFill>
                    <a:srgbClr val="4F81BD">
                      <a:lumMod val="50000"/>
                    </a:srgbClr>
                  </a:solidFill>
                  <a:latin typeface="맑은 고딕" pitchFamily="50" charset="-127"/>
                  <a:ea typeface="맑은 고딕" pitchFamily="50" charset="-127"/>
                  <a:sym typeface="Wingdings" pitchFamily="2" charset="2"/>
                </a:rPr>
                <a:t>운반 </a:t>
              </a:r>
              <a:r>
                <a:rPr kumimoji="0" lang="en-US" altLang="ko-KR" sz="1600" b="1" kern="0" dirty="0">
                  <a:solidFill>
                    <a:srgbClr val="4F81BD">
                      <a:lumMod val="50000"/>
                    </a:srgbClr>
                  </a:solidFill>
                  <a:latin typeface="맑은 고딕" pitchFamily="50" charset="-127"/>
                  <a:ea typeface="맑은 고딕" pitchFamily="50" charset="-127"/>
                  <a:sym typeface="Wingdings" pitchFamily="2" charset="2"/>
                </a:rPr>
                <a:t>· </a:t>
              </a:r>
              <a:r>
                <a:rPr kumimoji="0" lang="ko-KR" altLang="en-US" sz="1600" b="1" kern="0" dirty="0">
                  <a:solidFill>
                    <a:srgbClr val="4F81BD">
                      <a:lumMod val="50000"/>
                    </a:srgbClr>
                  </a:solidFill>
                  <a:latin typeface="맑은 고딕" pitchFamily="50" charset="-127"/>
                  <a:ea typeface="맑은 고딕" pitchFamily="50" charset="-127"/>
                  <a:sym typeface="Wingdings" pitchFamily="2" charset="2"/>
                </a:rPr>
                <a:t>사용 </a:t>
              </a:r>
              <a:r>
                <a:rPr kumimoji="0" lang="en-US" altLang="ko-KR" sz="1600" b="1" kern="0" dirty="0">
                  <a:solidFill>
                    <a:srgbClr val="4F81BD">
                      <a:lumMod val="50000"/>
                    </a:srgbClr>
                  </a:solidFill>
                  <a:latin typeface="맑은 고딕" pitchFamily="50" charset="-127"/>
                  <a:ea typeface="맑은 고딕" pitchFamily="50" charset="-127"/>
                  <a:sym typeface="Wingdings" pitchFamily="2" charset="2"/>
                </a:rPr>
                <a:t>· </a:t>
              </a:r>
              <a:r>
                <a:rPr kumimoji="0" lang="ko-KR" altLang="en-US" sz="1600" b="1" kern="0" dirty="0">
                  <a:solidFill>
                    <a:srgbClr val="4F81BD">
                      <a:lumMod val="50000"/>
                    </a:srgbClr>
                  </a:solidFill>
                  <a:latin typeface="맑은 고딕" pitchFamily="50" charset="-127"/>
                  <a:ea typeface="맑은 고딕" pitchFamily="50" charset="-127"/>
                  <a:sym typeface="Wingdings" pitchFamily="2" charset="2"/>
                </a:rPr>
                <a:t>수출입 </a:t>
              </a:r>
              <a:r>
                <a:rPr kumimoji="0" lang="en-US" altLang="ko-KR" sz="1600" b="1" kern="0" dirty="0">
                  <a:solidFill>
                    <a:srgbClr val="4F81BD">
                      <a:lumMod val="50000"/>
                    </a:srgbClr>
                  </a:solidFill>
                  <a:latin typeface="맑은 고딕" pitchFamily="50" charset="-127"/>
                  <a:ea typeface="맑은 고딕" pitchFamily="50" charset="-127"/>
                  <a:sym typeface="Wingdings" pitchFamily="2" charset="2"/>
                </a:rPr>
                <a:t>· </a:t>
              </a:r>
              <a:r>
                <a:rPr kumimoji="0" lang="ko-KR" altLang="en-US" sz="1600" b="1" kern="0" dirty="0">
                  <a:solidFill>
                    <a:srgbClr val="4F81BD">
                      <a:lumMod val="50000"/>
                    </a:srgbClr>
                  </a:solidFill>
                  <a:latin typeface="맑은 고딕" pitchFamily="50" charset="-127"/>
                  <a:ea typeface="맑은 고딕" pitchFamily="50" charset="-127"/>
                  <a:sym typeface="Wingdings" pitchFamily="2" charset="2"/>
                </a:rPr>
                <a:t>수수 등이 엄격하게 금지됨</a:t>
              </a:r>
              <a:r>
                <a:rPr kumimoji="0" lang="en-US" altLang="ko-KR" sz="1600" b="1" kern="0" dirty="0">
                  <a:solidFill>
                    <a:srgbClr val="4F81BD">
                      <a:lumMod val="50000"/>
                    </a:srgbClr>
                  </a:solidFill>
                  <a:latin typeface="맑은 고딕" pitchFamily="50" charset="-127"/>
                  <a:ea typeface="맑은 고딕" pitchFamily="50" charset="-127"/>
                  <a:sym typeface="Wingdings" pitchFamily="2" charset="2"/>
                </a:rPr>
                <a:t>.</a:t>
              </a:r>
            </a:p>
          </p:txBody>
        </p:sp>
        <p:sp>
          <p:nvSpPr>
            <p:cNvPr id="20" name="AutoShape 5"/>
            <p:cNvSpPr>
              <a:spLocks noChangeArrowheads="1"/>
            </p:cNvSpPr>
            <p:nvPr/>
          </p:nvSpPr>
          <p:spPr bwMode="auto">
            <a:xfrm>
              <a:off x="374501" y="3138916"/>
              <a:ext cx="2714625" cy="2857500"/>
            </a:xfrm>
            <a:prstGeom prst="roundRect">
              <a:avLst>
                <a:gd name="adj" fmla="val 4449"/>
              </a:avLst>
            </a:prstGeom>
            <a:gradFill rotWithShape="1">
              <a:gsLst>
                <a:gs pos="0">
                  <a:srgbClr val="336499">
                    <a:gamma/>
                    <a:shade val="46275"/>
                    <a:invGamma/>
                  </a:srgbClr>
                </a:gs>
                <a:gs pos="100000">
                  <a:srgbClr val="336499"/>
                </a:gs>
              </a:gsLst>
              <a:lin ang="5400000" scaled="1"/>
            </a:gradFill>
            <a:ln w="19050" algn="ctr">
              <a:solidFill>
                <a:srgbClr val="EAEAEA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1" name="AutoShape 6"/>
            <p:cNvSpPr>
              <a:spLocks noChangeArrowheads="1"/>
            </p:cNvSpPr>
            <p:nvPr/>
          </p:nvSpPr>
          <p:spPr bwMode="auto">
            <a:xfrm>
              <a:off x="414189" y="3638978"/>
              <a:ext cx="2608262" cy="2286000"/>
            </a:xfrm>
            <a:prstGeom prst="roundRect">
              <a:avLst>
                <a:gd name="adj" fmla="val 3444"/>
              </a:avLst>
            </a:prstGeom>
            <a:gradFill rotWithShape="1">
              <a:gsLst>
                <a:gs pos="0">
                  <a:srgbClr val="FFFFFF">
                    <a:alpha val="87000"/>
                  </a:srgbClr>
                </a:gs>
                <a:gs pos="100000">
                  <a:srgbClr val="FFFFFF">
                    <a:alpha val="83000"/>
                  </a:srgbClr>
                </a:gs>
              </a:gsLst>
              <a:lin ang="5400000" scaled="1"/>
            </a:gradFill>
            <a:ln w="9525" algn="ctr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2" name="AutoShape 9"/>
            <p:cNvSpPr>
              <a:spLocks noChangeArrowheads="1"/>
            </p:cNvSpPr>
            <p:nvPr/>
          </p:nvSpPr>
          <p:spPr bwMode="auto">
            <a:xfrm>
              <a:off x="426889" y="3162728"/>
              <a:ext cx="2633662" cy="2000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 bwMode="auto">
            <a:xfrm>
              <a:off x="479276" y="3210353"/>
              <a:ext cx="2147888" cy="34404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b="1" kern="0" dirty="0">
                  <a:solidFill>
                    <a:sysClr val="window" lastClr="FFFFFF"/>
                  </a:solidFill>
                  <a:latin typeface="맑은 고딕" pitchFamily="50" charset="-127"/>
                  <a:ea typeface="맑은 고딕" pitchFamily="50" charset="-127"/>
                </a:rPr>
                <a:t>마약</a:t>
              </a:r>
              <a:r>
                <a:rPr kumimoji="0" lang="en-US" altLang="ko-KR" b="1" kern="0" dirty="0">
                  <a:solidFill>
                    <a:sysClr val="window" lastClr="FFFFFF"/>
                  </a:solidFill>
                  <a:latin typeface="맑은 고딕" pitchFamily="50" charset="-127"/>
                  <a:ea typeface="맑은 고딕" pitchFamily="50" charset="-127"/>
                </a:rPr>
                <a:t>(130</a:t>
              </a:r>
              <a:r>
                <a:rPr kumimoji="0" lang="ko-KR" altLang="en-US" b="1" kern="0" dirty="0">
                  <a:solidFill>
                    <a:sysClr val="window" lastClr="FFFFFF"/>
                  </a:solidFill>
                  <a:latin typeface="맑은 고딕" pitchFamily="50" charset="-127"/>
                  <a:ea typeface="맑은 고딕" pitchFamily="50" charset="-127"/>
                </a:rPr>
                <a:t>종</a:t>
              </a:r>
              <a:r>
                <a:rPr kumimoji="0" lang="en-US" altLang="ko-KR" b="1" kern="0" dirty="0">
                  <a:solidFill>
                    <a:sysClr val="window" lastClr="FFFFFF"/>
                  </a:solidFill>
                  <a:latin typeface="맑은 고딕" pitchFamily="50" charset="-127"/>
                  <a:ea typeface="맑은 고딕" pitchFamily="50" charset="-127"/>
                </a:rPr>
                <a:t>)</a:t>
              </a:r>
              <a:endParaRPr kumimoji="0" lang="ko-KR" altLang="en-US" b="1" kern="0" dirty="0">
                <a:solidFill>
                  <a:sysClr val="window" lastClr="FFFFFF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24" name="Text Box 30"/>
            <p:cNvSpPr txBox="1">
              <a:spLocks noChangeArrowheads="1"/>
            </p:cNvSpPr>
            <p:nvPr/>
          </p:nvSpPr>
          <p:spPr bwMode="auto">
            <a:xfrm>
              <a:off x="603101" y="3762803"/>
              <a:ext cx="2646363" cy="788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fontAlgn="auto" latinLnBrk="0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kumimoji="0" lang="ko-KR" altLang="en-US" sz="1400" b="1" kern="0" dirty="0">
                  <a:solidFill>
                    <a:srgbClr val="000066"/>
                  </a:solidFill>
                  <a:latin typeface="맑은 고딕" pitchFamily="50" charset="-127"/>
                  <a:ea typeface="맑은 고딕" pitchFamily="50" charset="-127"/>
                </a:rPr>
                <a:t>양귀비</a:t>
              </a:r>
              <a:r>
                <a:rPr kumimoji="0" lang="en-US" altLang="ko-KR" sz="1400" b="1" kern="0" dirty="0">
                  <a:solidFill>
                    <a:srgbClr val="000066"/>
                  </a:solidFill>
                  <a:latin typeface="맑은 고딕" pitchFamily="50" charset="-127"/>
                  <a:ea typeface="맑은 고딕" pitchFamily="50" charset="-127"/>
                </a:rPr>
                <a:t>, </a:t>
              </a:r>
              <a:r>
                <a:rPr kumimoji="0" lang="ko-KR" altLang="en-US" sz="1400" b="1" kern="0" dirty="0">
                  <a:solidFill>
                    <a:srgbClr val="000066"/>
                  </a:solidFill>
                  <a:latin typeface="맑은 고딕" pitchFamily="50" charset="-127"/>
                  <a:ea typeface="맑은 고딕" pitchFamily="50" charset="-127"/>
                </a:rPr>
                <a:t>아편</a:t>
              </a:r>
              <a:r>
                <a:rPr kumimoji="0" lang="en-US" altLang="ko-KR" sz="1400" b="1" kern="0" dirty="0">
                  <a:solidFill>
                    <a:srgbClr val="000066"/>
                  </a:solidFill>
                  <a:latin typeface="맑은 고딕" pitchFamily="50" charset="-127"/>
                  <a:ea typeface="맑은 고딕" pitchFamily="50" charset="-127"/>
                </a:rPr>
                <a:t>, </a:t>
              </a:r>
              <a:r>
                <a:rPr kumimoji="0" lang="ko-KR" altLang="en-US" sz="1400" b="1" kern="0" dirty="0">
                  <a:solidFill>
                    <a:srgbClr val="000066"/>
                  </a:solidFill>
                  <a:latin typeface="맑은 고딕" pitchFamily="50" charset="-127"/>
                  <a:ea typeface="맑은 고딕" pitchFamily="50" charset="-127"/>
                </a:rPr>
                <a:t>코카엽 및 그 추출물 등 </a:t>
              </a:r>
              <a:r>
                <a:rPr kumimoji="0" lang="ko-KR" altLang="en-US" sz="1400" b="1" kern="0" dirty="0" err="1">
                  <a:solidFill>
                    <a:srgbClr val="000066"/>
                  </a:solidFill>
                  <a:latin typeface="맑은 고딕" pitchFamily="50" charset="-127"/>
                  <a:ea typeface="맑은 고딕" pitchFamily="50" charset="-127"/>
                </a:rPr>
                <a:t>천연마약</a:t>
              </a:r>
              <a:endParaRPr kumimoji="0" lang="ko-KR" altLang="en-US" sz="1400" b="1" kern="0" dirty="0">
                <a:solidFill>
                  <a:srgbClr val="000066"/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pPr fontAlgn="auto" latinLnBrk="0">
                <a:spcBef>
                  <a:spcPct val="50000"/>
                </a:spcBef>
                <a:spcAft>
                  <a:spcPts val="0"/>
                </a:spcAft>
                <a:defRPr/>
              </a:pPr>
              <a:endParaRPr kumimoji="0" lang="en-US" altLang="ko-KR" sz="1400" b="1" kern="0" dirty="0">
                <a:solidFill>
                  <a:srgbClr val="000066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pic>
          <p:nvPicPr>
            <p:cNvPr id="25" name="Picture 2" descr="Image:Crystal Clear action 1uparrow.png">
              <a:hlinkClick r:id="rId6"/>
            </p:cNvPr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68164" y="3802491"/>
              <a:ext cx="187325" cy="230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" name="Text Box 30"/>
            <p:cNvSpPr txBox="1">
              <a:spLocks noChangeArrowheads="1"/>
            </p:cNvSpPr>
            <p:nvPr/>
          </p:nvSpPr>
          <p:spPr bwMode="auto">
            <a:xfrm>
              <a:off x="653901" y="4220003"/>
              <a:ext cx="26416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fontAlgn="auto" latinLnBrk="0">
                <a:spcBef>
                  <a:spcPct val="50000"/>
                </a:spcBef>
                <a:spcAft>
                  <a:spcPts val="0"/>
                </a:spcAft>
                <a:buFontTx/>
                <a:buChar char="-"/>
                <a:defRPr/>
              </a:pPr>
              <a:r>
                <a:rPr kumimoji="0" lang="ko-KR" altLang="en-US" sz="1400" b="1" kern="0" dirty="0">
                  <a:solidFill>
                    <a:srgbClr val="000066"/>
                  </a:solidFill>
                  <a:latin typeface="맑은 고딕" pitchFamily="50" charset="-127"/>
                  <a:ea typeface="맑은 고딕" pitchFamily="50" charset="-127"/>
                </a:rPr>
                <a:t>모르핀</a:t>
              </a:r>
              <a:r>
                <a:rPr kumimoji="0" lang="en-US" altLang="ko-KR" sz="1400" b="1" kern="0" dirty="0">
                  <a:solidFill>
                    <a:srgbClr val="000066"/>
                  </a:solidFill>
                  <a:latin typeface="맑은 고딕" pitchFamily="50" charset="-127"/>
                  <a:ea typeface="맑은 고딕" pitchFamily="50" charset="-127"/>
                </a:rPr>
                <a:t>, </a:t>
              </a:r>
              <a:r>
                <a:rPr kumimoji="0" lang="ko-KR" altLang="en-US" sz="1400" b="1" kern="0" dirty="0">
                  <a:solidFill>
                    <a:srgbClr val="000066"/>
                  </a:solidFill>
                  <a:latin typeface="맑은 고딕" pitchFamily="50" charset="-127"/>
                  <a:ea typeface="맑은 고딕" pitchFamily="50" charset="-127"/>
                </a:rPr>
                <a:t>코카인</a:t>
              </a:r>
              <a:r>
                <a:rPr kumimoji="0" lang="en-US" altLang="ko-KR" sz="1400" b="1" kern="0" dirty="0">
                  <a:solidFill>
                    <a:srgbClr val="000066"/>
                  </a:solidFill>
                  <a:latin typeface="맑은 고딕" pitchFamily="50" charset="-127"/>
                  <a:ea typeface="맑은 고딕" pitchFamily="50" charset="-127"/>
                </a:rPr>
                <a:t>,</a:t>
              </a:r>
              <a:r>
                <a:rPr kumimoji="0" lang="ko-KR" altLang="en-US" sz="1400" b="1" kern="0" dirty="0">
                  <a:solidFill>
                    <a:srgbClr val="000066"/>
                  </a:solidFill>
                  <a:latin typeface="맑은 고딕" pitchFamily="50" charset="-127"/>
                  <a:ea typeface="맑은 고딕" pitchFamily="50" charset="-127"/>
                </a:rPr>
                <a:t> 헤로인 등 </a:t>
              </a:r>
              <a:endParaRPr kumimoji="0" lang="en-US" altLang="ko-KR" sz="1400" b="1" kern="0" dirty="0">
                <a:solidFill>
                  <a:srgbClr val="000066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27" name="Text Box 30"/>
            <p:cNvSpPr txBox="1">
              <a:spLocks noChangeArrowheads="1"/>
            </p:cNvSpPr>
            <p:nvPr/>
          </p:nvSpPr>
          <p:spPr bwMode="auto">
            <a:xfrm>
              <a:off x="623739" y="5210603"/>
              <a:ext cx="2554287" cy="630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fontAlgn="auto" latinLnBrk="0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kumimoji="0" lang="ko-KR" altLang="en-US" sz="1400" b="1" kern="0" dirty="0">
                  <a:solidFill>
                    <a:srgbClr val="000066"/>
                  </a:solidFill>
                  <a:latin typeface="맑은 고딕" pitchFamily="50" charset="-127"/>
                  <a:ea typeface="맑은 고딕" pitchFamily="50" charset="-127"/>
                </a:rPr>
                <a:t>강력한 진통작용과 마취작용</a:t>
              </a:r>
              <a:r>
                <a:rPr kumimoji="0" lang="en-US" altLang="ko-KR" sz="1400" b="1" kern="0" dirty="0">
                  <a:solidFill>
                    <a:srgbClr val="000066"/>
                  </a:solidFill>
                  <a:latin typeface="맑은 고딕" pitchFamily="50" charset="-127"/>
                  <a:ea typeface="맑은 고딕" pitchFamily="50" charset="-127"/>
                </a:rPr>
                <a:t>,</a:t>
              </a:r>
            </a:p>
            <a:p>
              <a:pPr fontAlgn="auto" latinLnBrk="0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kumimoji="0" lang="ko-KR" altLang="en-US" sz="1400" b="1" kern="0" dirty="0">
                  <a:solidFill>
                    <a:srgbClr val="000066"/>
                  </a:solidFill>
                  <a:latin typeface="맑은 고딕" pitchFamily="50" charset="-127"/>
                  <a:ea typeface="맑은 고딕" pitchFamily="50" charset="-127"/>
                </a:rPr>
                <a:t>습관성과 탐닉 유발</a:t>
              </a:r>
              <a:endParaRPr kumimoji="0" lang="en-US" altLang="ko-KR" sz="1400" b="1" kern="0" dirty="0">
                <a:solidFill>
                  <a:srgbClr val="000066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pic>
          <p:nvPicPr>
            <p:cNvPr id="28" name="Picture 2" descr="Image:Crystal Clear action 1uparrow.png">
              <a:hlinkClick r:id="rId6"/>
            </p:cNvPr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88801" y="5250291"/>
              <a:ext cx="187325" cy="230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" name="AutoShape 5"/>
            <p:cNvSpPr>
              <a:spLocks noChangeArrowheads="1"/>
            </p:cNvSpPr>
            <p:nvPr/>
          </p:nvSpPr>
          <p:spPr bwMode="auto">
            <a:xfrm>
              <a:off x="3170089" y="3138916"/>
              <a:ext cx="2716212" cy="2857500"/>
            </a:xfrm>
            <a:prstGeom prst="roundRect">
              <a:avLst>
                <a:gd name="adj" fmla="val 4449"/>
              </a:avLst>
            </a:prstGeom>
            <a:gradFill rotWithShape="1">
              <a:gsLst>
                <a:gs pos="0">
                  <a:srgbClr val="336499">
                    <a:gamma/>
                    <a:shade val="46275"/>
                    <a:invGamma/>
                  </a:srgbClr>
                </a:gs>
                <a:gs pos="100000">
                  <a:srgbClr val="336499"/>
                </a:gs>
              </a:gsLst>
              <a:lin ang="5400000" scaled="1"/>
            </a:gradFill>
            <a:ln w="19050" algn="ctr">
              <a:solidFill>
                <a:srgbClr val="EAEAEA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0" name="AutoShape 6"/>
            <p:cNvSpPr>
              <a:spLocks noChangeArrowheads="1"/>
            </p:cNvSpPr>
            <p:nvPr/>
          </p:nvSpPr>
          <p:spPr bwMode="auto">
            <a:xfrm>
              <a:off x="3209776" y="3638978"/>
              <a:ext cx="2609850" cy="2286000"/>
            </a:xfrm>
            <a:prstGeom prst="roundRect">
              <a:avLst>
                <a:gd name="adj" fmla="val 3444"/>
              </a:avLst>
            </a:prstGeom>
            <a:gradFill rotWithShape="1">
              <a:gsLst>
                <a:gs pos="0">
                  <a:srgbClr val="FFFFFF">
                    <a:alpha val="87000"/>
                  </a:srgbClr>
                </a:gs>
                <a:gs pos="100000">
                  <a:srgbClr val="FFFFFF">
                    <a:alpha val="83000"/>
                  </a:srgbClr>
                </a:gs>
              </a:gsLst>
              <a:lin ang="5400000" scaled="1"/>
            </a:gradFill>
            <a:ln w="9525" algn="ctr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1" name="AutoShape 9"/>
            <p:cNvSpPr>
              <a:spLocks noChangeArrowheads="1"/>
            </p:cNvSpPr>
            <p:nvPr/>
          </p:nvSpPr>
          <p:spPr bwMode="auto">
            <a:xfrm>
              <a:off x="3222476" y="3162728"/>
              <a:ext cx="2635250" cy="2000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 bwMode="auto">
            <a:xfrm>
              <a:off x="3274864" y="3210353"/>
              <a:ext cx="2700337" cy="34404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b="1" kern="0" dirty="0">
                  <a:solidFill>
                    <a:sysClr val="window" lastClr="FFFFFF"/>
                  </a:solidFill>
                  <a:latin typeface="맑은 고딕" pitchFamily="50" charset="-127"/>
                  <a:ea typeface="맑은 고딕" pitchFamily="50" charset="-127"/>
                </a:rPr>
                <a:t>향정신성의약품</a:t>
              </a:r>
              <a:r>
                <a:rPr kumimoji="0" lang="en-US" altLang="ko-KR" b="1" kern="0" dirty="0">
                  <a:solidFill>
                    <a:sysClr val="window" lastClr="FFFFFF"/>
                  </a:solidFill>
                  <a:latin typeface="맑은 고딕" pitchFamily="50" charset="-127"/>
                  <a:ea typeface="맑은 고딕" pitchFamily="50" charset="-127"/>
                </a:rPr>
                <a:t>(257</a:t>
              </a:r>
              <a:r>
                <a:rPr kumimoji="0" lang="ko-KR" altLang="en-US" b="1" kern="0" dirty="0">
                  <a:solidFill>
                    <a:sysClr val="window" lastClr="FFFFFF"/>
                  </a:solidFill>
                  <a:latin typeface="맑은 고딕" pitchFamily="50" charset="-127"/>
                  <a:ea typeface="맑은 고딕" pitchFamily="50" charset="-127"/>
                </a:rPr>
                <a:t>종</a:t>
              </a:r>
              <a:r>
                <a:rPr kumimoji="0" lang="en-US" altLang="ko-KR" b="1" kern="0" dirty="0">
                  <a:solidFill>
                    <a:sysClr val="window" lastClr="FFFFFF"/>
                  </a:solidFill>
                  <a:latin typeface="맑은 고딕" pitchFamily="50" charset="-127"/>
                  <a:ea typeface="맑은 고딕" pitchFamily="50" charset="-127"/>
                </a:rPr>
                <a:t>)</a:t>
              </a:r>
              <a:endParaRPr kumimoji="0" lang="ko-KR" altLang="en-US" b="1" kern="0" dirty="0">
                <a:solidFill>
                  <a:sysClr val="window" lastClr="FFFFFF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33" name="Text Box 30"/>
            <p:cNvSpPr txBox="1">
              <a:spLocks noChangeArrowheads="1"/>
            </p:cNvSpPr>
            <p:nvPr/>
          </p:nvSpPr>
          <p:spPr bwMode="auto">
            <a:xfrm>
              <a:off x="3417739" y="3762803"/>
              <a:ext cx="2451100" cy="630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fontAlgn="auto" latinLnBrk="0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kumimoji="0" lang="ko-KR" altLang="en-US" sz="1400" b="1" kern="0" dirty="0">
                  <a:solidFill>
                    <a:srgbClr val="000066"/>
                  </a:solidFill>
                  <a:latin typeface="맑은 고딕" pitchFamily="50" charset="-127"/>
                  <a:ea typeface="맑은 고딕" pitchFamily="50" charset="-127"/>
                </a:rPr>
                <a:t>중추신경계에 작용하여</a:t>
              </a:r>
              <a:endParaRPr kumimoji="0" lang="en-US" altLang="ko-KR" sz="1400" b="1" kern="0" dirty="0">
                <a:solidFill>
                  <a:srgbClr val="000066"/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pPr fontAlgn="auto" latinLnBrk="0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kumimoji="0" lang="ko-KR" altLang="en-US" sz="1400" b="1" kern="0" dirty="0">
                  <a:solidFill>
                    <a:srgbClr val="000066"/>
                  </a:solidFill>
                  <a:latin typeface="맑은 고딕" pitchFamily="50" charset="-127"/>
                  <a:ea typeface="맑은 고딕" pitchFamily="50" charset="-127"/>
                </a:rPr>
                <a:t>오용 또는 남용 가능</a:t>
              </a:r>
              <a:endParaRPr kumimoji="0" lang="en-US" altLang="ko-KR" sz="1400" b="1" kern="0" dirty="0">
                <a:solidFill>
                  <a:srgbClr val="000066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pic>
          <p:nvPicPr>
            <p:cNvPr id="34" name="Picture 2" descr="Image:Crystal Clear action 1uparrow.png">
              <a:hlinkClick r:id="rId6"/>
            </p:cNvPr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263751" y="3804078"/>
              <a:ext cx="187325" cy="230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" name="Text Box 30"/>
            <p:cNvSpPr txBox="1">
              <a:spLocks noChangeArrowheads="1"/>
            </p:cNvSpPr>
            <p:nvPr/>
          </p:nvSpPr>
          <p:spPr bwMode="auto">
            <a:xfrm>
              <a:off x="3425676" y="5207428"/>
              <a:ext cx="2451100" cy="630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fontAlgn="auto" latinLnBrk="0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kumimoji="0" lang="ko-KR" altLang="en-US" sz="1400" b="1" kern="0" dirty="0">
                  <a:solidFill>
                    <a:srgbClr val="000066"/>
                  </a:solidFill>
                  <a:latin typeface="맑은 고딕" pitchFamily="50" charset="-127"/>
                  <a:ea typeface="맑은 고딕" pitchFamily="50" charset="-127"/>
                </a:rPr>
                <a:t>과도하게 사용할 경우 </a:t>
              </a:r>
              <a:endParaRPr kumimoji="0" lang="en-US" altLang="ko-KR" sz="1400" b="1" kern="0" dirty="0">
                <a:solidFill>
                  <a:srgbClr val="000066"/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pPr fontAlgn="auto" latinLnBrk="0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kumimoji="0" lang="ko-KR" altLang="en-US" sz="1400" b="1" kern="0" dirty="0">
                  <a:solidFill>
                    <a:srgbClr val="000066"/>
                  </a:solidFill>
                  <a:latin typeface="맑은 고딕" pitchFamily="50" charset="-127"/>
                  <a:ea typeface="맑은 고딕" pitchFamily="50" charset="-127"/>
                </a:rPr>
                <a:t>인체에 위해가 있는 성분</a:t>
              </a:r>
              <a:endParaRPr kumimoji="0" lang="en-US" altLang="ko-KR" sz="1400" b="1" kern="0" dirty="0">
                <a:solidFill>
                  <a:srgbClr val="000066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pic>
          <p:nvPicPr>
            <p:cNvPr id="36" name="Picture 2" descr="Image:Crystal Clear action 1uparrow.png">
              <a:hlinkClick r:id="rId6"/>
            </p:cNvPr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271689" y="4516866"/>
              <a:ext cx="187325" cy="230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" name="Picture 2" descr="Image:Crystal Clear action 1uparrow.png">
              <a:hlinkClick r:id="rId6"/>
            </p:cNvPr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284389" y="5229653"/>
              <a:ext cx="187325" cy="230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" name="AutoShape 5"/>
            <p:cNvSpPr>
              <a:spLocks noChangeArrowheads="1"/>
            </p:cNvSpPr>
            <p:nvPr/>
          </p:nvSpPr>
          <p:spPr bwMode="auto">
            <a:xfrm>
              <a:off x="5967264" y="3138916"/>
              <a:ext cx="2714625" cy="2857500"/>
            </a:xfrm>
            <a:prstGeom prst="roundRect">
              <a:avLst>
                <a:gd name="adj" fmla="val 4449"/>
              </a:avLst>
            </a:prstGeom>
            <a:gradFill rotWithShape="1">
              <a:gsLst>
                <a:gs pos="0">
                  <a:srgbClr val="336499">
                    <a:gamma/>
                    <a:shade val="46275"/>
                    <a:invGamma/>
                  </a:srgbClr>
                </a:gs>
                <a:gs pos="100000">
                  <a:srgbClr val="336499"/>
                </a:gs>
              </a:gsLst>
              <a:lin ang="5400000" scaled="1"/>
            </a:gradFill>
            <a:ln w="19050" algn="ctr">
              <a:solidFill>
                <a:srgbClr val="EAEAEA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9" name="AutoShape 6"/>
            <p:cNvSpPr>
              <a:spLocks noChangeArrowheads="1"/>
            </p:cNvSpPr>
            <p:nvPr/>
          </p:nvSpPr>
          <p:spPr bwMode="auto">
            <a:xfrm>
              <a:off x="6005364" y="3638978"/>
              <a:ext cx="2609850" cy="2286000"/>
            </a:xfrm>
            <a:prstGeom prst="roundRect">
              <a:avLst>
                <a:gd name="adj" fmla="val 3444"/>
              </a:avLst>
            </a:prstGeom>
            <a:gradFill rotWithShape="1">
              <a:gsLst>
                <a:gs pos="0">
                  <a:srgbClr val="FFFFFF">
                    <a:alpha val="87000"/>
                  </a:srgbClr>
                </a:gs>
                <a:gs pos="100000">
                  <a:srgbClr val="FFFFFF">
                    <a:alpha val="83000"/>
                  </a:srgbClr>
                </a:gs>
              </a:gsLst>
              <a:lin ang="5400000" scaled="1"/>
            </a:gradFill>
            <a:ln w="9525" algn="ctr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0" name="AutoShape 9"/>
            <p:cNvSpPr>
              <a:spLocks noChangeArrowheads="1"/>
            </p:cNvSpPr>
            <p:nvPr/>
          </p:nvSpPr>
          <p:spPr bwMode="auto">
            <a:xfrm>
              <a:off x="6019651" y="3162728"/>
              <a:ext cx="2633663" cy="2000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 bwMode="auto">
            <a:xfrm>
              <a:off x="6072039" y="3210353"/>
              <a:ext cx="2147887" cy="36988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b="1" kern="0" dirty="0">
                  <a:solidFill>
                    <a:sysClr val="window" lastClr="FFFFFF"/>
                  </a:solidFill>
                  <a:latin typeface="맑은 고딕" pitchFamily="50" charset="-127"/>
                  <a:ea typeface="맑은 고딕" pitchFamily="50" charset="-127"/>
                </a:rPr>
                <a:t>대마</a:t>
              </a:r>
            </a:p>
          </p:txBody>
        </p:sp>
        <p:sp>
          <p:nvSpPr>
            <p:cNvPr id="42" name="Text Box 30"/>
            <p:cNvSpPr txBox="1">
              <a:spLocks noChangeArrowheads="1"/>
            </p:cNvSpPr>
            <p:nvPr/>
          </p:nvSpPr>
          <p:spPr bwMode="auto">
            <a:xfrm>
              <a:off x="6154589" y="3758041"/>
              <a:ext cx="2527300" cy="11898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fontAlgn="auto" latinLnBrk="0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kumimoji="0" lang="ko-KR" altLang="en-US" sz="1400" b="1" kern="0" dirty="0">
                  <a:solidFill>
                    <a:srgbClr val="000066"/>
                  </a:solidFill>
                  <a:latin typeface="맑은 고딕" pitchFamily="50" charset="-127"/>
                  <a:ea typeface="맑은 고딕" pitchFamily="50" charset="-127"/>
                </a:rPr>
                <a:t>대마초</a:t>
              </a:r>
              <a:r>
                <a:rPr kumimoji="0" lang="en-US" altLang="ko-KR" sz="1400" b="1" kern="0" dirty="0">
                  <a:solidFill>
                    <a:srgbClr val="000066"/>
                  </a:solidFill>
                  <a:latin typeface="맑은 고딕" pitchFamily="50" charset="-127"/>
                  <a:ea typeface="맑은 고딕" pitchFamily="50" charset="-127"/>
                </a:rPr>
                <a:t>(</a:t>
              </a:r>
              <a:r>
                <a:rPr kumimoji="0" lang="ko-KR" altLang="en-US" sz="1400" b="1" kern="0" dirty="0" err="1">
                  <a:solidFill>
                    <a:srgbClr val="000066"/>
                  </a:solidFill>
                  <a:latin typeface="맑은 고딕" pitchFamily="50" charset="-127"/>
                  <a:ea typeface="맑은 고딕" pitchFamily="50" charset="-127"/>
                </a:rPr>
                <a:t>칸나비스사티바엘</a:t>
              </a:r>
              <a:r>
                <a:rPr kumimoji="0" lang="en-US" altLang="ko-KR" sz="1400" b="1" kern="0" dirty="0">
                  <a:solidFill>
                    <a:srgbClr val="000066"/>
                  </a:solidFill>
                  <a:latin typeface="맑은 고딕" pitchFamily="50" charset="-127"/>
                  <a:ea typeface="맑은 고딕" pitchFamily="50" charset="-127"/>
                </a:rPr>
                <a:t>)</a:t>
              </a:r>
              <a:r>
                <a:rPr kumimoji="0" lang="ko-KR" altLang="en-US" sz="1400" b="1" kern="0" dirty="0">
                  <a:solidFill>
                    <a:srgbClr val="000066"/>
                  </a:solidFill>
                  <a:latin typeface="맑은 고딕" pitchFamily="50" charset="-127"/>
                  <a:ea typeface="맑은 고딕" pitchFamily="50" charset="-127"/>
                </a:rPr>
                <a:t>와</a:t>
              </a:r>
              <a:endParaRPr kumimoji="0" lang="en-US" altLang="ko-KR" sz="1400" b="1" kern="0" dirty="0">
                <a:solidFill>
                  <a:srgbClr val="000066"/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pPr fontAlgn="auto" latinLnBrk="0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kumimoji="0" lang="ko-KR" altLang="en-US" sz="1400" b="1" kern="0" dirty="0">
                  <a:solidFill>
                    <a:srgbClr val="000066"/>
                  </a:solidFill>
                  <a:latin typeface="맑은 고딕" pitchFamily="50" charset="-127"/>
                  <a:ea typeface="맑은 고딕" pitchFamily="50" charset="-127"/>
                </a:rPr>
                <a:t>그 수지 및 대마초</a:t>
              </a:r>
              <a:r>
                <a:rPr kumimoji="0" lang="en-US" altLang="ko-KR" sz="1400" b="1" kern="0" dirty="0">
                  <a:solidFill>
                    <a:srgbClr val="000066"/>
                  </a:solidFill>
                  <a:latin typeface="맑은 고딕" pitchFamily="50" charset="-127"/>
                  <a:ea typeface="맑은 고딕" pitchFamily="50" charset="-127"/>
                </a:rPr>
                <a:t>, </a:t>
              </a:r>
              <a:r>
                <a:rPr kumimoji="0" lang="ko-KR" altLang="en-US" sz="1400" b="1" kern="0" dirty="0">
                  <a:solidFill>
                    <a:srgbClr val="000066"/>
                  </a:solidFill>
                  <a:latin typeface="맑은 고딕" pitchFamily="50" charset="-127"/>
                  <a:ea typeface="맑은 고딕" pitchFamily="50" charset="-127"/>
                </a:rPr>
                <a:t>또는 그</a:t>
              </a:r>
              <a:endParaRPr kumimoji="0" lang="en-US" altLang="ko-KR" sz="1400" b="1" kern="0" dirty="0">
                <a:solidFill>
                  <a:srgbClr val="000066"/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pPr fontAlgn="auto" latinLnBrk="0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kumimoji="0" lang="ko-KR" altLang="en-US" sz="1400" b="1" kern="0" dirty="0">
                  <a:solidFill>
                    <a:srgbClr val="000066"/>
                  </a:solidFill>
                  <a:latin typeface="맑은 고딕" pitchFamily="50" charset="-127"/>
                  <a:ea typeface="맑은 고딕" pitchFamily="50" charset="-127"/>
                </a:rPr>
                <a:t>수지를 원료로 하여</a:t>
              </a:r>
              <a:endParaRPr kumimoji="0" lang="en-US" altLang="ko-KR" sz="1400" b="1" kern="0" dirty="0">
                <a:solidFill>
                  <a:srgbClr val="000066"/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pPr fontAlgn="auto" latinLnBrk="0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kumimoji="0" lang="ko-KR" altLang="en-US" sz="1400" b="1" kern="0" dirty="0">
                  <a:solidFill>
                    <a:srgbClr val="000066"/>
                  </a:solidFill>
                  <a:latin typeface="맑은 고딕" pitchFamily="50" charset="-127"/>
                  <a:ea typeface="맑은 고딕" pitchFamily="50" charset="-127"/>
                </a:rPr>
                <a:t>제조된</a:t>
              </a:r>
              <a:r>
                <a:rPr kumimoji="0" lang="en-US" altLang="ko-KR" sz="1400" b="1" kern="0" dirty="0">
                  <a:solidFill>
                    <a:srgbClr val="000066"/>
                  </a:solidFill>
                  <a:latin typeface="맑은 고딕" pitchFamily="50" charset="-127"/>
                  <a:ea typeface="맑은 고딕" pitchFamily="50" charset="-127"/>
                </a:rPr>
                <a:t> </a:t>
              </a:r>
              <a:r>
                <a:rPr kumimoji="0" lang="ko-KR" altLang="en-US" sz="1400" b="1" kern="0" dirty="0">
                  <a:solidFill>
                    <a:srgbClr val="000066"/>
                  </a:solidFill>
                  <a:latin typeface="맑은 고딕" pitchFamily="50" charset="-127"/>
                  <a:ea typeface="맑은 고딕" pitchFamily="50" charset="-127"/>
                </a:rPr>
                <a:t>일체의 제품</a:t>
              </a:r>
              <a:endParaRPr kumimoji="0" lang="en-US" altLang="ko-KR" sz="1400" b="1" kern="0" dirty="0">
                <a:solidFill>
                  <a:srgbClr val="000066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pic>
          <p:nvPicPr>
            <p:cNvPr id="43" name="Picture 2" descr="Image:Crystal Clear action 1uparrow.png">
              <a:hlinkClick r:id="rId6"/>
            </p:cNvPr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019651" y="3796141"/>
              <a:ext cx="203200" cy="230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4" name="Text Box 30"/>
            <p:cNvSpPr txBox="1">
              <a:spLocks noChangeArrowheads="1"/>
            </p:cNvSpPr>
            <p:nvPr/>
          </p:nvSpPr>
          <p:spPr bwMode="auto">
            <a:xfrm>
              <a:off x="3430439" y="4488291"/>
              <a:ext cx="2451100" cy="630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fontAlgn="auto" latinLnBrk="0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kumimoji="0" lang="ko-KR" altLang="en-US" sz="1400" b="1" kern="0" dirty="0" err="1">
                  <a:solidFill>
                    <a:srgbClr val="000066"/>
                  </a:solidFill>
                  <a:latin typeface="맑은 고딕" pitchFamily="50" charset="-127"/>
                  <a:ea typeface="맑은 고딕" pitchFamily="50" charset="-127"/>
                </a:rPr>
                <a:t>메스암페타민</a:t>
              </a:r>
              <a:r>
                <a:rPr kumimoji="0" lang="en-US" altLang="ko-KR" sz="1400" b="1" kern="0" dirty="0">
                  <a:solidFill>
                    <a:srgbClr val="000066"/>
                  </a:solidFill>
                  <a:latin typeface="맑은 고딕" pitchFamily="50" charset="-127"/>
                  <a:ea typeface="맑은 고딕" pitchFamily="50" charset="-127"/>
                </a:rPr>
                <a:t>, </a:t>
              </a:r>
              <a:r>
                <a:rPr kumimoji="0" lang="ko-KR" altLang="en-US" sz="1400" b="1" kern="0" dirty="0" err="1">
                  <a:solidFill>
                    <a:srgbClr val="000066"/>
                  </a:solidFill>
                  <a:latin typeface="맑은 고딕" pitchFamily="50" charset="-127"/>
                  <a:ea typeface="맑은 고딕" pitchFamily="50" charset="-127"/>
                </a:rPr>
                <a:t>바르비탈류</a:t>
              </a:r>
              <a:r>
                <a:rPr kumimoji="0" lang="en-US" altLang="ko-KR" sz="1400" b="1" kern="0" dirty="0">
                  <a:solidFill>
                    <a:srgbClr val="000066"/>
                  </a:solidFill>
                  <a:latin typeface="맑은 고딕" pitchFamily="50" charset="-127"/>
                  <a:ea typeface="맑은 고딕" pitchFamily="50" charset="-127"/>
                </a:rPr>
                <a:t>,</a:t>
              </a:r>
            </a:p>
            <a:p>
              <a:pPr fontAlgn="auto" latinLnBrk="0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kumimoji="0" lang="ko-KR" altLang="en-US" sz="1400" b="1" kern="0" dirty="0" err="1">
                  <a:solidFill>
                    <a:srgbClr val="000066"/>
                  </a:solidFill>
                  <a:latin typeface="맑은 고딕" pitchFamily="50" charset="-127"/>
                  <a:ea typeface="맑은 고딕" pitchFamily="50" charset="-127"/>
                </a:rPr>
                <a:t>벤조디아제핀류</a:t>
              </a:r>
              <a:r>
                <a:rPr kumimoji="0" lang="ko-KR" altLang="en-US" sz="1400" b="1" kern="0" dirty="0">
                  <a:solidFill>
                    <a:srgbClr val="000066"/>
                  </a:solidFill>
                  <a:latin typeface="맑은 고딕" pitchFamily="50" charset="-127"/>
                  <a:ea typeface="맑은 고딕" pitchFamily="50" charset="-127"/>
                </a:rPr>
                <a:t> 등</a:t>
              </a:r>
              <a:endParaRPr kumimoji="0" lang="en-US" altLang="ko-KR" sz="1400" b="1" kern="0" dirty="0">
                <a:solidFill>
                  <a:srgbClr val="000066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pic>
          <p:nvPicPr>
            <p:cNvPr id="49" name="Picture 2" descr="Image:Crystal Clear action 1uparrow.png">
              <a:hlinkClick r:id="rId6"/>
            </p:cNvPr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93564" y="4602591"/>
              <a:ext cx="187325" cy="230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0" name="Text Box 30"/>
            <p:cNvSpPr txBox="1">
              <a:spLocks noChangeArrowheads="1"/>
            </p:cNvSpPr>
            <p:nvPr/>
          </p:nvSpPr>
          <p:spPr bwMode="auto">
            <a:xfrm>
              <a:off x="672951" y="4550203"/>
              <a:ext cx="2451100" cy="2867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fontAlgn="auto" latinLnBrk="0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kumimoji="0" lang="ko-KR" altLang="en-US" sz="1400" b="1" kern="0" dirty="0" err="1">
                  <a:solidFill>
                    <a:srgbClr val="000066"/>
                  </a:solidFill>
                  <a:latin typeface="맑은 고딕" pitchFamily="50" charset="-127"/>
                  <a:ea typeface="맑은 고딕" pitchFamily="50" charset="-127"/>
                </a:rPr>
                <a:t>합성마약</a:t>
              </a:r>
              <a:endParaRPr kumimoji="0" lang="en-US" altLang="ko-KR" sz="1400" b="1" kern="0" dirty="0">
                <a:solidFill>
                  <a:srgbClr val="000066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51" name="Text Box 30"/>
            <p:cNvSpPr txBox="1">
              <a:spLocks noChangeArrowheads="1"/>
            </p:cNvSpPr>
            <p:nvPr/>
          </p:nvSpPr>
          <p:spPr bwMode="auto">
            <a:xfrm>
              <a:off x="641201" y="4816903"/>
              <a:ext cx="26416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fontAlgn="auto" latinLnBrk="0">
                <a:spcBef>
                  <a:spcPct val="50000"/>
                </a:spcBef>
                <a:spcAft>
                  <a:spcPts val="0"/>
                </a:spcAft>
                <a:buFontTx/>
                <a:buChar char="-"/>
                <a:defRPr/>
              </a:pPr>
              <a:r>
                <a:rPr kumimoji="0" lang="ko-KR" altLang="en-US" sz="1400" b="1" kern="0" dirty="0" err="1">
                  <a:solidFill>
                    <a:srgbClr val="000066"/>
                  </a:solidFill>
                  <a:latin typeface="맑은 고딕" pitchFamily="50" charset="-127"/>
                  <a:ea typeface="맑은 고딕" pitchFamily="50" charset="-127"/>
                </a:rPr>
                <a:t>메사돈</a:t>
              </a:r>
              <a:r>
                <a:rPr kumimoji="0" lang="en-US" altLang="ko-KR" sz="1400" b="1" kern="0" dirty="0">
                  <a:solidFill>
                    <a:srgbClr val="000066"/>
                  </a:solidFill>
                  <a:latin typeface="맑은 고딕" pitchFamily="50" charset="-127"/>
                  <a:ea typeface="맑은 고딕" pitchFamily="50" charset="-127"/>
                </a:rPr>
                <a:t>, </a:t>
              </a:r>
              <a:r>
                <a:rPr kumimoji="0" lang="ko-KR" altLang="en-US" sz="1400" b="1" kern="0" dirty="0" err="1">
                  <a:solidFill>
                    <a:srgbClr val="000066"/>
                  </a:solidFill>
                  <a:latin typeface="맑은 고딕" pitchFamily="50" charset="-127"/>
                  <a:ea typeface="맑은 고딕" pitchFamily="50" charset="-127"/>
                </a:rPr>
                <a:t>염산페치딘</a:t>
              </a:r>
              <a:r>
                <a:rPr kumimoji="0" lang="ko-KR" altLang="en-US" sz="1400" b="1" kern="0" dirty="0">
                  <a:solidFill>
                    <a:srgbClr val="000066"/>
                  </a:solidFill>
                  <a:latin typeface="맑은 고딕" pitchFamily="50" charset="-127"/>
                  <a:ea typeface="맑은 고딕" pitchFamily="50" charset="-127"/>
                </a:rPr>
                <a:t> 등 </a:t>
              </a:r>
              <a:endParaRPr kumimoji="0" lang="en-US" altLang="ko-KR" sz="1400" b="1" kern="0" dirty="0">
                <a:solidFill>
                  <a:srgbClr val="000066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pic>
        <p:nvPicPr>
          <p:cNvPr id="45" name="Picture 2" descr="Image:Crystal Clear action 1uparrow.png">
            <a:hlinkClick r:id="rId6"/>
            <a:extLst>
              <a:ext uri="{FF2B5EF4-FFF2-40B4-BE49-F238E27FC236}">
                <a16:creationId xmlns:a16="http://schemas.microsoft.com/office/drawing/2014/main" xmlns="" id="{F99D5852-3F54-4944-99C2-F299C1D332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32252" y="4975098"/>
            <a:ext cx="203200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" name="Text Box 30">
            <a:extLst>
              <a:ext uri="{FF2B5EF4-FFF2-40B4-BE49-F238E27FC236}">
                <a16:creationId xmlns:a16="http://schemas.microsoft.com/office/drawing/2014/main" xmlns="" id="{BA59E7FA-0BB8-4525-8E4C-F05FF684EE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63444" y="4945360"/>
            <a:ext cx="251301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 latinLnBrk="0"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ko-KR" altLang="en-US" sz="1400" b="1" kern="0" dirty="0">
                <a:solidFill>
                  <a:srgbClr val="000066"/>
                </a:solidFill>
                <a:latin typeface="맑은 고딕" pitchFamily="50" charset="-127"/>
                <a:ea typeface="맑은 고딕" pitchFamily="50" charset="-127"/>
              </a:rPr>
              <a:t>화학적 </a:t>
            </a:r>
            <a:r>
              <a:rPr kumimoji="0" lang="ko-KR" altLang="en-US" sz="1400" b="1" kern="0" dirty="0" err="1">
                <a:solidFill>
                  <a:srgbClr val="000066"/>
                </a:solidFill>
                <a:latin typeface="맑은 고딕" pitchFamily="50" charset="-127"/>
                <a:ea typeface="맑은 고딕" pitchFamily="50" charset="-127"/>
              </a:rPr>
              <a:t>합성품</a:t>
            </a:r>
            <a:r>
              <a:rPr kumimoji="0" lang="en-US" altLang="ko-KR" sz="1400" b="1" kern="0" dirty="0">
                <a:solidFill>
                  <a:srgbClr val="000066"/>
                </a:solidFill>
                <a:latin typeface="맑은 고딕" pitchFamily="50" charset="-127"/>
                <a:ea typeface="맑은 고딕" pitchFamily="50" charset="-127"/>
              </a:rPr>
              <a:t>(3</a:t>
            </a:r>
            <a:r>
              <a:rPr kumimoji="0" lang="ko-KR" altLang="en-US" sz="1400" b="1" kern="0" dirty="0">
                <a:solidFill>
                  <a:srgbClr val="000066"/>
                </a:solidFill>
                <a:latin typeface="맑은 고딕" pitchFamily="50" charset="-127"/>
                <a:ea typeface="맑은 고딕" pitchFamily="50" charset="-127"/>
              </a:rPr>
              <a:t>종</a:t>
            </a:r>
            <a:r>
              <a:rPr kumimoji="0" lang="en-US" altLang="ko-KR" sz="1400" b="1" kern="0" dirty="0">
                <a:solidFill>
                  <a:srgbClr val="000066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fontAlgn="auto" latinLnBrk="0"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en-US" altLang="ko-KR" sz="1400" b="1" kern="0" dirty="0">
                <a:solidFill>
                  <a:srgbClr val="000066"/>
                </a:solidFill>
                <a:ea typeface="맑은 고딕" pitchFamily="50" charset="-127"/>
              </a:rPr>
              <a:t>- </a:t>
            </a:r>
            <a:r>
              <a:rPr kumimoji="0" lang="ko-KR" altLang="en-US" sz="1400" b="1" kern="0" dirty="0" err="1">
                <a:solidFill>
                  <a:srgbClr val="000066"/>
                </a:solidFill>
                <a:ea typeface="맑은 고딕" pitchFamily="50" charset="-127"/>
              </a:rPr>
              <a:t>칸나비놀</a:t>
            </a:r>
            <a:r>
              <a:rPr kumimoji="0" lang="en-US" altLang="ko-KR" sz="1400" b="1" kern="0" dirty="0">
                <a:solidFill>
                  <a:srgbClr val="000066"/>
                </a:solidFill>
                <a:ea typeface="맑은 고딕" pitchFamily="50" charset="-127"/>
              </a:rPr>
              <a:t>, </a:t>
            </a:r>
            <a:r>
              <a:rPr kumimoji="0" lang="ko-KR" altLang="en-US" sz="1400" b="1" kern="0" dirty="0" err="1">
                <a:solidFill>
                  <a:srgbClr val="000066"/>
                </a:solidFill>
                <a:ea typeface="맑은 고딕" pitchFamily="50" charset="-127"/>
              </a:rPr>
              <a:t>칸나비디올</a:t>
            </a:r>
            <a:r>
              <a:rPr kumimoji="0" lang="en-US" altLang="ko-KR" sz="1400" b="1" kern="0" dirty="0">
                <a:solidFill>
                  <a:srgbClr val="000066"/>
                </a:solidFill>
                <a:ea typeface="맑은 고딕" pitchFamily="50" charset="-127"/>
              </a:rPr>
              <a:t>,</a:t>
            </a:r>
          </a:p>
          <a:p>
            <a:pPr fontAlgn="auto" latinLnBrk="0"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en-US" altLang="ko-KR" sz="1400" b="1" kern="0" dirty="0">
                <a:solidFill>
                  <a:srgbClr val="000066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kumimoji="0" lang="ko-KR" altLang="en-US" sz="1400" b="1" kern="0" dirty="0" err="1">
                <a:solidFill>
                  <a:srgbClr val="000066"/>
                </a:solidFill>
                <a:latin typeface="맑은 고딕" pitchFamily="50" charset="-127"/>
                <a:ea typeface="맑은 고딕" pitchFamily="50" charset="-127"/>
              </a:rPr>
              <a:t>테트라히드로칸나비놀</a:t>
            </a:r>
            <a:endParaRPr kumimoji="0" lang="en-US" altLang="ko-KR" sz="1400" b="1" kern="0" dirty="0">
              <a:solidFill>
                <a:srgbClr val="000066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내용 개체 틀 8"/>
          <p:cNvSpPr txBox="1">
            <a:spLocks/>
          </p:cNvSpPr>
          <p:nvPr/>
        </p:nvSpPr>
        <p:spPr bwMode="auto">
          <a:xfrm>
            <a:off x="357158" y="496052"/>
            <a:ext cx="8535322" cy="559724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127000" marR="127000" lvl="0" algn="just" ea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</a:pPr>
            <a:endParaRPr kumimoji="1" lang="en-US" altLang="ko-KR" sz="2800" b="1" i="0" u="none" strike="noStrike" kern="0" cap="none" spc="0" normalizeH="0" baseline="0" noProof="0" dirty="0">
              <a:ln>
                <a:noFill/>
              </a:ln>
              <a:solidFill>
                <a:srgbClr val="190EEC"/>
              </a:solidFill>
              <a:effectLst/>
              <a:uLnTx/>
              <a:uFillTx/>
              <a:latin typeface="+mn-lt"/>
              <a:ea typeface="HY울릉도M" pitchFamily="18" charset="-127"/>
              <a:cs typeface="+mn-cs"/>
            </a:endParaRPr>
          </a:p>
        </p:txBody>
      </p:sp>
      <p:grpSp>
        <p:nvGrpSpPr>
          <p:cNvPr id="3" name="그룹 8"/>
          <p:cNvGrpSpPr/>
          <p:nvPr/>
        </p:nvGrpSpPr>
        <p:grpSpPr>
          <a:xfrm>
            <a:off x="395536" y="188640"/>
            <a:ext cx="8352928" cy="6336704"/>
            <a:chOff x="179512" y="620687"/>
            <a:chExt cx="8028384" cy="4799015"/>
          </a:xfrm>
        </p:grpSpPr>
        <p:sp>
          <p:nvSpPr>
            <p:cNvPr id="10" name="모서리가 둥근 직사각형 9"/>
            <p:cNvSpPr/>
            <p:nvPr/>
          </p:nvSpPr>
          <p:spPr>
            <a:xfrm>
              <a:off x="179512" y="836712"/>
              <a:ext cx="8028384" cy="4582990"/>
            </a:xfrm>
            <a:prstGeom prst="roundRect">
              <a:avLst>
                <a:gd name="adj" fmla="val 2653"/>
              </a:avLst>
            </a:prstGeom>
            <a:solidFill>
              <a:schemeClr val="bg1"/>
            </a:solidFill>
            <a:ln w="31750">
              <a:solidFill>
                <a:srgbClr val="2C97A2">
                  <a:alpha val="28000"/>
                </a:srgbClr>
              </a:solidFill>
            </a:ln>
            <a:effectLst>
              <a:outerShdw blurRad="50800" dist="127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pic>
          <p:nvPicPr>
            <p:cNvPr id="13" name="그림 12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048188" y="620687"/>
              <a:ext cx="4152612" cy="71096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4" name="TextBox 13"/>
          <p:cNvSpPr txBox="1"/>
          <p:nvPr/>
        </p:nvSpPr>
        <p:spPr>
          <a:xfrm>
            <a:off x="1043608" y="379758"/>
            <a:ext cx="7200800" cy="473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  <a:cs typeface="Arial Unicode MS" pitchFamily="50" charset="-127"/>
              </a:rPr>
              <a:t>향정신성의약품</a:t>
            </a:r>
          </a:p>
        </p:txBody>
      </p:sp>
      <p:pic>
        <p:nvPicPr>
          <p:cNvPr id="16" name="Picture 5" descr="9_3"/>
          <p:cNvPicPr>
            <a:picLocks noChangeAspect="1" noChangeArrowheads="1"/>
          </p:cNvPicPr>
          <p:nvPr/>
        </p:nvPicPr>
        <p:blipFill>
          <a:blip r:embed="rId4" cstate="print"/>
          <a:srcRect l="946" r="606" b="2325"/>
          <a:stretch>
            <a:fillRect/>
          </a:stretch>
        </p:blipFill>
        <p:spPr bwMode="auto">
          <a:xfrm>
            <a:off x="539552" y="1235844"/>
            <a:ext cx="8055813" cy="1465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 Box 51"/>
          <p:cNvSpPr txBox="1">
            <a:spLocks noChangeArrowheads="1"/>
          </p:cNvSpPr>
          <p:nvPr/>
        </p:nvSpPr>
        <p:spPr bwMode="auto">
          <a:xfrm>
            <a:off x="677968" y="1337135"/>
            <a:ext cx="778246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ko-KR" altLang="en-US" sz="1600" b="1" kern="0" dirty="0">
                <a:solidFill>
                  <a:srgbClr val="4F81BD">
                    <a:lumMod val="50000"/>
                  </a:srgbClr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    인간의 중추신경에 작용하는 것으로서 이를 오용 또는 남용할 경우 인체에 </a:t>
            </a:r>
            <a:endParaRPr kumimoji="0" lang="en-US" altLang="ko-KR" sz="1600" b="1" kern="0" dirty="0">
              <a:solidFill>
                <a:srgbClr val="4F81BD">
                  <a:lumMod val="50000"/>
                </a:srgbClr>
              </a:solidFill>
              <a:latin typeface="맑은 고딕" pitchFamily="50" charset="-127"/>
              <a:ea typeface="맑은 고딕" pitchFamily="50" charset="-127"/>
              <a:sym typeface="Wingdings" pitchFamily="2" charset="2"/>
            </a:endParaRP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en-US" altLang="ko-KR" sz="1600" b="1" kern="0" dirty="0">
                <a:solidFill>
                  <a:srgbClr val="4F81BD">
                    <a:lumMod val="50000"/>
                  </a:srgbClr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    </a:t>
            </a:r>
            <a:r>
              <a:rPr kumimoji="0" lang="ko-KR" altLang="en-US" sz="1600" b="1" kern="0" dirty="0">
                <a:solidFill>
                  <a:srgbClr val="4F81BD">
                    <a:lumMod val="50000"/>
                  </a:srgbClr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현저한 위해가 있다고 인정되는 물질로서</a:t>
            </a:r>
            <a:r>
              <a:rPr kumimoji="0" lang="en-US" altLang="ko-KR" sz="1600" b="1" kern="0" dirty="0">
                <a:solidFill>
                  <a:srgbClr val="4F81BD">
                    <a:lumMod val="50000"/>
                  </a:srgbClr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, </a:t>
            </a:r>
            <a:r>
              <a:rPr kumimoji="0" lang="ko-KR" altLang="en-US" sz="1600" b="1" kern="0" dirty="0">
                <a:solidFill>
                  <a:srgbClr val="4F81BD">
                    <a:lumMod val="50000"/>
                  </a:srgbClr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그 의학적 유용성과 </a:t>
            </a:r>
            <a:r>
              <a:rPr kumimoji="0" lang="ko-KR" altLang="en-US" sz="1600" b="1" kern="0" dirty="0" err="1">
                <a:solidFill>
                  <a:srgbClr val="4F81BD">
                    <a:lumMod val="50000"/>
                  </a:srgbClr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유해도에</a:t>
            </a:r>
            <a:r>
              <a:rPr kumimoji="0" lang="ko-KR" altLang="en-US" sz="1600" b="1" kern="0" dirty="0">
                <a:solidFill>
                  <a:srgbClr val="4F81BD">
                    <a:lumMod val="50000"/>
                  </a:srgbClr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 따라 </a:t>
            </a:r>
            <a:endParaRPr kumimoji="0" lang="en-US" altLang="ko-KR" sz="1600" b="1" kern="0" dirty="0">
              <a:solidFill>
                <a:srgbClr val="4F81BD">
                  <a:lumMod val="50000"/>
                </a:srgbClr>
              </a:solidFill>
              <a:latin typeface="맑은 고딕" pitchFamily="50" charset="-127"/>
              <a:ea typeface="맑은 고딕" pitchFamily="50" charset="-127"/>
              <a:sym typeface="Wingdings" pitchFamily="2" charset="2"/>
            </a:endParaRP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en-US" altLang="ko-KR" sz="1600" b="1" kern="0" dirty="0">
                <a:solidFill>
                  <a:srgbClr val="4F81BD">
                    <a:lumMod val="50000"/>
                  </a:srgbClr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    </a:t>
            </a:r>
            <a:r>
              <a:rPr kumimoji="0" lang="ko-KR" altLang="en-US" sz="1600" b="1" kern="0" dirty="0" err="1">
                <a:solidFill>
                  <a:srgbClr val="4F81BD">
                    <a:lumMod val="50000"/>
                  </a:srgbClr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가목에서</a:t>
            </a:r>
            <a:r>
              <a:rPr kumimoji="0" lang="ko-KR" altLang="en-US" sz="1600" b="1" kern="0" dirty="0">
                <a:solidFill>
                  <a:srgbClr val="4F81BD">
                    <a:lumMod val="50000"/>
                  </a:srgbClr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 </a:t>
            </a:r>
            <a:r>
              <a:rPr kumimoji="0" lang="ko-KR" altLang="en-US" sz="1600" b="1" kern="0" dirty="0" err="1">
                <a:solidFill>
                  <a:srgbClr val="4F81BD">
                    <a:lumMod val="50000"/>
                  </a:srgbClr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마목까지</a:t>
            </a:r>
            <a:r>
              <a:rPr kumimoji="0" lang="ko-KR" altLang="en-US" sz="1600" b="1" kern="0" dirty="0">
                <a:solidFill>
                  <a:srgbClr val="4F81BD">
                    <a:lumMod val="50000"/>
                  </a:srgbClr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 분류하고 있으며 대통령령으로 정한 것</a:t>
            </a:r>
            <a:endParaRPr kumimoji="0" lang="en-US" altLang="ko-KR" sz="1600" b="1" kern="0" dirty="0">
              <a:solidFill>
                <a:srgbClr val="000066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8" name="Picture 44" descr="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7968" y="1400706"/>
            <a:ext cx="238383" cy="27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7" name="표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2891610"/>
              </p:ext>
            </p:extLst>
          </p:nvPr>
        </p:nvGraphicFramePr>
        <p:xfrm>
          <a:off x="683568" y="2790128"/>
          <a:ext cx="7643866" cy="3447184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00013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50046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14327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9874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>
                          <a:latin typeface="맑은 고딕" pitchFamily="50" charset="-127"/>
                          <a:ea typeface="맑은 고딕" pitchFamily="50" charset="-127"/>
                        </a:rPr>
                        <a:t>구분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>
                          <a:latin typeface="맑은 고딕" pitchFamily="50" charset="-127"/>
                          <a:ea typeface="맑은 고딕" pitchFamily="50" charset="-127"/>
                        </a:rPr>
                        <a:t>분류 기준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>
                          <a:latin typeface="맑은 고딕" pitchFamily="50" charset="-127"/>
                          <a:ea typeface="맑은 고딕" pitchFamily="50" charset="-127"/>
                        </a:rPr>
                        <a:t>지정 </a:t>
                      </a:r>
                      <a:r>
                        <a:rPr lang="ko-KR" altLang="en-US" sz="1400" b="1" dirty="0" err="1">
                          <a:latin typeface="맑은 고딕" pitchFamily="50" charset="-127"/>
                          <a:ea typeface="맑은 고딕" pitchFamily="50" charset="-127"/>
                        </a:rPr>
                        <a:t>성분수</a:t>
                      </a:r>
                      <a:r>
                        <a:rPr lang="en-US" altLang="ko-KR" sz="1400" b="1" dirty="0"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lang="ko-KR" altLang="en-US" sz="1400" b="1" dirty="0">
                          <a:latin typeface="맑은 고딕" pitchFamily="50" charset="-127"/>
                          <a:ea typeface="맑은 고딕" pitchFamily="50" charset="-127"/>
                        </a:rPr>
                        <a:t>물질</a:t>
                      </a:r>
                      <a:r>
                        <a:rPr lang="en-US" altLang="ko-KR" sz="1400" b="1" dirty="0"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lang="ko-KR" altLang="en-US" sz="14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4937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>
                          <a:latin typeface="맑은 고딕" pitchFamily="50" charset="-127"/>
                          <a:ea typeface="맑은 고딕" pitchFamily="50" charset="-127"/>
                        </a:rPr>
                        <a:t>가 목</a:t>
                      </a:r>
                      <a:endParaRPr lang="en-US" altLang="ko-KR" sz="14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algn="ctr" latinLnBrk="1"/>
                      <a:r>
                        <a:rPr lang="en-US" altLang="ko-KR" sz="1400" b="1" dirty="0"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lang="ko-KR" altLang="en-US" sz="1400" b="1" dirty="0">
                          <a:latin typeface="맑은 고딕" pitchFamily="50" charset="-127"/>
                          <a:ea typeface="맑은 고딕" pitchFamily="50" charset="-127"/>
                        </a:rPr>
                        <a:t>환각제</a:t>
                      </a:r>
                      <a:r>
                        <a:rPr lang="en-US" altLang="ko-KR" sz="1400" b="1" dirty="0"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lang="ko-KR" altLang="en-US" sz="14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의료용으로 쓰이지 않음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</a:p>
                    <a:p>
                      <a:pPr algn="ctr" latinLnBrk="1"/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심한 신체적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정신적 의존성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latin typeface="맑은 고딕" pitchFamily="50" charset="-127"/>
                          <a:ea typeface="맑은 고딕" pitchFamily="50" charset="-127"/>
                        </a:rPr>
                        <a:t>98</a:t>
                      </a:r>
                      <a:r>
                        <a:rPr lang="ko-KR" altLang="en-US" sz="1400" b="1" dirty="0">
                          <a:latin typeface="맑은 고딕" pitchFamily="50" charset="-127"/>
                          <a:ea typeface="맑은 고딕" pitchFamily="50" charset="-127"/>
                        </a:rPr>
                        <a:t>종</a:t>
                      </a:r>
                      <a:endParaRPr lang="en-US" altLang="ko-KR" sz="14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algn="ctr" latinLnBrk="1"/>
                      <a:r>
                        <a:rPr lang="en-US" altLang="ko-KR" sz="1400" b="1" dirty="0"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lang="ko-KR" altLang="en-US" sz="1400" b="1" dirty="0">
                          <a:latin typeface="맑은 고딕" pitchFamily="50" charset="-127"/>
                          <a:ea typeface="맑은 고딕" pitchFamily="50" charset="-127"/>
                        </a:rPr>
                        <a:t>메톡시암페타민</a:t>
                      </a:r>
                      <a:r>
                        <a:rPr lang="en-US" altLang="ko-KR" sz="1400" b="1" dirty="0"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400" b="1" dirty="0" err="1">
                          <a:latin typeface="맑은 고딕" pitchFamily="50" charset="-127"/>
                          <a:ea typeface="맑은 고딕" pitchFamily="50" charset="-127"/>
                        </a:rPr>
                        <a:t>엘에스디</a:t>
                      </a:r>
                      <a:r>
                        <a:rPr lang="ko-KR" altLang="en-US" sz="1400" b="1" dirty="0">
                          <a:latin typeface="맑은 고딕" pitchFamily="50" charset="-127"/>
                          <a:ea typeface="맑은 고딕" pitchFamily="50" charset="-127"/>
                        </a:rPr>
                        <a:t> 등</a:t>
                      </a:r>
                      <a:r>
                        <a:rPr lang="en-US" altLang="ko-KR" sz="1400" b="1" dirty="0"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lang="ko-KR" altLang="en-US" sz="14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4937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>
                          <a:latin typeface="맑은 고딕" pitchFamily="50" charset="-127"/>
                          <a:ea typeface="맑은 고딕" pitchFamily="50" charset="-127"/>
                        </a:rPr>
                        <a:t>나 목</a:t>
                      </a:r>
                      <a:endParaRPr lang="en-US" altLang="ko-KR" sz="14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algn="ctr" latinLnBrk="1"/>
                      <a:r>
                        <a:rPr lang="en-US" altLang="ko-KR" sz="1400" b="1" dirty="0"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lang="ko-KR" altLang="en-US" sz="1400" b="1" dirty="0">
                          <a:latin typeface="맑은 고딕" pitchFamily="50" charset="-127"/>
                          <a:ea typeface="맑은 고딕" pitchFamily="50" charset="-127"/>
                        </a:rPr>
                        <a:t>각성제</a:t>
                      </a:r>
                      <a:r>
                        <a:rPr lang="en-US" altLang="ko-KR" sz="1400" b="1" dirty="0"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lang="ko-KR" altLang="en-US" sz="14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>
                          <a:solidFill>
                            <a:srgbClr val="3333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제한된 의료용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,</a:t>
                      </a:r>
                    </a:p>
                    <a:p>
                      <a:pPr algn="ctr" latinLnBrk="1"/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심한 신체적</a:t>
                      </a:r>
                      <a:r>
                        <a:rPr lang="en-US" altLang="ko-KR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,</a:t>
                      </a:r>
                      <a:r>
                        <a:rPr lang="en-US" altLang="ko-KR" sz="1400" b="1" baseline="0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lang="ko-KR" altLang="en-US" sz="1400" b="1" baseline="0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정신적 의존성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latin typeface="맑은 고딕" pitchFamily="50" charset="-127"/>
                          <a:ea typeface="맑은 고딕" pitchFamily="50" charset="-127"/>
                        </a:rPr>
                        <a:t>43</a:t>
                      </a:r>
                      <a:r>
                        <a:rPr lang="ko-KR" altLang="en-US" sz="1400" b="1" dirty="0">
                          <a:latin typeface="맑은 고딕" pitchFamily="50" charset="-127"/>
                          <a:ea typeface="맑은 고딕" pitchFamily="50" charset="-127"/>
                        </a:rPr>
                        <a:t>종</a:t>
                      </a:r>
                      <a:endParaRPr lang="en-US" altLang="ko-KR" sz="14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algn="ctr" latinLnBrk="1"/>
                      <a:r>
                        <a:rPr lang="en-US" altLang="ko-KR" sz="1400" b="1" dirty="0"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lang="ko-KR" altLang="en-US" sz="1400" b="1" dirty="0" err="1">
                          <a:latin typeface="맑은 고딕" pitchFamily="50" charset="-127"/>
                          <a:ea typeface="맑은 고딕" pitchFamily="50" charset="-127"/>
                        </a:rPr>
                        <a:t>케타민</a:t>
                      </a:r>
                      <a:r>
                        <a:rPr lang="en-US" altLang="ko-KR" sz="1400" b="1" dirty="0"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400" b="1" dirty="0" err="1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메틸페니데이트</a:t>
                      </a:r>
                      <a:r>
                        <a:rPr lang="ko-KR" altLang="en-US" sz="1400" b="1" dirty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lang="ko-KR" altLang="en-US" sz="14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등</a:t>
                      </a:r>
                      <a:r>
                        <a:rPr lang="en-US" altLang="ko-KR" sz="1400" b="1" dirty="0"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lang="ko-KR" altLang="en-US" sz="14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4937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>
                          <a:latin typeface="맑은 고딕" pitchFamily="50" charset="-127"/>
                          <a:ea typeface="맑은 고딕" pitchFamily="50" charset="-127"/>
                        </a:rPr>
                        <a:t>다 목</a:t>
                      </a:r>
                      <a:endParaRPr lang="en-US" altLang="ko-KR" sz="14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algn="ctr" latinLnBrk="1"/>
                      <a:r>
                        <a:rPr lang="en-US" altLang="ko-KR" sz="1400" b="1" dirty="0"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lang="ko-KR" altLang="en-US" sz="1400" b="1" dirty="0">
                          <a:latin typeface="맑은 고딕" pitchFamily="50" charset="-127"/>
                          <a:ea typeface="맑은 고딕" pitchFamily="50" charset="-127"/>
                        </a:rPr>
                        <a:t>진정제</a:t>
                      </a:r>
                      <a:r>
                        <a:rPr lang="en-US" altLang="ko-KR" sz="1400" b="1" dirty="0"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lang="ko-KR" altLang="en-US" sz="14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>
                          <a:solidFill>
                            <a:srgbClr val="3333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의료용</a:t>
                      </a:r>
                      <a:r>
                        <a:rPr lang="ko-KR" altLang="en-US" sz="1400" b="1" dirty="0">
                          <a:latin typeface="맑은 고딕" pitchFamily="50" charset="-127"/>
                          <a:ea typeface="맑은 고딕" pitchFamily="50" charset="-127"/>
                        </a:rPr>
                        <a:t>으로 사용</a:t>
                      </a:r>
                      <a:endParaRPr lang="en-US" altLang="ko-KR" sz="14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algn="ctr" latinLnBrk="1"/>
                      <a:r>
                        <a:rPr lang="ko-KR" altLang="en-US" sz="1400" b="1" dirty="0">
                          <a:latin typeface="맑은 고딕" pitchFamily="50" charset="-127"/>
                          <a:ea typeface="맑은 고딕" pitchFamily="50" charset="-127"/>
                        </a:rPr>
                        <a:t>심하지 않은 </a:t>
                      </a: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의존성 유발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latin typeface="맑은 고딕" pitchFamily="50" charset="-127"/>
                          <a:ea typeface="맑은 고딕" pitchFamily="50" charset="-127"/>
                        </a:rPr>
                        <a:t>61</a:t>
                      </a:r>
                      <a:r>
                        <a:rPr lang="ko-KR" altLang="en-US" sz="1400" b="1" dirty="0">
                          <a:latin typeface="맑은 고딕" pitchFamily="50" charset="-127"/>
                          <a:ea typeface="맑은 고딕" pitchFamily="50" charset="-127"/>
                        </a:rPr>
                        <a:t>종</a:t>
                      </a:r>
                      <a:endParaRPr lang="en-US" altLang="ko-KR" sz="14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algn="ctr" latinLnBrk="1"/>
                      <a:r>
                        <a:rPr lang="en-US" altLang="ko-KR" sz="1400" b="1" dirty="0"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lang="ko-KR" altLang="en-US" sz="1400" b="1" dirty="0">
                          <a:latin typeface="맑은 고딕" pitchFamily="50" charset="-127"/>
                          <a:ea typeface="맑은 고딕" pitchFamily="50" charset="-127"/>
                        </a:rPr>
                        <a:t>바르비탈</a:t>
                      </a:r>
                      <a:r>
                        <a:rPr lang="en-US" altLang="ko-KR" sz="1400" b="1" dirty="0"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400" b="1" dirty="0" err="1">
                          <a:latin typeface="맑은 고딕" pitchFamily="50" charset="-127"/>
                          <a:ea typeface="맑은 고딕" pitchFamily="50" charset="-127"/>
                        </a:rPr>
                        <a:t>치오펜탈</a:t>
                      </a:r>
                      <a:r>
                        <a:rPr lang="ko-KR" altLang="en-US" sz="1400" b="1" dirty="0">
                          <a:latin typeface="맑은 고딕" pitchFamily="50" charset="-127"/>
                          <a:ea typeface="맑은 고딕" pitchFamily="50" charset="-127"/>
                        </a:rPr>
                        <a:t> 등</a:t>
                      </a:r>
                      <a:r>
                        <a:rPr lang="en-US" altLang="ko-KR" sz="1400" b="1" dirty="0"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lang="ko-KR" altLang="en-US" sz="14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92611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>
                          <a:latin typeface="맑은 고딕" pitchFamily="50" charset="-127"/>
                          <a:ea typeface="맑은 고딕" pitchFamily="50" charset="-127"/>
                        </a:rPr>
                        <a:t>라 목</a:t>
                      </a:r>
                      <a:endParaRPr lang="en-US" altLang="ko-KR" sz="14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algn="ctr" latinLnBrk="1"/>
                      <a:r>
                        <a:rPr lang="en-US" altLang="ko-KR" sz="1400" b="1" dirty="0"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lang="ko-KR" altLang="en-US" sz="1400" b="1" dirty="0">
                          <a:latin typeface="맑은 고딕" pitchFamily="50" charset="-127"/>
                          <a:ea typeface="맑은 고딕" pitchFamily="50" charset="-127"/>
                        </a:rPr>
                        <a:t>진정제</a:t>
                      </a:r>
                      <a:r>
                        <a:rPr lang="en-US" altLang="ko-KR" sz="1400" b="1" dirty="0"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lang="ko-KR" altLang="en-US" sz="14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>
                          <a:solidFill>
                            <a:srgbClr val="3333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의료용</a:t>
                      </a:r>
                      <a:r>
                        <a:rPr lang="ko-KR" altLang="en-US" sz="1400" b="1" dirty="0">
                          <a:latin typeface="맑은 고딕" pitchFamily="50" charset="-127"/>
                          <a:ea typeface="맑은 고딕" pitchFamily="50" charset="-127"/>
                        </a:rPr>
                        <a:t>으로 사용</a:t>
                      </a:r>
                      <a:endParaRPr lang="en-US" altLang="ko-KR" sz="14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algn="ctr" latinLnBrk="1"/>
                      <a:r>
                        <a:rPr lang="ko-KR" altLang="en-US" sz="1400" b="1" dirty="0" err="1">
                          <a:latin typeface="맑은 고딕" pitchFamily="50" charset="-127"/>
                          <a:ea typeface="맑은 고딕" pitchFamily="50" charset="-127"/>
                        </a:rPr>
                        <a:t>다목보다</a:t>
                      </a:r>
                      <a:r>
                        <a:rPr lang="ko-KR" altLang="en-US" sz="1400" b="1" dirty="0">
                          <a:latin typeface="맑은 고딕" pitchFamily="50" charset="-127"/>
                          <a:ea typeface="맑은 고딕" pitchFamily="50" charset="-127"/>
                        </a:rPr>
                        <a:t> 심하지 않은 </a:t>
                      </a: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의존성 유발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latin typeface="맑은 고딕" pitchFamily="50" charset="-127"/>
                          <a:ea typeface="맑은 고딕" pitchFamily="50" charset="-127"/>
                        </a:rPr>
                        <a:t>70</a:t>
                      </a:r>
                      <a:r>
                        <a:rPr lang="ko-KR" altLang="en-US" sz="1400" b="1" dirty="0">
                          <a:latin typeface="맑은 고딕" pitchFamily="50" charset="-127"/>
                          <a:ea typeface="맑은 고딕" pitchFamily="50" charset="-127"/>
                        </a:rPr>
                        <a:t>종</a:t>
                      </a:r>
                      <a:endParaRPr lang="en-US" altLang="ko-KR" sz="14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algn="ctr" latinLnBrk="1"/>
                      <a:r>
                        <a:rPr lang="en-US" altLang="ko-KR" sz="1400" b="1" dirty="0"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lang="ko-KR" altLang="en-US" sz="1400" b="1" u="sng" dirty="0" err="1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펜디메트라진</a:t>
                      </a:r>
                      <a:r>
                        <a:rPr lang="en-US" altLang="ko-KR" sz="1400" b="1" u="sng" dirty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400" b="1" u="sng" dirty="0" err="1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펜터민</a:t>
                      </a:r>
                      <a:r>
                        <a:rPr lang="en-US" altLang="ko-KR" sz="1400" b="1" u="sng" dirty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400" b="1" u="sng" dirty="0" err="1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마진돌</a:t>
                      </a:r>
                      <a:r>
                        <a:rPr lang="en-US" altLang="ko-KR" sz="1400" b="1" u="sng" dirty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</a:p>
                    <a:p>
                      <a:pPr algn="ctr" latinLnBrk="1"/>
                      <a:r>
                        <a:rPr lang="ko-KR" altLang="en-US" sz="1400" b="1" u="sng" dirty="0" err="1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디에틸프로피온</a:t>
                      </a:r>
                      <a:r>
                        <a:rPr lang="en-US" altLang="ko-KR" sz="1400" b="1" u="sng" dirty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400" b="1" u="sng" dirty="0" err="1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로카세린</a:t>
                      </a:r>
                      <a:r>
                        <a:rPr lang="en-US" altLang="ko-KR" sz="1400" b="1" dirty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,</a:t>
                      </a:r>
                      <a:r>
                        <a:rPr lang="en-US" altLang="ko-KR" sz="1400" b="1" baseline="0" dirty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  <a:p>
                      <a:pPr algn="ctr" latinLnBrk="1"/>
                      <a:r>
                        <a:rPr lang="ko-KR" altLang="en-US" sz="1400" b="1" baseline="0" dirty="0" err="1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프로포폴</a:t>
                      </a:r>
                      <a:r>
                        <a:rPr lang="en-US" altLang="ko-KR" sz="1400" b="1" baseline="0" dirty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400" b="1" baseline="0" dirty="0" err="1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졸피뎀</a:t>
                      </a:r>
                      <a:r>
                        <a:rPr lang="en-US" altLang="ko-KR" sz="1400" b="1" baseline="0" dirty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400" b="1" baseline="0" dirty="0" err="1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에티졸람</a:t>
                      </a:r>
                      <a:r>
                        <a:rPr lang="ko-KR" altLang="en-US" sz="1400" b="1" baseline="0" dirty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lang="ko-KR" altLang="en-US" sz="1400" b="1" baseline="0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등</a:t>
                      </a:r>
                      <a:r>
                        <a:rPr lang="en-US" altLang="ko-KR" sz="1400" b="1" dirty="0"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lang="ko-KR" altLang="en-US" sz="14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4937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>
                          <a:latin typeface="맑은 고딕" pitchFamily="50" charset="-127"/>
                          <a:ea typeface="맑은 고딕" pitchFamily="50" charset="-127"/>
                        </a:rPr>
                        <a:t>마 목</a:t>
                      </a:r>
                      <a:endParaRPr lang="en-US" altLang="ko-KR" sz="14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algn="ctr" latinLnBrk="1"/>
                      <a:r>
                        <a:rPr lang="en-US" altLang="ko-KR" sz="1400" b="1" dirty="0"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lang="ko-KR" altLang="en-US" sz="1400" b="1" dirty="0">
                          <a:latin typeface="맑은 고딕" pitchFamily="50" charset="-127"/>
                          <a:ea typeface="맑은 고딕" pitchFamily="50" charset="-127"/>
                        </a:rPr>
                        <a:t>복합제</a:t>
                      </a:r>
                      <a:r>
                        <a:rPr lang="en-US" altLang="ko-KR" sz="1400" b="1" dirty="0"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lang="ko-KR" altLang="en-US" sz="14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err="1">
                          <a:latin typeface="맑은 고딕" pitchFamily="50" charset="-127"/>
                          <a:ea typeface="맑은 고딕" pitchFamily="50" charset="-127"/>
                        </a:rPr>
                        <a:t>가목</a:t>
                      </a:r>
                      <a:r>
                        <a:rPr lang="en-US" altLang="ko-KR" sz="1400" b="1" dirty="0">
                          <a:latin typeface="맑은 고딕" pitchFamily="50" charset="-127"/>
                          <a:ea typeface="맑은 고딕" pitchFamily="50" charset="-127"/>
                        </a:rPr>
                        <a:t>~</a:t>
                      </a:r>
                      <a:r>
                        <a:rPr lang="ko-KR" altLang="en-US" sz="1400" b="1" dirty="0" err="1">
                          <a:latin typeface="맑은 고딕" pitchFamily="50" charset="-127"/>
                          <a:ea typeface="맑은 고딕" pitchFamily="50" charset="-127"/>
                        </a:rPr>
                        <a:t>라목을</a:t>
                      </a:r>
                      <a:r>
                        <a:rPr lang="ko-KR" altLang="en-US" sz="1400" b="1" dirty="0">
                          <a:latin typeface="맑은 고딕" pitchFamily="50" charset="-127"/>
                          <a:ea typeface="맑은 고딕" pitchFamily="50" charset="-127"/>
                        </a:rPr>
                        <a:t> 함유하는 혼합물질</a:t>
                      </a:r>
                      <a:endParaRPr lang="en-US" altLang="ko-KR" sz="14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latin typeface="맑은 고딕" pitchFamily="50" charset="-127"/>
                          <a:ea typeface="맑은 고딕" pitchFamily="50" charset="-127"/>
                        </a:rPr>
                        <a:t>-</a:t>
                      </a:r>
                      <a:endParaRPr lang="ko-KR" altLang="en-US" sz="14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4127107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내용 개체 틀 8"/>
          <p:cNvSpPr txBox="1">
            <a:spLocks/>
          </p:cNvSpPr>
          <p:nvPr/>
        </p:nvSpPr>
        <p:spPr bwMode="auto">
          <a:xfrm>
            <a:off x="357158" y="712076"/>
            <a:ext cx="8535322" cy="559724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127000" marR="127000" lvl="0" algn="just" ea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</a:pPr>
            <a:endParaRPr kumimoji="1" lang="en-US" altLang="ko-KR" sz="2800" b="1" i="0" u="none" strike="noStrike" kern="0" cap="none" spc="0" normalizeH="0" baseline="0" noProof="0" dirty="0">
              <a:ln>
                <a:noFill/>
              </a:ln>
              <a:solidFill>
                <a:srgbClr val="190EEC"/>
              </a:solidFill>
              <a:effectLst/>
              <a:uLnTx/>
              <a:uFillTx/>
              <a:latin typeface="+mn-lt"/>
              <a:ea typeface="HY울릉도M" pitchFamily="18" charset="-127"/>
              <a:cs typeface="+mn-cs"/>
            </a:endParaRPr>
          </a:p>
        </p:txBody>
      </p:sp>
      <p:grpSp>
        <p:nvGrpSpPr>
          <p:cNvPr id="2" name="그룹 53"/>
          <p:cNvGrpSpPr/>
          <p:nvPr/>
        </p:nvGrpSpPr>
        <p:grpSpPr>
          <a:xfrm>
            <a:off x="395536" y="404664"/>
            <a:ext cx="8352928" cy="5976664"/>
            <a:chOff x="467544" y="1340768"/>
            <a:chExt cx="7704856" cy="4503691"/>
          </a:xfrm>
        </p:grpSpPr>
        <p:grpSp>
          <p:nvGrpSpPr>
            <p:cNvPr id="3" name="그룹 8"/>
            <p:cNvGrpSpPr/>
            <p:nvPr/>
          </p:nvGrpSpPr>
          <p:grpSpPr>
            <a:xfrm>
              <a:off x="467544" y="1340768"/>
              <a:ext cx="7704856" cy="4503691"/>
              <a:chOff x="179512" y="620687"/>
              <a:chExt cx="8028384" cy="4799015"/>
            </a:xfrm>
          </p:grpSpPr>
          <p:sp>
            <p:nvSpPr>
              <p:cNvPr id="10" name="모서리가 둥근 직사각형 9"/>
              <p:cNvSpPr/>
              <p:nvPr/>
            </p:nvSpPr>
            <p:spPr>
              <a:xfrm>
                <a:off x="179512" y="836712"/>
                <a:ext cx="8028384" cy="4582990"/>
              </a:xfrm>
              <a:prstGeom prst="roundRect">
                <a:avLst>
                  <a:gd name="adj" fmla="val 2653"/>
                </a:avLst>
              </a:prstGeom>
              <a:solidFill>
                <a:schemeClr val="bg1"/>
              </a:solidFill>
              <a:ln w="31750">
                <a:solidFill>
                  <a:srgbClr val="2C97A2">
                    <a:alpha val="28000"/>
                  </a:srgbClr>
                </a:solidFill>
              </a:ln>
              <a:effectLst>
                <a:outerShdw blurRad="50800" dist="12700" dir="5400000" algn="t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13" name="그림 12"/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563716" y="620687"/>
                <a:ext cx="5467606" cy="71096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4" name="TextBox 13"/>
            <p:cNvSpPr txBox="1"/>
            <p:nvPr/>
          </p:nvSpPr>
          <p:spPr>
            <a:xfrm>
              <a:off x="1065335" y="1484784"/>
              <a:ext cx="6642117" cy="3564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4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마약류취급자의 종류</a:t>
              </a:r>
              <a:r>
                <a:rPr lang="en-US" altLang="ko-KR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(</a:t>
              </a:r>
              <a:r>
                <a:rPr lang="ko-KR" altLang="en-US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법 제</a:t>
              </a:r>
              <a:r>
                <a:rPr lang="en-US" altLang="ko-KR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2</a:t>
              </a:r>
              <a:r>
                <a:rPr lang="ko-KR" altLang="en-US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조</a:t>
              </a:r>
              <a:r>
                <a:rPr lang="en-US" altLang="ko-KR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)</a:t>
              </a:r>
              <a:endParaRPr lang="ko-KR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  <a:cs typeface="Arial Unicode MS" pitchFamily="50" charset="-127"/>
              </a:endParaRPr>
            </a:p>
          </p:txBody>
        </p:sp>
      </p:grpSp>
      <p:sp>
        <p:nvSpPr>
          <p:cNvPr id="15" name="모서리가 둥근 직사각형 14"/>
          <p:cNvSpPr/>
          <p:nvPr/>
        </p:nvSpPr>
        <p:spPr>
          <a:xfrm>
            <a:off x="611560" y="1314454"/>
            <a:ext cx="8064896" cy="4850850"/>
          </a:xfrm>
          <a:prstGeom prst="roundRect">
            <a:avLst>
              <a:gd name="adj" fmla="val 2102"/>
            </a:avLst>
          </a:prstGeom>
          <a:solidFill>
            <a:srgbClr val="8DCCF7">
              <a:alpha val="2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66700" indent="-266700">
              <a:lnSpc>
                <a:spcPct val="140000"/>
              </a:lnSpc>
            </a:pPr>
            <a:endParaRPr lang="en-US" altLang="ko-KR" dirty="0">
              <a:solidFill>
                <a:schemeClr val="tx1"/>
              </a:solidFill>
              <a:latin typeface="+mn-ea"/>
            </a:endParaRPr>
          </a:p>
          <a:p>
            <a:pPr marL="266700" indent="-266700">
              <a:lnSpc>
                <a:spcPct val="140000"/>
              </a:lnSpc>
            </a:pPr>
            <a:r>
              <a:rPr lang="ko-KR" altLang="en-US" dirty="0">
                <a:solidFill>
                  <a:schemeClr val="tx1"/>
                </a:solidFill>
                <a:latin typeface="+mn-ea"/>
              </a:rPr>
              <a:t>△ </a:t>
            </a:r>
            <a:r>
              <a:rPr lang="en-US" altLang="ko-KR" dirty="0">
                <a:solidFill>
                  <a:schemeClr val="tx1"/>
                </a:solidFill>
                <a:latin typeface="+mn-ea"/>
              </a:rPr>
              <a:t>(</a:t>
            </a:r>
            <a:r>
              <a:rPr lang="ko-KR" altLang="en-US" dirty="0">
                <a:solidFill>
                  <a:schemeClr val="tx1"/>
                </a:solidFill>
                <a:latin typeface="+mn-ea"/>
              </a:rPr>
              <a:t>제</a:t>
            </a:r>
            <a:r>
              <a:rPr lang="en-US" altLang="ko-KR" dirty="0">
                <a:solidFill>
                  <a:schemeClr val="tx1"/>
                </a:solidFill>
                <a:latin typeface="+mn-ea"/>
              </a:rPr>
              <a:t>5</a:t>
            </a:r>
            <a:r>
              <a:rPr lang="ko-KR" altLang="en-US" dirty="0">
                <a:solidFill>
                  <a:schemeClr val="tx1"/>
                </a:solidFill>
                <a:latin typeface="+mn-ea"/>
              </a:rPr>
              <a:t>호 </a:t>
            </a:r>
            <a:r>
              <a:rPr lang="ko-KR" altLang="en-US" dirty="0" err="1">
                <a:solidFill>
                  <a:schemeClr val="tx1"/>
                </a:solidFill>
                <a:latin typeface="+mn-ea"/>
              </a:rPr>
              <a:t>마목</a:t>
            </a:r>
            <a:r>
              <a:rPr lang="en-US" altLang="ko-KR" dirty="0">
                <a:solidFill>
                  <a:schemeClr val="tx1"/>
                </a:solidFill>
                <a:latin typeface="+mn-ea"/>
              </a:rPr>
              <a:t>) </a:t>
            </a:r>
            <a:r>
              <a:rPr lang="ko-KR" altLang="en-US" b="1" dirty="0">
                <a:solidFill>
                  <a:schemeClr val="tx1"/>
                </a:solidFill>
                <a:latin typeface="+mn-ea"/>
              </a:rPr>
              <a:t>마약류도매업자</a:t>
            </a:r>
            <a:r>
              <a:rPr lang="en-US" altLang="ko-KR" dirty="0">
                <a:solidFill>
                  <a:schemeClr val="tx1"/>
                </a:solidFill>
                <a:latin typeface="+mn-ea"/>
              </a:rPr>
              <a:t>: </a:t>
            </a:r>
            <a:r>
              <a:rPr lang="ko-KR" altLang="en-US" dirty="0">
                <a:solidFill>
                  <a:schemeClr val="tx1"/>
                </a:solidFill>
                <a:latin typeface="+mn-ea"/>
              </a:rPr>
              <a:t>마약류소매업자</a:t>
            </a:r>
            <a:r>
              <a:rPr lang="en-US" altLang="ko-KR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dirty="0">
                <a:solidFill>
                  <a:schemeClr val="tx1"/>
                </a:solidFill>
                <a:latin typeface="+mn-ea"/>
              </a:rPr>
              <a:t>마약류취급의료업자</a:t>
            </a:r>
            <a:r>
              <a:rPr lang="en-US" altLang="ko-KR" dirty="0">
                <a:solidFill>
                  <a:schemeClr val="tx1"/>
                </a:solidFill>
                <a:latin typeface="+mn-ea"/>
              </a:rPr>
              <a:t>, </a:t>
            </a:r>
          </a:p>
          <a:p>
            <a:pPr marL="266700" indent="-266700">
              <a:lnSpc>
                <a:spcPct val="140000"/>
              </a:lnSpc>
            </a:pPr>
            <a:r>
              <a:rPr lang="en-US" altLang="ko-KR" dirty="0">
                <a:solidFill>
                  <a:schemeClr val="tx1"/>
                </a:solidFill>
                <a:latin typeface="+mn-ea"/>
              </a:rPr>
              <a:t>   </a:t>
            </a:r>
            <a:r>
              <a:rPr lang="ko-KR" altLang="en-US" dirty="0">
                <a:solidFill>
                  <a:schemeClr val="tx1"/>
                </a:solidFill>
                <a:latin typeface="+mn-ea"/>
              </a:rPr>
              <a:t>마약류관리자 또는 마약류취급학술연구자에게 마약 또는 향정신성의약품을 판매하는 것을 업으로 하는 자</a:t>
            </a:r>
            <a:endParaRPr lang="en-US" altLang="ko-KR" dirty="0">
              <a:solidFill>
                <a:schemeClr val="tx1"/>
              </a:solidFill>
              <a:latin typeface="+mn-ea"/>
            </a:endParaRPr>
          </a:p>
          <a:p>
            <a:pPr marL="266700" indent="-266700">
              <a:lnSpc>
                <a:spcPct val="140000"/>
              </a:lnSpc>
            </a:pPr>
            <a:endParaRPr lang="en-US" altLang="ko-KR" dirty="0">
              <a:solidFill>
                <a:schemeClr val="tx1"/>
              </a:solidFill>
              <a:latin typeface="+mn-ea"/>
            </a:endParaRPr>
          </a:p>
          <a:p>
            <a:pPr marL="266700" indent="-266700">
              <a:lnSpc>
                <a:spcPct val="140000"/>
              </a:lnSpc>
            </a:pPr>
            <a:r>
              <a:rPr lang="ko-KR" altLang="en-US" dirty="0">
                <a:solidFill>
                  <a:schemeClr val="tx1"/>
                </a:solidFill>
                <a:latin typeface="+mn-ea"/>
              </a:rPr>
              <a:t>△ </a:t>
            </a:r>
            <a:r>
              <a:rPr lang="en-US" altLang="ko-KR" dirty="0">
                <a:solidFill>
                  <a:schemeClr val="tx1"/>
                </a:solidFill>
                <a:latin typeface="+mn-ea"/>
              </a:rPr>
              <a:t>(</a:t>
            </a:r>
            <a:r>
              <a:rPr lang="ko-KR" altLang="en-US" dirty="0">
                <a:solidFill>
                  <a:schemeClr val="tx1"/>
                </a:solidFill>
                <a:latin typeface="+mn-ea"/>
              </a:rPr>
              <a:t>제</a:t>
            </a:r>
            <a:r>
              <a:rPr lang="en-US" altLang="ko-KR" dirty="0">
                <a:solidFill>
                  <a:schemeClr val="tx1"/>
                </a:solidFill>
                <a:latin typeface="+mn-ea"/>
              </a:rPr>
              <a:t>5</a:t>
            </a:r>
            <a:r>
              <a:rPr lang="ko-KR" altLang="en-US" dirty="0">
                <a:solidFill>
                  <a:schemeClr val="tx1"/>
                </a:solidFill>
                <a:latin typeface="+mn-ea"/>
              </a:rPr>
              <a:t>호 </a:t>
            </a:r>
            <a:r>
              <a:rPr lang="ko-KR" altLang="en-US" dirty="0" err="1">
                <a:solidFill>
                  <a:schemeClr val="tx1"/>
                </a:solidFill>
                <a:latin typeface="+mn-ea"/>
              </a:rPr>
              <a:t>아목</a:t>
            </a:r>
            <a:r>
              <a:rPr lang="en-US" altLang="ko-KR" dirty="0">
                <a:solidFill>
                  <a:schemeClr val="tx1"/>
                </a:solidFill>
                <a:latin typeface="+mn-ea"/>
              </a:rPr>
              <a:t>) </a:t>
            </a:r>
            <a:r>
              <a:rPr lang="ko-KR" altLang="en-US" b="1" dirty="0">
                <a:solidFill>
                  <a:schemeClr val="tx1"/>
                </a:solidFill>
                <a:latin typeface="+mn-ea"/>
              </a:rPr>
              <a:t>마약류소매업자</a:t>
            </a:r>
            <a:r>
              <a:rPr lang="en-US" altLang="ko-KR" dirty="0">
                <a:solidFill>
                  <a:schemeClr val="tx1"/>
                </a:solidFill>
                <a:latin typeface="+mn-ea"/>
              </a:rPr>
              <a:t>:</a:t>
            </a:r>
            <a:r>
              <a:rPr lang="ko-KR" altLang="en-US" dirty="0">
                <a:solidFill>
                  <a:schemeClr val="tx1"/>
                </a:solidFill>
                <a:latin typeface="+mn-ea"/>
              </a:rPr>
              <a:t> 「</a:t>
            </a:r>
            <a:r>
              <a:rPr lang="ko-KR" altLang="en-US" dirty="0" err="1">
                <a:solidFill>
                  <a:schemeClr val="tx1"/>
                </a:solidFill>
                <a:latin typeface="+mn-ea"/>
              </a:rPr>
              <a:t>약사법」에</a:t>
            </a:r>
            <a:r>
              <a:rPr lang="ko-KR" altLang="en-US" dirty="0">
                <a:solidFill>
                  <a:schemeClr val="tx1"/>
                </a:solidFill>
                <a:latin typeface="+mn-ea"/>
              </a:rPr>
              <a:t> 따라 등록한 약국개설자로서 마약류취급의료업자의 처방전에 따라 마약 또는 향정신성의약품을 조제하여 판매하는 것을 업으로 하는 자</a:t>
            </a:r>
            <a:r>
              <a:rPr lang="en-US" altLang="ko-KR" dirty="0">
                <a:solidFill>
                  <a:schemeClr val="tx1"/>
                </a:solidFill>
                <a:latin typeface="+mn-ea"/>
              </a:rPr>
              <a:t> </a:t>
            </a:r>
          </a:p>
          <a:p>
            <a:pPr marL="452438" indent="-452438">
              <a:lnSpc>
                <a:spcPct val="140000"/>
              </a:lnSpc>
            </a:pPr>
            <a:endParaRPr lang="en-US" altLang="ko-KR" sz="800" b="1" dirty="0">
              <a:solidFill>
                <a:schemeClr val="tx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08512059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내용 개체 틀 8"/>
          <p:cNvSpPr txBox="1">
            <a:spLocks/>
          </p:cNvSpPr>
          <p:nvPr/>
        </p:nvSpPr>
        <p:spPr bwMode="auto">
          <a:xfrm>
            <a:off x="357158" y="712076"/>
            <a:ext cx="8535322" cy="559724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127000" marR="127000" lvl="0" algn="just" ea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</a:pPr>
            <a:endParaRPr kumimoji="1" lang="en-US" altLang="ko-KR" sz="2800" b="1" i="0" u="none" strike="noStrike" kern="0" cap="none" spc="0" normalizeH="0" baseline="0" noProof="0" dirty="0">
              <a:ln>
                <a:noFill/>
              </a:ln>
              <a:solidFill>
                <a:srgbClr val="190EEC"/>
              </a:solidFill>
              <a:effectLst/>
              <a:uLnTx/>
              <a:uFillTx/>
              <a:latin typeface="+mn-lt"/>
              <a:ea typeface="HY울릉도M" pitchFamily="18" charset="-127"/>
              <a:cs typeface="+mn-cs"/>
            </a:endParaRPr>
          </a:p>
        </p:txBody>
      </p:sp>
      <p:grpSp>
        <p:nvGrpSpPr>
          <p:cNvPr id="2" name="그룹 53"/>
          <p:cNvGrpSpPr/>
          <p:nvPr/>
        </p:nvGrpSpPr>
        <p:grpSpPr>
          <a:xfrm>
            <a:off x="395536" y="404664"/>
            <a:ext cx="8352928" cy="5976664"/>
            <a:chOff x="467544" y="1340768"/>
            <a:chExt cx="7704856" cy="4503691"/>
          </a:xfrm>
        </p:grpSpPr>
        <p:grpSp>
          <p:nvGrpSpPr>
            <p:cNvPr id="3" name="그룹 8"/>
            <p:cNvGrpSpPr/>
            <p:nvPr/>
          </p:nvGrpSpPr>
          <p:grpSpPr>
            <a:xfrm>
              <a:off x="467544" y="1340768"/>
              <a:ext cx="7704856" cy="4503691"/>
              <a:chOff x="179512" y="620687"/>
              <a:chExt cx="8028384" cy="4799015"/>
            </a:xfrm>
          </p:grpSpPr>
          <p:sp>
            <p:nvSpPr>
              <p:cNvPr id="10" name="모서리가 둥근 직사각형 9"/>
              <p:cNvSpPr/>
              <p:nvPr/>
            </p:nvSpPr>
            <p:spPr>
              <a:xfrm>
                <a:off x="179512" y="836712"/>
                <a:ext cx="8028384" cy="4582990"/>
              </a:xfrm>
              <a:prstGeom prst="roundRect">
                <a:avLst>
                  <a:gd name="adj" fmla="val 2653"/>
                </a:avLst>
              </a:prstGeom>
              <a:solidFill>
                <a:schemeClr val="bg1"/>
              </a:solidFill>
              <a:ln w="31750">
                <a:solidFill>
                  <a:srgbClr val="2C97A2">
                    <a:alpha val="28000"/>
                  </a:srgbClr>
                </a:solidFill>
              </a:ln>
              <a:effectLst>
                <a:outerShdw blurRad="50800" dist="12700" dir="5400000" algn="t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13" name="그림 12"/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563716" y="620687"/>
                <a:ext cx="5467606" cy="71096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4" name="TextBox 13"/>
            <p:cNvSpPr txBox="1"/>
            <p:nvPr/>
          </p:nvSpPr>
          <p:spPr>
            <a:xfrm>
              <a:off x="1065335" y="1484784"/>
              <a:ext cx="6642117" cy="3564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4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마약류취급자의 종류</a:t>
              </a:r>
              <a:r>
                <a:rPr lang="en-US" altLang="ko-KR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(</a:t>
              </a:r>
              <a:r>
                <a:rPr lang="ko-KR" altLang="en-US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법 제</a:t>
              </a:r>
              <a:r>
                <a:rPr lang="en-US" altLang="ko-KR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2</a:t>
              </a:r>
              <a:r>
                <a:rPr lang="ko-KR" altLang="en-US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조</a:t>
              </a:r>
              <a:r>
                <a:rPr lang="en-US" altLang="ko-KR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)</a:t>
              </a:r>
              <a:endParaRPr lang="ko-KR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  <a:cs typeface="Arial Unicode MS" pitchFamily="50" charset="-127"/>
              </a:endParaRPr>
            </a:p>
          </p:txBody>
        </p:sp>
      </p:grpSp>
      <p:sp>
        <p:nvSpPr>
          <p:cNvPr id="15" name="모서리가 둥근 직사각형 14"/>
          <p:cNvSpPr/>
          <p:nvPr/>
        </p:nvSpPr>
        <p:spPr>
          <a:xfrm>
            <a:off x="611560" y="1314454"/>
            <a:ext cx="8064896" cy="4850850"/>
          </a:xfrm>
          <a:prstGeom prst="roundRect">
            <a:avLst>
              <a:gd name="adj" fmla="val 2102"/>
            </a:avLst>
          </a:prstGeom>
          <a:solidFill>
            <a:srgbClr val="8DCCF7">
              <a:alpha val="2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66700" indent="-266700">
              <a:lnSpc>
                <a:spcPct val="140000"/>
              </a:lnSpc>
            </a:pPr>
            <a:r>
              <a:rPr lang="ko-KR" altLang="en-US" dirty="0">
                <a:solidFill>
                  <a:schemeClr val="tx1"/>
                </a:solidFill>
                <a:latin typeface="+mn-ea"/>
              </a:rPr>
              <a:t>△</a:t>
            </a:r>
            <a:r>
              <a:rPr lang="en-US" altLang="ko-KR" dirty="0">
                <a:solidFill>
                  <a:schemeClr val="tx1"/>
                </a:solidFill>
                <a:latin typeface="+mn-ea"/>
              </a:rPr>
              <a:t> (</a:t>
            </a:r>
            <a:r>
              <a:rPr lang="ko-KR" altLang="en-US" dirty="0">
                <a:solidFill>
                  <a:schemeClr val="tx1"/>
                </a:solidFill>
                <a:latin typeface="+mn-ea"/>
              </a:rPr>
              <a:t>제</a:t>
            </a:r>
            <a:r>
              <a:rPr lang="en-US" altLang="ko-KR" dirty="0">
                <a:solidFill>
                  <a:schemeClr val="tx1"/>
                </a:solidFill>
                <a:latin typeface="+mn-ea"/>
              </a:rPr>
              <a:t>5</a:t>
            </a:r>
            <a:r>
              <a:rPr lang="ko-KR" altLang="en-US" dirty="0">
                <a:solidFill>
                  <a:schemeClr val="tx1"/>
                </a:solidFill>
                <a:latin typeface="+mn-ea"/>
              </a:rPr>
              <a:t>호 </a:t>
            </a:r>
            <a:r>
              <a:rPr lang="ko-KR" altLang="en-US" dirty="0" err="1">
                <a:solidFill>
                  <a:schemeClr val="tx1"/>
                </a:solidFill>
                <a:latin typeface="+mn-ea"/>
              </a:rPr>
              <a:t>자목</a:t>
            </a:r>
            <a:r>
              <a:rPr lang="en-US" altLang="ko-KR" dirty="0">
                <a:solidFill>
                  <a:schemeClr val="tx1"/>
                </a:solidFill>
                <a:latin typeface="+mn-ea"/>
              </a:rPr>
              <a:t>) </a:t>
            </a:r>
            <a:r>
              <a:rPr lang="ko-KR" altLang="en-US" b="1" dirty="0">
                <a:solidFill>
                  <a:schemeClr val="tx1"/>
                </a:solidFill>
                <a:latin typeface="+mn-ea"/>
              </a:rPr>
              <a:t>마약류취급의료업자</a:t>
            </a:r>
            <a:r>
              <a:rPr lang="en-US" altLang="ko-KR" dirty="0">
                <a:solidFill>
                  <a:schemeClr val="tx1"/>
                </a:solidFill>
                <a:latin typeface="+mn-ea"/>
              </a:rPr>
              <a:t>: </a:t>
            </a:r>
            <a:r>
              <a:rPr lang="ko-KR" altLang="en-US" dirty="0">
                <a:solidFill>
                  <a:schemeClr val="tx1"/>
                </a:solidFill>
                <a:latin typeface="+mn-ea"/>
              </a:rPr>
              <a:t>의료기관에서 의료에 종사하는 </a:t>
            </a:r>
            <a:r>
              <a:rPr lang="ko-KR" altLang="en-US" b="1" dirty="0">
                <a:solidFill>
                  <a:schemeClr val="tx1"/>
                </a:solidFill>
                <a:latin typeface="+mn-ea"/>
              </a:rPr>
              <a:t>의사</a:t>
            </a:r>
            <a:r>
              <a:rPr lang="en-US" altLang="ko-KR" b="1" dirty="0">
                <a:solidFill>
                  <a:schemeClr val="tx1"/>
                </a:solidFill>
                <a:latin typeface="+mn-ea"/>
              </a:rPr>
              <a:t>,</a:t>
            </a:r>
            <a:r>
              <a:rPr lang="en-US" altLang="ko-KR" b="1" dirty="0">
                <a:solidFill>
                  <a:srgbClr val="FF0000"/>
                </a:solidFill>
                <a:latin typeface="+mn-ea"/>
              </a:rPr>
              <a:t> </a:t>
            </a:r>
            <a:r>
              <a:rPr lang="ko-KR" altLang="en-US" b="1" dirty="0">
                <a:solidFill>
                  <a:schemeClr val="tx1"/>
                </a:solidFill>
                <a:latin typeface="+mn-ea"/>
              </a:rPr>
              <a:t>치과의사</a:t>
            </a:r>
            <a:r>
              <a:rPr lang="en-US" altLang="ko-KR" b="1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b="1" dirty="0">
                <a:solidFill>
                  <a:schemeClr val="tx1"/>
                </a:solidFill>
                <a:latin typeface="+mn-ea"/>
              </a:rPr>
              <a:t>한의사</a:t>
            </a:r>
            <a:r>
              <a:rPr lang="ko-KR" altLang="en-US" dirty="0">
                <a:solidFill>
                  <a:schemeClr val="tx1"/>
                </a:solidFill>
                <a:latin typeface="+mn-ea"/>
              </a:rPr>
              <a:t> 또는 「수의사법」에 따라 동물 진료에 종사하는 </a:t>
            </a:r>
            <a:r>
              <a:rPr lang="ko-KR" altLang="en-US" b="1" dirty="0">
                <a:solidFill>
                  <a:schemeClr val="tx1"/>
                </a:solidFill>
                <a:latin typeface="+mn-ea"/>
              </a:rPr>
              <a:t>수의사</a:t>
            </a:r>
            <a:r>
              <a:rPr lang="ko-KR" altLang="en-US" dirty="0">
                <a:solidFill>
                  <a:schemeClr val="tx1"/>
                </a:solidFill>
                <a:latin typeface="+mn-ea"/>
              </a:rPr>
              <a:t>로서 의료나 동물 진료를 목적으로 </a:t>
            </a:r>
            <a:r>
              <a:rPr lang="ko-KR" altLang="en-US" b="1" dirty="0">
                <a:solidFill>
                  <a:schemeClr val="tx1"/>
                </a:solidFill>
                <a:latin typeface="+mn-ea"/>
              </a:rPr>
              <a:t>마약 또는 향정신성의약품을 투약하거나 투약하기 위하여 제공하거나 마약 또는 향정신성의약품을 기재한 처방전을 발급하는 자</a:t>
            </a:r>
            <a:endParaRPr lang="en-US" altLang="ko-KR" b="1" dirty="0">
              <a:solidFill>
                <a:schemeClr val="tx1"/>
              </a:solidFill>
              <a:latin typeface="+mn-ea"/>
            </a:endParaRPr>
          </a:p>
          <a:p>
            <a:pPr marL="266700" indent="-266700">
              <a:lnSpc>
                <a:spcPct val="140000"/>
              </a:lnSpc>
            </a:pPr>
            <a:endParaRPr lang="en-US" altLang="ko-KR" sz="800" b="1" dirty="0">
              <a:solidFill>
                <a:schemeClr val="tx1"/>
              </a:solidFill>
              <a:latin typeface="+mn-ea"/>
            </a:endParaRPr>
          </a:p>
          <a:p>
            <a:pPr marL="266700" indent="-266700">
              <a:lnSpc>
                <a:spcPct val="140000"/>
              </a:lnSpc>
            </a:pPr>
            <a:r>
              <a:rPr lang="ko-KR" altLang="en-US" dirty="0">
                <a:solidFill>
                  <a:schemeClr val="tx1"/>
                </a:solidFill>
                <a:latin typeface="+mn-ea"/>
              </a:rPr>
              <a:t>△</a:t>
            </a:r>
            <a:r>
              <a:rPr lang="en-US" altLang="ko-KR" dirty="0">
                <a:solidFill>
                  <a:schemeClr val="tx1"/>
                </a:solidFill>
                <a:latin typeface="+mn-ea"/>
              </a:rPr>
              <a:t> (</a:t>
            </a:r>
            <a:r>
              <a:rPr lang="ko-KR" altLang="en-US" dirty="0">
                <a:solidFill>
                  <a:schemeClr val="tx1"/>
                </a:solidFill>
                <a:latin typeface="+mn-ea"/>
              </a:rPr>
              <a:t>제</a:t>
            </a:r>
            <a:r>
              <a:rPr lang="en-US" altLang="ko-KR" dirty="0">
                <a:solidFill>
                  <a:schemeClr val="tx1"/>
                </a:solidFill>
                <a:latin typeface="+mn-ea"/>
              </a:rPr>
              <a:t>5</a:t>
            </a:r>
            <a:r>
              <a:rPr lang="ko-KR" altLang="en-US" dirty="0">
                <a:solidFill>
                  <a:schemeClr val="tx1"/>
                </a:solidFill>
                <a:latin typeface="+mn-ea"/>
              </a:rPr>
              <a:t>호 </a:t>
            </a:r>
            <a:r>
              <a:rPr lang="ko-KR" altLang="en-US" dirty="0" err="1">
                <a:solidFill>
                  <a:schemeClr val="tx1"/>
                </a:solidFill>
                <a:latin typeface="+mn-ea"/>
              </a:rPr>
              <a:t>바목</a:t>
            </a:r>
            <a:r>
              <a:rPr lang="en-US" altLang="ko-KR" dirty="0">
                <a:solidFill>
                  <a:schemeClr val="tx1"/>
                </a:solidFill>
                <a:latin typeface="+mn-ea"/>
              </a:rPr>
              <a:t>) </a:t>
            </a:r>
            <a:r>
              <a:rPr lang="ko-KR" altLang="en-US" b="1" dirty="0">
                <a:solidFill>
                  <a:schemeClr val="tx1"/>
                </a:solidFill>
                <a:latin typeface="+mn-ea"/>
              </a:rPr>
              <a:t>마약류관리자</a:t>
            </a:r>
            <a:r>
              <a:rPr lang="en-US" altLang="ko-KR" b="1" dirty="0">
                <a:solidFill>
                  <a:schemeClr val="tx1"/>
                </a:solidFill>
                <a:latin typeface="+mn-ea"/>
              </a:rPr>
              <a:t>: </a:t>
            </a:r>
            <a:r>
              <a:rPr lang="ko-KR" altLang="en-US" dirty="0">
                <a:solidFill>
                  <a:schemeClr val="tx1"/>
                </a:solidFill>
                <a:latin typeface="+mn-ea"/>
              </a:rPr>
              <a:t>「의료법」에 따른 의료기관에 종사하는 </a:t>
            </a:r>
            <a:r>
              <a:rPr lang="ko-KR" altLang="en-US" b="1" dirty="0">
                <a:solidFill>
                  <a:schemeClr val="tx1"/>
                </a:solidFill>
                <a:latin typeface="+mn-ea"/>
              </a:rPr>
              <a:t>약사</a:t>
            </a:r>
            <a:r>
              <a:rPr lang="ko-KR" altLang="en-US" dirty="0">
                <a:solidFill>
                  <a:schemeClr val="tx1"/>
                </a:solidFill>
                <a:latin typeface="+mn-ea"/>
              </a:rPr>
              <a:t>로서 그 의료기관에서 환자에게 투약하거나 투약하기 위하여 제공하는 </a:t>
            </a:r>
            <a:r>
              <a:rPr lang="ko-KR" altLang="en-US" b="1" dirty="0">
                <a:solidFill>
                  <a:schemeClr val="tx1"/>
                </a:solidFill>
                <a:latin typeface="+mn-ea"/>
              </a:rPr>
              <a:t>마약 또는 향정신성의약품을 조제</a:t>
            </a:r>
            <a:r>
              <a:rPr lang="en-US" altLang="ko-KR" b="1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b="1" dirty="0">
                <a:solidFill>
                  <a:schemeClr val="tx1"/>
                </a:solidFill>
                <a:latin typeface="+mn-ea"/>
              </a:rPr>
              <a:t>수수하고 관리하는 책임을 진 자</a:t>
            </a:r>
            <a:endParaRPr lang="en-US" altLang="ko-KR" b="1" dirty="0">
              <a:solidFill>
                <a:schemeClr val="tx1"/>
              </a:solidFill>
              <a:latin typeface="+mn-ea"/>
            </a:endParaRPr>
          </a:p>
          <a:p>
            <a:pPr marL="452438" indent="-452438">
              <a:lnSpc>
                <a:spcPct val="140000"/>
              </a:lnSpc>
            </a:pPr>
            <a:endParaRPr lang="en-US" altLang="ko-KR" sz="800" b="1" dirty="0">
              <a:solidFill>
                <a:schemeClr val="tx1"/>
              </a:solidFill>
              <a:latin typeface="+mn-ea"/>
            </a:endParaRPr>
          </a:p>
          <a:p>
            <a:pPr marL="266700" indent="-266700">
              <a:lnSpc>
                <a:spcPct val="140000"/>
              </a:lnSpc>
            </a:pPr>
            <a:r>
              <a:rPr lang="en-US" altLang="ko-KR" sz="2000" b="1" dirty="0">
                <a:solidFill>
                  <a:schemeClr val="tx1"/>
                </a:solidFill>
                <a:latin typeface="+mn-ea"/>
              </a:rPr>
              <a:t>  </a:t>
            </a:r>
            <a:r>
              <a:rPr lang="en-US" altLang="ko-KR" sz="1400" b="1" dirty="0">
                <a:solidFill>
                  <a:schemeClr val="tx1"/>
                </a:solidFill>
                <a:latin typeface="+mn-ea"/>
              </a:rPr>
              <a:t>* </a:t>
            </a:r>
            <a:r>
              <a:rPr lang="en-US" altLang="ko-KR" sz="1400" b="1" dirty="0">
                <a:solidFill>
                  <a:srgbClr val="FF0000"/>
                </a:solidFill>
                <a:latin typeface="+mn-ea"/>
              </a:rPr>
              <a:t>4</a:t>
            </a:r>
            <a:r>
              <a:rPr lang="ko-KR" altLang="en-US" sz="1400" b="1" dirty="0">
                <a:solidFill>
                  <a:srgbClr val="FF0000"/>
                </a:solidFill>
                <a:latin typeface="+mn-ea"/>
              </a:rPr>
              <a:t>명 이상의 마약류취급의료업자</a:t>
            </a:r>
            <a:r>
              <a:rPr lang="ko-KR" altLang="en-US" sz="1400" b="1" dirty="0">
                <a:solidFill>
                  <a:schemeClr val="tx1"/>
                </a:solidFill>
                <a:latin typeface="+mn-ea"/>
              </a:rPr>
              <a:t>가 의료에 종사하는 의료기관의 대표자는 그 의료기관에 </a:t>
            </a:r>
            <a:endParaRPr lang="en-US" altLang="ko-KR" sz="1400" b="1" dirty="0">
              <a:solidFill>
                <a:schemeClr val="tx1"/>
              </a:solidFill>
              <a:latin typeface="+mn-ea"/>
            </a:endParaRPr>
          </a:p>
          <a:p>
            <a:pPr marL="266700" indent="-266700">
              <a:lnSpc>
                <a:spcPct val="140000"/>
              </a:lnSpc>
            </a:pPr>
            <a:r>
              <a:rPr lang="en-US" altLang="ko-KR" sz="1400" b="1" dirty="0">
                <a:solidFill>
                  <a:schemeClr val="tx1"/>
                </a:solidFill>
                <a:latin typeface="+mn-ea"/>
              </a:rPr>
              <a:t>     </a:t>
            </a:r>
            <a:r>
              <a:rPr lang="ko-KR" altLang="en-US" sz="1400" b="1" dirty="0">
                <a:solidFill>
                  <a:schemeClr val="tx1"/>
                </a:solidFill>
                <a:latin typeface="+mn-ea"/>
              </a:rPr>
              <a:t>마약류관리자를 두어야 한다</a:t>
            </a:r>
            <a:r>
              <a:rPr lang="en-US" altLang="ko-KR" sz="1400" b="1" dirty="0">
                <a:solidFill>
                  <a:schemeClr val="tx1"/>
                </a:solidFill>
                <a:latin typeface="+mn-ea"/>
              </a:rPr>
              <a:t>. </a:t>
            </a:r>
            <a:r>
              <a:rPr lang="ko-KR" altLang="en-US" sz="1400" b="1" dirty="0">
                <a:solidFill>
                  <a:schemeClr val="tx1"/>
                </a:solidFill>
                <a:latin typeface="+mn-ea"/>
              </a:rPr>
              <a:t>다만</a:t>
            </a:r>
            <a:r>
              <a:rPr lang="en-US" altLang="ko-KR" sz="1400" b="1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1400" b="1" dirty="0">
                <a:solidFill>
                  <a:schemeClr val="tx1"/>
                </a:solidFill>
                <a:latin typeface="+mn-ea"/>
              </a:rPr>
              <a:t>향정신성의약품만을 취급하는 의료기관의 경우에는 </a:t>
            </a:r>
            <a:endParaRPr lang="en-US" altLang="ko-KR" sz="1400" b="1" dirty="0">
              <a:solidFill>
                <a:schemeClr val="tx1"/>
              </a:solidFill>
              <a:latin typeface="+mn-ea"/>
            </a:endParaRPr>
          </a:p>
          <a:p>
            <a:pPr marL="266700" indent="-266700">
              <a:lnSpc>
                <a:spcPct val="140000"/>
              </a:lnSpc>
            </a:pPr>
            <a:r>
              <a:rPr lang="en-US" altLang="ko-KR" sz="1400" b="1" dirty="0">
                <a:solidFill>
                  <a:schemeClr val="tx1"/>
                </a:solidFill>
                <a:latin typeface="+mn-ea"/>
              </a:rPr>
              <a:t>     </a:t>
            </a:r>
            <a:r>
              <a:rPr lang="ko-KR" altLang="en-US" sz="1400" b="1" dirty="0">
                <a:solidFill>
                  <a:schemeClr val="tx1"/>
                </a:solidFill>
                <a:latin typeface="+mn-ea"/>
              </a:rPr>
              <a:t>그러하지 아니하다</a:t>
            </a:r>
            <a:r>
              <a:rPr lang="en-US" altLang="ko-KR" sz="1400" b="1" dirty="0">
                <a:solidFill>
                  <a:schemeClr val="tx1"/>
                </a:solidFill>
                <a:latin typeface="+mn-ea"/>
              </a:rPr>
              <a:t>.(</a:t>
            </a:r>
            <a:r>
              <a:rPr lang="ko-KR" altLang="en-US" sz="1400" b="1" dirty="0">
                <a:solidFill>
                  <a:schemeClr val="tx1"/>
                </a:solidFill>
                <a:latin typeface="+mn-ea"/>
              </a:rPr>
              <a:t>마약법 제</a:t>
            </a:r>
            <a:r>
              <a:rPr lang="en-US" altLang="ko-KR" sz="1400" b="1" dirty="0">
                <a:solidFill>
                  <a:schemeClr val="tx1"/>
                </a:solidFill>
                <a:latin typeface="+mn-ea"/>
              </a:rPr>
              <a:t>33</a:t>
            </a:r>
            <a:r>
              <a:rPr lang="ko-KR" altLang="en-US" sz="1400" b="1" dirty="0">
                <a:solidFill>
                  <a:schemeClr val="tx1"/>
                </a:solidFill>
                <a:latin typeface="+mn-ea"/>
              </a:rPr>
              <a:t>조제</a:t>
            </a:r>
            <a:r>
              <a:rPr lang="en-US" altLang="ko-KR" sz="1400" b="1" dirty="0">
                <a:solidFill>
                  <a:schemeClr val="tx1"/>
                </a:solidFill>
                <a:latin typeface="+mn-ea"/>
              </a:rPr>
              <a:t>1</a:t>
            </a:r>
            <a:r>
              <a:rPr lang="ko-KR" altLang="en-US" sz="1400" b="1" dirty="0">
                <a:solidFill>
                  <a:schemeClr val="tx1"/>
                </a:solidFill>
                <a:latin typeface="+mn-ea"/>
              </a:rPr>
              <a:t>항</a:t>
            </a:r>
            <a:r>
              <a:rPr lang="en-US" altLang="ko-KR" sz="1400" b="1" dirty="0">
                <a:solidFill>
                  <a:schemeClr val="tx1"/>
                </a:solidFill>
                <a:latin typeface="+mn-ea"/>
              </a:rPr>
              <a:t>)</a:t>
            </a:r>
            <a:r>
              <a:rPr lang="ko-KR" altLang="en-US" sz="1400" b="1" dirty="0">
                <a:solidFill>
                  <a:schemeClr val="tx1"/>
                </a:solidFill>
                <a:latin typeface="+mn-ea"/>
              </a:rPr>
              <a:t> </a:t>
            </a:r>
            <a:endParaRPr lang="en-US" altLang="ko-KR" sz="1400" b="1" dirty="0">
              <a:solidFill>
                <a:schemeClr val="tx1"/>
              </a:solidFill>
              <a:latin typeface="+mn-ea"/>
            </a:endParaRPr>
          </a:p>
          <a:p>
            <a:pPr marL="266700" indent="-266700">
              <a:lnSpc>
                <a:spcPct val="140000"/>
              </a:lnSpc>
            </a:pPr>
            <a:r>
              <a:rPr lang="en-US" altLang="ko-KR" sz="1400" b="1" dirty="0">
                <a:solidFill>
                  <a:schemeClr val="tx1"/>
                </a:solidFill>
                <a:latin typeface="+mn-ea"/>
              </a:rPr>
              <a:t>  </a:t>
            </a:r>
            <a:endParaRPr lang="ko-KR" altLang="en-US" sz="1400" b="1" dirty="0">
              <a:solidFill>
                <a:schemeClr val="tx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92035664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내용 개체 틀 8"/>
          <p:cNvSpPr txBox="1">
            <a:spLocks/>
          </p:cNvSpPr>
          <p:nvPr/>
        </p:nvSpPr>
        <p:spPr bwMode="auto">
          <a:xfrm>
            <a:off x="357158" y="1000108"/>
            <a:ext cx="8535322" cy="559724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127000" marR="127000" lvl="0" algn="just" ea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</a:pPr>
            <a:endParaRPr kumimoji="1" lang="en-US" altLang="ko-KR" sz="2800" b="1" i="0" u="none" strike="noStrike" kern="0" cap="none" spc="0" normalizeH="0" baseline="0" noProof="0" dirty="0">
              <a:ln>
                <a:noFill/>
              </a:ln>
              <a:solidFill>
                <a:srgbClr val="190EEC"/>
              </a:solidFill>
              <a:effectLst/>
              <a:uLnTx/>
              <a:uFillTx/>
              <a:latin typeface="+mn-lt"/>
              <a:ea typeface="HY울릉도M" pitchFamily="18" charset="-127"/>
              <a:cs typeface="+mn-cs"/>
            </a:endParaRPr>
          </a:p>
        </p:txBody>
      </p:sp>
      <p:grpSp>
        <p:nvGrpSpPr>
          <p:cNvPr id="2" name="그룹 53"/>
          <p:cNvGrpSpPr/>
          <p:nvPr/>
        </p:nvGrpSpPr>
        <p:grpSpPr>
          <a:xfrm>
            <a:off x="395536" y="404664"/>
            <a:ext cx="8424936" cy="5688632"/>
            <a:chOff x="467544" y="1340768"/>
            <a:chExt cx="7771277" cy="4392489"/>
          </a:xfrm>
        </p:grpSpPr>
        <p:grpSp>
          <p:nvGrpSpPr>
            <p:cNvPr id="3" name="그룹 8"/>
            <p:cNvGrpSpPr/>
            <p:nvPr/>
          </p:nvGrpSpPr>
          <p:grpSpPr>
            <a:xfrm>
              <a:off x="467544" y="1340768"/>
              <a:ext cx="7771277" cy="4392489"/>
              <a:chOff x="179512" y="620687"/>
              <a:chExt cx="8097594" cy="4680521"/>
            </a:xfrm>
          </p:grpSpPr>
          <p:sp>
            <p:nvSpPr>
              <p:cNvPr id="10" name="모서리가 둥근 직사각형 9"/>
              <p:cNvSpPr/>
              <p:nvPr/>
            </p:nvSpPr>
            <p:spPr>
              <a:xfrm>
                <a:off x="179512" y="836712"/>
                <a:ext cx="8028384" cy="4464496"/>
              </a:xfrm>
              <a:prstGeom prst="roundRect">
                <a:avLst>
                  <a:gd name="adj" fmla="val 2653"/>
                </a:avLst>
              </a:prstGeom>
              <a:solidFill>
                <a:schemeClr val="bg1"/>
              </a:solidFill>
              <a:ln w="31750">
                <a:solidFill>
                  <a:srgbClr val="2C97A2">
                    <a:alpha val="28000"/>
                  </a:srgbClr>
                </a:solidFill>
              </a:ln>
              <a:effectLst>
                <a:outerShdw blurRad="50800" dist="12700" dir="5400000" algn="t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13" name="그림 12"/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79512" y="620687"/>
                <a:ext cx="8097594" cy="71096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4" name="TextBox 13"/>
            <p:cNvSpPr txBox="1"/>
            <p:nvPr/>
          </p:nvSpPr>
          <p:spPr>
            <a:xfrm>
              <a:off x="932492" y="1484784"/>
              <a:ext cx="6907802" cy="3564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4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마약류취급자가 아닌 자의 마약류 취급 금지</a:t>
              </a:r>
              <a:r>
                <a:rPr lang="en-US" altLang="ko-KR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(</a:t>
              </a:r>
              <a:r>
                <a:rPr lang="ko-KR" altLang="en-US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법 제</a:t>
              </a:r>
              <a:r>
                <a:rPr lang="en-US" altLang="ko-KR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4</a:t>
              </a:r>
              <a:r>
                <a:rPr lang="ko-KR" altLang="en-US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조</a:t>
              </a:r>
              <a:r>
                <a:rPr lang="en-US" altLang="ko-KR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)</a:t>
              </a:r>
              <a:endParaRPr lang="ko-KR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  <a:cs typeface="Arial Unicode MS" pitchFamily="50" charset="-127"/>
              </a:endParaRPr>
            </a:p>
          </p:txBody>
        </p:sp>
      </p:grpSp>
      <p:sp>
        <p:nvSpPr>
          <p:cNvPr id="15" name="모서리가 둥근 직사각형 14"/>
          <p:cNvSpPr/>
          <p:nvPr/>
        </p:nvSpPr>
        <p:spPr>
          <a:xfrm>
            <a:off x="683568" y="1412776"/>
            <a:ext cx="7770635" cy="1967480"/>
          </a:xfrm>
          <a:prstGeom prst="roundRect">
            <a:avLst>
              <a:gd name="adj" fmla="val 2102"/>
            </a:avLst>
          </a:prstGeom>
          <a:solidFill>
            <a:srgbClr val="8DCCF7">
              <a:alpha val="2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66700" indent="-266700">
              <a:lnSpc>
                <a:spcPct val="150000"/>
              </a:lnSpc>
              <a:defRPr/>
            </a:pPr>
            <a:r>
              <a:rPr lang="el-GR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○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마약류취급자가 아니면 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마약 또는 </a:t>
            </a:r>
            <a:r>
              <a:rPr lang="ko-KR" altLang="en-US" sz="1600" b="1" spc="-15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향정을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소지</a:t>
            </a:r>
            <a:r>
              <a:rPr lang="en-US" altLang="ko-KR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소유</a:t>
            </a:r>
            <a:r>
              <a:rPr lang="en-US" altLang="ko-KR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사용</a:t>
            </a:r>
            <a:r>
              <a:rPr lang="en-US" altLang="ko-KR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운반</a:t>
            </a:r>
            <a:r>
              <a:rPr lang="en-US" altLang="ko-KR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관리</a:t>
            </a:r>
            <a:r>
              <a:rPr lang="en-US" altLang="ko-KR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수출입</a:t>
            </a:r>
            <a:r>
              <a:rPr lang="en-US" altLang="ko-KR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제조</a:t>
            </a:r>
            <a:r>
              <a:rPr lang="en-US" altLang="ko-KR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조제</a:t>
            </a:r>
            <a:r>
              <a:rPr lang="en-US" altLang="ko-KR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 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투약</a:t>
            </a:r>
            <a:r>
              <a:rPr lang="en-US" altLang="ko-KR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수수</a:t>
            </a:r>
            <a:r>
              <a:rPr lang="en-US" altLang="ko-KR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매매</a:t>
            </a:r>
            <a:r>
              <a:rPr lang="en-US" altLang="ko-KR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매매 알선 또는 제공하는 행위</a:t>
            </a:r>
            <a:endParaRPr lang="en-US" altLang="ko-KR" sz="1600" b="1" spc="-15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66700" indent="-266700">
              <a:lnSpc>
                <a:spcPct val="150000"/>
              </a:lnSpc>
              <a:defRPr/>
            </a:pPr>
            <a:r>
              <a:rPr lang="el-GR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○ 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마약 또는 향정신성의약품을 기재한 처방전을 발부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하거나 한외마약을 제조할 수 없다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</a:p>
          <a:p>
            <a:pPr marL="266700" indent="-266700">
              <a:lnSpc>
                <a:spcPct val="150000"/>
              </a:lnSpc>
              <a:defRPr/>
            </a:pPr>
            <a:r>
              <a:rPr lang="el-GR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○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마약류취급자는 이 법에 따르지 아니하고는 마약류를 취급하여서는 </a:t>
            </a:r>
            <a:r>
              <a:rPr lang="ko-KR" altLang="en-US" sz="1600" spc="-15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아니된다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</a:p>
          <a:p>
            <a:pPr marL="266700" indent="-266700">
              <a:lnSpc>
                <a:spcPct val="150000"/>
              </a:lnSpc>
              <a:defRPr/>
            </a:pP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sz="1600" spc="-15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▶ 마약류취급자도 법률에 허용된 행위만 가능함 </a:t>
            </a:r>
            <a:endParaRPr lang="en-US" altLang="ko-KR" sz="1600" spc="-15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66700" indent="-266700">
              <a:lnSpc>
                <a:spcPct val="150000"/>
              </a:lnSpc>
              <a:defRPr/>
            </a:pPr>
            <a:endParaRPr lang="en-US" altLang="ko-KR" sz="1600" spc="-15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66700" indent="-266700">
              <a:lnSpc>
                <a:spcPct val="150000"/>
              </a:lnSpc>
              <a:defRPr/>
            </a:pPr>
            <a:endParaRPr lang="en-US" altLang="ko-KR" sz="1600" spc="-15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8" name="모서리가 둥근 직사각형 17"/>
          <p:cNvSpPr/>
          <p:nvPr/>
        </p:nvSpPr>
        <p:spPr>
          <a:xfrm>
            <a:off x="683568" y="3429000"/>
            <a:ext cx="7848872" cy="2376264"/>
          </a:xfrm>
          <a:prstGeom prst="roundRect">
            <a:avLst>
              <a:gd name="adj" fmla="val 2102"/>
            </a:avLst>
          </a:prstGeom>
          <a:solidFill>
            <a:schemeClr val="accent2">
              <a:lumMod val="20000"/>
              <a:lumOff val="80000"/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t"/>
          <a:lstStyle/>
          <a:p>
            <a:pPr marL="180975" indent="-180975">
              <a:lnSpc>
                <a:spcPct val="130000"/>
              </a:lnSpc>
            </a:pP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★ 예외 규정</a:t>
            </a:r>
            <a:r>
              <a:rPr lang="en-US" altLang="ko-KR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법 제</a:t>
            </a:r>
            <a:r>
              <a:rPr lang="en-US" altLang="ko-KR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조 제</a:t>
            </a:r>
            <a:r>
              <a:rPr lang="en-US" altLang="ko-KR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항</a:t>
            </a:r>
            <a:r>
              <a:rPr lang="en-US" altLang="ko-KR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marL="457200" indent="-457200">
              <a:lnSpc>
                <a:spcPct val="130000"/>
              </a:lnSpc>
              <a:defRPr/>
            </a:pP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1.  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이 법에 따라 마약류를 마약류취급의료업자로부터 투약받아 소지하는 경우 </a:t>
            </a:r>
          </a:p>
          <a:p>
            <a:pPr>
              <a:lnSpc>
                <a:spcPct val="130000"/>
              </a:lnSpc>
              <a:defRPr/>
            </a:pP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2.  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이 법에 따라 마약류를 마약류소매업자로부터 구입하거나 양수하여 소지하는 경우 </a:t>
            </a:r>
          </a:p>
          <a:p>
            <a:pPr>
              <a:lnSpc>
                <a:spcPct val="130000"/>
              </a:lnSpc>
              <a:defRPr/>
            </a:pP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3.  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이 법에 따라 마약류취급자를 위하여 마약류를 운반</a:t>
            </a:r>
            <a:r>
              <a:rPr lang="en-US" altLang="ko-KR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보관</a:t>
            </a:r>
            <a:r>
              <a:rPr lang="en-US" altLang="ko-KR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소지</a:t>
            </a:r>
            <a:r>
              <a:rPr lang="en-US" altLang="ko-KR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관리하는 경우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1600" spc="-15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30000"/>
              </a:lnSpc>
              <a:defRPr/>
            </a:pP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4.  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공무상 마약류를 압류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·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수거 또는 몰수하여 관리하는 경우 </a:t>
            </a:r>
          </a:p>
          <a:p>
            <a:pPr>
              <a:lnSpc>
                <a:spcPct val="130000"/>
              </a:lnSpc>
              <a:defRPr/>
            </a:pP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5.  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자격상실자 등이 마약류취급자에게 그 마약류를 인계하기 전까지 소지하는 경우 </a:t>
            </a:r>
          </a:p>
          <a:p>
            <a:pPr>
              <a:lnSpc>
                <a:spcPct val="130000"/>
              </a:lnSpc>
              <a:defRPr/>
            </a:pP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6.  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그 밖에 </a:t>
            </a:r>
            <a:r>
              <a:rPr lang="ko-KR" altLang="en-US" sz="1600" spc="-15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총리령으로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정하는 바에 따라 </a:t>
            </a:r>
            <a:r>
              <a:rPr lang="ko-KR" altLang="en-US" sz="1600" spc="-15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식약처장의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승인을 받은 경우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아닌 자의 취급 승인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endParaRPr lang="en-US" altLang="ko-KR" sz="1400" spc="-15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내용 개체 틀 8"/>
          <p:cNvSpPr txBox="1">
            <a:spLocks/>
          </p:cNvSpPr>
          <p:nvPr/>
        </p:nvSpPr>
        <p:spPr bwMode="auto">
          <a:xfrm>
            <a:off x="357158" y="712076"/>
            <a:ext cx="8535322" cy="559724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127000" marR="127000" lvl="0" algn="just" ea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</a:pPr>
            <a:endParaRPr kumimoji="1" lang="en-US" altLang="ko-KR" sz="2800" b="1" i="0" u="none" strike="noStrike" kern="0" cap="none" spc="0" normalizeH="0" baseline="0" noProof="0" dirty="0">
              <a:ln>
                <a:noFill/>
              </a:ln>
              <a:solidFill>
                <a:srgbClr val="190EEC"/>
              </a:solidFill>
              <a:effectLst/>
              <a:uLnTx/>
              <a:uFillTx/>
              <a:latin typeface="+mn-lt"/>
              <a:ea typeface="HY울릉도M" pitchFamily="18" charset="-127"/>
              <a:cs typeface="+mn-cs"/>
            </a:endParaRPr>
          </a:p>
        </p:txBody>
      </p:sp>
      <p:grpSp>
        <p:nvGrpSpPr>
          <p:cNvPr id="2" name="그룹 53"/>
          <p:cNvGrpSpPr/>
          <p:nvPr/>
        </p:nvGrpSpPr>
        <p:grpSpPr>
          <a:xfrm>
            <a:off x="395536" y="404664"/>
            <a:ext cx="8352928" cy="5688632"/>
            <a:chOff x="467544" y="1340768"/>
            <a:chExt cx="7704856" cy="4392489"/>
          </a:xfrm>
        </p:grpSpPr>
        <p:grpSp>
          <p:nvGrpSpPr>
            <p:cNvPr id="3" name="그룹 8"/>
            <p:cNvGrpSpPr/>
            <p:nvPr/>
          </p:nvGrpSpPr>
          <p:grpSpPr>
            <a:xfrm>
              <a:off x="467544" y="1340768"/>
              <a:ext cx="7704856" cy="4392489"/>
              <a:chOff x="179512" y="620687"/>
              <a:chExt cx="8028384" cy="4680521"/>
            </a:xfrm>
          </p:grpSpPr>
          <p:sp>
            <p:nvSpPr>
              <p:cNvPr id="10" name="모서리가 둥근 직사각형 9"/>
              <p:cNvSpPr/>
              <p:nvPr/>
            </p:nvSpPr>
            <p:spPr>
              <a:xfrm>
                <a:off x="179512" y="836712"/>
                <a:ext cx="8028384" cy="4464496"/>
              </a:xfrm>
              <a:prstGeom prst="roundRect">
                <a:avLst>
                  <a:gd name="adj" fmla="val 2653"/>
                </a:avLst>
              </a:prstGeom>
              <a:solidFill>
                <a:schemeClr val="bg1"/>
              </a:solidFill>
              <a:ln w="31750">
                <a:solidFill>
                  <a:srgbClr val="2C97A2">
                    <a:alpha val="28000"/>
                  </a:srgbClr>
                </a:solidFill>
              </a:ln>
              <a:effectLst>
                <a:outerShdw blurRad="50800" dist="12700" dir="5400000" algn="t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13" name="그림 12"/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11560" y="620687"/>
                <a:ext cx="7272808" cy="71096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4" name="TextBox 13"/>
            <p:cNvSpPr txBox="1"/>
            <p:nvPr/>
          </p:nvSpPr>
          <p:spPr>
            <a:xfrm>
              <a:off x="1397440" y="1484784"/>
              <a:ext cx="6044327" cy="3564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4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마약류취급자가 아닌 자의 마약류 취급</a:t>
              </a:r>
              <a:r>
                <a:rPr lang="en-US" altLang="ko-KR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(</a:t>
              </a:r>
              <a:r>
                <a:rPr lang="ko-KR" altLang="en-US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법 제</a:t>
              </a:r>
              <a:r>
                <a:rPr lang="en-US" altLang="ko-KR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4</a:t>
              </a:r>
              <a:r>
                <a:rPr lang="ko-KR" altLang="en-US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조</a:t>
              </a:r>
              <a:r>
                <a:rPr lang="en-US" altLang="ko-KR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)</a:t>
              </a:r>
              <a:endParaRPr lang="ko-KR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  <a:cs typeface="Arial Unicode MS" pitchFamily="50" charset="-127"/>
              </a:endParaRPr>
            </a:p>
          </p:txBody>
        </p:sp>
      </p:grpSp>
      <p:sp>
        <p:nvSpPr>
          <p:cNvPr id="18" name="모서리가 둥근 직사각형 17"/>
          <p:cNvSpPr/>
          <p:nvPr/>
        </p:nvSpPr>
        <p:spPr>
          <a:xfrm>
            <a:off x="683568" y="1412776"/>
            <a:ext cx="7848872" cy="4392488"/>
          </a:xfrm>
          <a:prstGeom prst="roundRect">
            <a:avLst>
              <a:gd name="adj" fmla="val 2102"/>
            </a:avLst>
          </a:prstGeom>
          <a:solidFill>
            <a:schemeClr val="accent2">
              <a:lumMod val="20000"/>
              <a:lumOff val="80000"/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t"/>
          <a:lstStyle/>
          <a:p>
            <a:pPr marL="180975" indent="-180975">
              <a:lnSpc>
                <a:spcPct val="150000"/>
              </a:lnSpc>
            </a:pP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★ 아닌 자의 취급 승인</a:t>
            </a:r>
            <a:r>
              <a:rPr lang="en-US" altLang="ko-KR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시행규칙 제</a:t>
            </a:r>
            <a:r>
              <a:rPr lang="en-US" altLang="ko-KR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조</a:t>
            </a:r>
            <a:r>
              <a:rPr lang="en-US" altLang="ko-KR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marL="85725" indent="-85725">
              <a:lnSpc>
                <a:spcPct val="150000"/>
              </a:lnSpc>
              <a:defRPr/>
            </a:pPr>
            <a:r>
              <a:rPr lang="en-US" altLang="ko-KR" sz="14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14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의약품제조업자 등이 마약</a:t>
            </a:r>
            <a:r>
              <a:rPr lang="en-US" altLang="ko-KR" sz="14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400" spc="-15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향정</a:t>
            </a:r>
            <a:r>
              <a:rPr lang="en-US" altLang="ko-KR" sz="14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4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한외마약의 품목허가를 받기 위한 임상연구</a:t>
            </a:r>
            <a:r>
              <a:rPr lang="en-US" altLang="ko-KR" sz="14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4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시제품을 제조하기 위하여     취급하는 경우</a:t>
            </a:r>
            <a:endParaRPr lang="en-US" altLang="ko-KR" sz="1400" spc="-15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5725" indent="-85725">
              <a:lnSpc>
                <a:spcPct val="150000"/>
              </a:lnSpc>
              <a:defRPr/>
            </a:pPr>
            <a:r>
              <a:rPr lang="en-US" altLang="ko-KR" sz="14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14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의약품제조업자 등이 품질관리를 목적으로 취급하는 경우</a:t>
            </a:r>
            <a:r>
              <a:rPr lang="en-US" altLang="ko-KR" sz="14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4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또는 의약품의 분류</a:t>
            </a:r>
            <a:r>
              <a:rPr lang="en-US" altLang="ko-KR" sz="14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·</a:t>
            </a:r>
            <a:r>
              <a:rPr lang="ko-KR" altLang="en-US" sz="14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포장하는 기계</a:t>
            </a:r>
            <a:r>
              <a:rPr lang="en-US" altLang="ko-KR" sz="14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·</a:t>
            </a:r>
            <a:r>
              <a:rPr lang="ko-KR" altLang="en-US" sz="14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기구 등을 제작하는 자가 시제품을 제작하거나 제품의 성능을 시험하기 위해  향정신성의약품을 취급하는 경우</a:t>
            </a:r>
          </a:p>
          <a:p>
            <a:pPr marL="85725" indent="-85725">
              <a:lnSpc>
                <a:spcPct val="150000"/>
              </a:lnSpc>
              <a:defRPr/>
            </a:pPr>
            <a:r>
              <a:rPr lang="en-US" altLang="ko-KR" sz="14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3. </a:t>
            </a:r>
            <a:r>
              <a:rPr lang="ko-KR" altLang="en-US" sz="14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공무원이 공무수행 상 부득이 마약류 취급을 필요로 하는 경우</a:t>
            </a:r>
          </a:p>
          <a:p>
            <a:pPr marL="85725" indent="-85725">
              <a:lnSpc>
                <a:spcPct val="150000"/>
              </a:lnSpc>
              <a:defRPr/>
            </a:pPr>
            <a:r>
              <a:rPr lang="en-US" altLang="ko-KR" sz="14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4. </a:t>
            </a:r>
            <a:r>
              <a:rPr lang="ko-KR" altLang="en-US" sz="1400" spc="-15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대외무역법에</a:t>
            </a:r>
            <a:r>
              <a:rPr lang="ko-KR" altLang="en-US" sz="14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의한 외국의 수출자의 위임을 받은 무역거래자가 물품매도 </a:t>
            </a:r>
            <a:r>
              <a:rPr lang="ko-KR" altLang="en-US" sz="1400" spc="-15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확약서를</a:t>
            </a:r>
            <a:r>
              <a:rPr lang="ko-KR" altLang="en-US" sz="14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발행하여 마약류의 구매 알선행위를 하는 경우</a:t>
            </a:r>
            <a:endParaRPr lang="en-US" altLang="ko-KR" sz="1400" spc="-15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5725" indent="-85725">
              <a:lnSpc>
                <a:spcPct val="150000"/>
              </a:lnSpc>
              <a:defRPr/>
            </a:pPr>
            <a:r>
              <a:rPr lang="en-US" altLang="ko-KR" sz="14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5. </a:t>
            </a:r>
            <a:r>
              <a:rPr lang="ko-KR" altLang="en-US" sz="14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도핑검사 및 도핑검사를 위한 시험을 목적으로 마약류가 필요한 경우</a:t>
            </a:r>
            <a:endParaRPr lang="en-US" altLang="ko-KR" sz="1400" spc="-15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5725" indent="-85725">
              <a:lnSpc>
                <a:spcPct val="150000"/>
              </a:lnSpc>
              <a:defRPr/>
            </a:pPr>
            <a:r>
              <a:rPr lang="en-US" altLang="ko-KR" sz="14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6. </a:t>
            </a:r>
            <a:r>
              <a:rPr lang="ko-KR" altLang="en-US" sz="14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자가치료 목적으로 향정신성의약품을 휴대하고 </a:t>
            </a:r>
            <a:r>
              <a:rPr lang="ko-KR" altLang="en-US" sz="1400" b="1" spc="-15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출입국하는</a:t>
            </a:r>
            <a:r>
              <a:rPr lang="ko-KR" altLang="en-US" sz="14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경우 또는 국내에 대체치료수단이 없어 자가치료를 목적으로 한국희귀필수의약품센터를 통하여 수입된 마약 또는 향정신성의약품을 취급하는 경우</a:t>
            </a:r>
            <a:endParaRPr lang="en-US" altLang="ko-KR" sz="1400" b="1" spc="-15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5725" indent="-85725">
              <a:lnSpc>
                <a:spcPct val="150000"/>
              </a:lnSpc>
            </a:pPr>
            <a:r>
              <a:rPr lang="en-US" altLang="ko-KR" sz="14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7.</a:t>
            </a:r>
            <a:r>
              <a:rPr lang="ko-KR" altLang="en-US" sz="14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4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의료봉사 단체 또는 의료기관 등이 해외 의료봉사</a:t>
            </a:r>
            <a:r>
              <a:rPr lang="en-US" altLang="ko-KR" sz="14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·</a:t>
            </a:r>
            <a:r>
              <a:rPr lang="ko-KR" altLang="en-US" sz="14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원조</a:t>
            </a:r>
            <a:r>
              <a:rPr lang="en-US" altLang="ko-KR" sz="14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·</a:t>
            </a:r>
            <a:r>
              <a:rPr lang="ko-KR" altLang="en-US" sz="14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지원을 위하여 취급</a:t>
            </a:r>
            <a:r>
              <a:rPr lang="en-US" altLang="ko-KR" sz="14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4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하는 경우</a:t>
            </a:r>
            <a:endParaRPr lang="en-US" altLang="ko-KR" sz="1400" b="1" spc="-15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85725" indent="-85725">
              <a:lnSpc>
                <a:spcPct val="150000"/>
              </a:lnSpc>
            </a:pPr>
            <a:r>
              <a:rPr lang="en-US" altLang="ko-KR" sz="14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8. </a:t>
            </a:r>
            <a:r>
              <a:rPr lang="ko-KR" altLang="en-US" sz="14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「항공안전법」에 따른 구급의료용품 탑재 등 식품의약품안전처장이 필요하다고  인정하여 공고하는 경우</a:t>
            </a:r>
          </a:p>
          <a:p>
            <a:pPr>
              <a:lnSpc>
                <a:spcPct val="190000"/>
              </a:lnSpc>
              <a:buFontTx/>
              <a:buChar char="-"/>
              <a:defRPr/>
            </a:pPr>
            <a:endParaRPr lang="ko-KR" altLang="en-US" sz="1400" spc="-15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내용 개체 틀 8"/>
          <p:cNvSpPr txBox="1">
            <a:spLocks/>
          </p:cNvSpPr>
          <p:nvPr/>
        </p:nvSpPr>
        <p:spPr bwMode="auto">
          <a:xfrm>
            <a:off x="357158" y="712076"/>
            <a:ext cx="8535322" cy="559724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127000" marR="127000" lvl="0" algn="just" ea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</a:pPr>
            <a:endParaRPr kumimoji="1" lang="en-US" altLang="ko-KR" sz="2800" b="1" i="0" u="none" strike="noStrike" kern="0" cap="none" spc="0" normalizeH="0" baseline="0" noProof="0" dirty="0">
              <a:ln>
                <a:noFill/>
              </a:ln>
              <a:solidFill>
                <a:srgbClr val="190EEC"/>
              </a:solidFill>
              <a:effectLst/>
              <a:uLnTx/>
              <a:uFillTx/>
              <a:latin typeface="+mn-lt"/>
              <a:ea typeface="HY울릉도M" pitchFamily="18" charset="-127"/>
              <a:cs typeface="+mn-cs"/>
            </a:endParaRPr>
          </a:p>
        </p:txBody>
      </p:sp>
      <p:grpSp>
        <p:nvGrpSpPr>
          <p:cNvPr id="2" name="그룹 53"/>
          <p:cNvGrpSpPr/>
          <p:nvPr/>
        </p:nvGrpSpPr>
        <p:grpSpPr>
          <a:xfrm>
            <a:off x="395536" y="404664"/>
            <a:ext cx="8352928" cy="5832648"/>
            <a:chOff x="467544" y="1340768"/>
            <a:chExt cx="7704856" cy="4503691"/>
          </a:xfrm>
        </p:grpSpPr>
        <p:grpSp>
          <p:nvGrpSpPr>
            <p:cNvPr id="3" name="그룹 8"/>
            <p:cNvGrpSpPr/>
            <p:nvPr/>
          </p:nvGrpSpPr>
          <p:grpSpPr>
            <a:xfrm>
              <a:off x="467544" y="1340768"/>
              <a:ext cx="7704856" cy="4503691"/>
              <a:chOff x="179512" y="620687"/>
              <a:chExt cx="8028384" cy="4799015"/>
            </a:xfrm>
          </p:grpSpPr>
          <p:sp>
            <p:nvSpPr>
              <p:cNvPr id="10" name="모서리가 둥근 직사각형 9"/>
              <p:cNvSpPr/>
              <p:nvPr/>
            </p:nvSpPr>
            <p:spPr>
              <a:xfrm>
                <a:off x="179512" y="836712"/>
                <a:ext cx="8028384" cy="4582990"/>
              </a:xfrm>
              <a:prstGeom prst="roundRect">
                <a:avLst>
                  <a:gd name="adj" fmla="val 2653"/>
                </a:avLst>
              </a:prstGeom>
              <a:solidFill>
                <a:schemeClr val="bg1"/>
              </a:solidFill>
              <a:ln w="31750">
                <a:solidFill>
                  <a:srgbClr val="2C97A2">
                    <a:alpha val="28000"/>
                  </a:srgbClr>
                </a:solidFill>
              </a:ln>
              <a:effectLst>
                <a:outerShdw blurRad="50800" dist="12700" dir="5400000" algn="t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13" name="그림 12"/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148455" y="620687"/>
                <a:ext cx="6228919" cy="71096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4" name="TextBox 13"/>
            <p:cNvSpPr txBox="1"/>
            <p:nvPr/>
          </p:nvSpPr>
          <p:spPr>
            <a:xfrm>
              <a:off x="1397440" y="1484784"/>
              <a:ext cx="6044327" cy="3564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4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마약류 취급의 제한</a:t>
              </a:r>
              <a:r>
                <a:rPr lang="en-US" altLang="ko-KR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(</a:t>
              </a:r>
              <a:r>
                <a:rPr lang="ko-KR" altLang="en-US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법 제</a:t>
              </a:r>
              <a:r>
                <a:rPr lang="en-US" altLang="ko-KR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5</a:t>
              </a:r>
              <a:r>
                <a:rPr lang="ko-KR" altLang="en-US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조</a:t>
              </a:r>
              <a:r>
                <a:rPr lang="en-US" altLang="ko-KR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)</a:t>
              </a:r>
              <a:endParaRPr lang="ko-KR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  <a:cs typeface="Arial Unicode MS" pitchFamily="50" charset="-127"/>
              </a:endParaRPr>
            </a:p>
          </p:txBody>
        </p:sp>
      </p:grpSp>
      <p:sp>
        <p:nvSpPr>
          <p:cNvPr id="15" name="모서리가 둥근 직사각형 14"/>
          <p:cNvSpPr/>
          <p:nvPr/>
        </p:nvSpPr>
        <p:spPr>
          <a:xfrm>
            <a:off x="611560" y="1556792"/>
            <a:ext cx="7920880" cy="1584176"/>
          </a:xfrm>
          <a:prstGeom prst="roundRect">
            <a:avLst>
              <a:gd name="adj" fmla="val 2102"/>
            </a:avLst>
          </a:prstGeom>
          <a:solidFill>
            <a:srgbClr val="8DCCF7">
              <a:alpha val="2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defRPr/>
            </a:pPr>
            <a:r>
              <a:rPr lang="el-GR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○ 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마약류취급자는 </a:t>
            </a:r>
            <a:r>
              <a:rPr lang="ko-KR" altLang="en-US" sz="1600" b="1" spc="-15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그 업무 외의 목적을 위하여 마약류를 취급할 수 없음</a:t>
            </a:r>
            <a:endParaRPr lang="en-US" altLang="ko-KR" sz="1200" b="1" spc="-15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57200" indent="-457200">
              <a:defRPr/>
            </a:pPr>
            <a:endParaRPr lang="en-US" altLang="ko-KR" sz="600" spc="-15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457200" indent="-457200">
              <a:defRPr/>
            </a:pPr>
            <a:r>
              <a:rPr lang="el-GR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○ 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마약류를 소지 </a:t>
            </a:r>
            <a:r>
              <a:rPr lang="en-US" altLang="ko-KR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· 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소유 </a:t>
            </a:r>
            <a:r>
              <a:rPr lang="en-US" altLang="ko-KR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· 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운반 또는 관리하는 자는 다른  목적을 위하여 사용할 수 없음</a:t>
            </a:r>
            <a:endParaRPr lang="en-US" altLang="ko-KR" sz="1600" b="1" spc="-15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sz="600" spc="-15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★ 벌  </a:t>
            </a:r>
            <a:r>
              <a:rPr lang="ko-KR" altLang="en-US" sz="1600" spc="-15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칙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(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마약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 10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년 이하의 징역 또는 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억 원 이하의 벌금</a:t>
            </a:r>
          </a:p>
          <a:p>
            <a:pPr>
              <a:defRPr/>
            </a:pP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              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spc="-15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향정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 5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년 이하의 징역 또는 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천 만원 이하의 벌금</a:t>
            </a:r>
          </a:p>
          <a:p>
            <a:pPr>
              <a:defRPr/>
            </a:pP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★ 행정처분 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취급업무정지 </a:t>
            </a:r>
            <a:r>
              <a:rPr lang="en-US" altLang="ko-KR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6</a:t>
            </a:r>
            <a:r>
              <a:rPr lang="ko-KR" altLang="en-US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개월</a:t>
            </a:r>
          </a:p>
        </p:txBody>
      </p:sp>
      <p:sp>
        <p:nvSpPr>
          <p:cNvPr id="17" name="모서리가 둥근 직사각형 16"/>
          <p:cNvSpPr/>
          <p:nvPr/>
        </p:nvSpPr>
        <p:spPr>
          <a:xfrm>
            <a:off x="623739" y="3437406"/>
            <a:ext cx="7920880" cy="2304256"/>
          </a:xfrm>
          <a:prstGeom prst="roundRect">
            <a:avLst>
              <a:gd name="adj" fmla="val 2102"/>
            </a:avLst>
          </a:prstGeom>
          <a:solidFill>
            <a:schemeClr val="accent2">
              <a:lumMod val="20000"/>
              <a:lumOff val="80000"/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975" indent="-180975"/>
            <a:r>
              <a:rPr lang="el-GR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○ </a:t>
            </a:r>
            <a:r>
              <a:rPr lang="ko-KR" altLang="en-US" sz="1600" spc="-15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식약처장은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공익을 위하여 필요하다고 인정하는 때에는 다음 각 호의 어느 하나에 해당하는 경우 마약 및 향정신성의약품의 수입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수출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제조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판매 또는 사용을 금지 또는 제한할 수 있음</a:t>
            </a:r>
            <a:endParaRPr lang="en-US" altLang="ko-KR" sz="1600" spc="-15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80975" indent="-180975"/>
            <a:endParaRPr lang="en-US" altLang="ko-KR" sz="1600" b="1" spc="-15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80975" indent="-180975"/>
            <a:r>
              <a:rPr lang="en-US" altLang="ko-KR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3. 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마약류 품목허가증에 기재된 용량 이상의 마약 또는 </a:t>
            </a:r>
            <a:r>
              <a:rPr lang="ko-KR" altLang="en-US" sz="1600" b="1" spc="-15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향정을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남용하였다고 인정하는 경우</a:t>
            </a:r>
            <a:endParaRPr lang="en-US" altLang="ko-KR" sz="1600" b="1" spc="-15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80975" indent="-180975"/>
            <a:r>
              <a:rPr lang="en-US" altLang="ko-KR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4. 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마약 또는 </a:t>
            </a:r>
            <a:r>
              <a:rPr lang="ko-KR" altLang="en-US" sz="1600" b="1" spc="-15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향정에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대한 신체적</a:t>
            </a:r>
            <a:r>
              <a:rPr lang="en-US" altLang="ko-KR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정신적 의존성을 야기하게 할 염려가 있을 정도로 마약 또는 </a:t>
            </a:r>
            <a:r>
              <a:rPr lang="ko-KR" altLang="en-US" sz="1600" b="1" spc="-15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향정을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장기 또는 계속 투약하거나 투약하기 위하여 제공하는 경우</a:t>
            </a:r>
            <a:endParaRPr lang="en-US" altLang="ko-KR" sz="1600" b="1" spc="-15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80975" indent="-180975"/>
            <a:endParaRPr lang="en-US" altLang="ko-KR" sz="800" spc="-15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80975" indent="-180975"/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★ </a:t>
            </a:r>
            <a:r>
              <a:rPr lang="ko-KR" altLang="en-US" sz="1600" spc="-15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식약처장의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조치를 위반한 경우 행정처분 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취급업무정지 </a:t>
            </a:r>
            <a:r>
              <a:rPr lang="en-US" altLang="ko-KR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개월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내용 개체 틀 8"/>
          <p:cNvSpPr txBox="1">
            <a:spLocks/>
          </p:cNvSpPr>
          <p:nvPr/>
        </p:nvSpPr>
        <p:spPr bwMode="auto">
          <a:xfrm>
            <a:off x="357158" y="712076"/>
            <a:ext cx="8535322" cy="559724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127000" marR="127000" lvl="0" algn="just" ea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</a:pPr>
            <a:endParaRPr kumimoji="1" lang="en-US" altLang="ko-KR" sz="2800" b="1" i="0" u="none" strike="noStrike" kern="0" cap="none" spc="0" normalizeH="0" baseline="0" noProof="0" dirty="0">
              <a:ln>
                <a:noFill/>
              </a:ln>
              <a:solidFill>
                <a:srgbClr val="190EEC"/>
              </a:solidFill>
              <a:effectLst/>
              <a:uLnTx/>
              <a:uFillTx/>
              <a:latin typeface="+mn-lt"/>
              <a:ea typeface="HY울릉도M" pitchFamily="18" charset="-127"/>
              <a:cs typeface="+mn-cs"/>
            </a:endParaRPr>
          </a:p>
        </p:txBody>
      </p:sp>
      <p:grpSp>
        <p:nvGrpSpPr>
          <p:cNvPr id="2" name="그룹 53"/>
          <p:cNvGrpSpPr/>
          <p:nvPr/>
        </p:nvGrpSpPr>
        <p:grpSpPr>
          <a:xfrm>
            <a:off x="395536" y="404664"/>
            <a:ext cx="8352928" cy="5832648"/>
            <a:chOff x="467544" y="1340768"/>
            <a:chExt cx="7704856" cy="4503691"/>
          </a:xfrm>
        </p:grpSpPr>
        <p:grpSp>
          <p:nvGrpSpPr>
            <p:cNvPr id="3" name="그룹 8"/>
            <p:cNvGrpSpPr/>
            <p:nvPr/>
          </p:nvGrpSpPr>
          <p:grpSpPr>
            <a:xfrm>
              <a:off x="467544" y="1340768"/>
              <a:ext cx="7704856" cy="4503691"/>
              <a:chOff x="179512" y="620687"/>
              <a:chExt cx="8028384" cy="4799015"/>
            </a:xfrm>
          </p:grpSpPr>
          <p:sp>
            <p:nvSpPr>
              <p:cNvPr id="10" name="모서리가 둥근 직사각형 9"/>
              <p:cNvSpPr/>
              <p:nvPr/>
            </p:nvSpPr>
            <p:spPr>
              <a:xfrm>
                <a:off x="179512" y="836712"/>
                <a:ext cx="8028384" cy="4582990"/>
              </a:xfrm>
              <a:prstGeom prst="roundRect">
                <a:avLst>
                  <a:gd name="adj" fmla="val 2653"/>
                </a:avLst>
              </a:prstGeom>
              <a:solidFill>
                <a:schemeClr val="bg1"/>
              </a:solidFill>
              <a:ln w="31750">
                <a:solidFill>
                  <a:srgbClr val="2C97A2">
                    <a:alpha val="28000"/>
                  </a:srgbClr>
                </a:solidFill>
              </a:ln>
              <a:effectLst>
                <a:outerShdw blurRad="50800" dist="12700" dir="5400000" algn="t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13" name="그림 12"/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771347" y="620687"/>
                <a:ext cx="5121555" cy="65171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4" name="TextBox 13"/>
            <p:cNvSpPr txBox="1"/>
            <p:nvPr/>
          </p:nvSpPr>
          <p:spPr>
            <a:xfrm>
              <a:off x="1397440" y="1484784"/>
              <a:ext cx="6044327" cy="3564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4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수수의 제한</a:t>
              </a:r>
              <a:r>
                <a:rPr lang="en-US" altLang="ko-KR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(</a:t>
              </a:r>
              <a:r>
                <a:rPr lang="ko-KR" altLang="en-US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법 제</a:t>
              </a:r>
              <a:r>
                <a:rPr lang="en-US" altLang="ko-KR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9</a:t>
              </a:r>
              <a:r>
                <a:rPr lang="ko-KR" altLang="en-US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조</a:t>
              </a:r>
              <a:r>
                <a:rPr lang="en-US" altLang="ko-KR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)</a:t>
              </a:r>
              <a:endParaRPr lang="ko-KR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  <a:cs typeface="Arial Unicode MS" pitchFamily="50" charset="-127"/>
              </a:endParaRPr>
            </a:p>
          </p:txBody>
        </p:sp>
      </p:grpSp>
      <p:sp>
        <p:nvSpPr>
          <p:cNvPr id="15" name="모서리가 둥근 직사각형 14"/>
          <p:cNvSpPr/>
          <p:nvPr/>
        </p:nvSpPr>
        <p:spPr>
          <a:xfrm>
            <a:off x="539552" y="1268760"/>
            <a:ext cx="8064896" cy="3672514"/>
          </a:xfrm>
          <a:prstGeom prst="roundRect">
            <a:avLst>
              <a:gd name="adj" fmla="val 2102"/>
            </a:avLst>
          </a:prstGeom>
          <a:solidFill>
            <a:srgbClr val="8DCCF7">
              <a:alpha val="2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66700" indent="-266700">
              <a:defRPr/>
            </a:pPr>
            <a:r>
              <a:rPr lang="el-GR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○ 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마약류취급자 또는 마약류취급승인자는 마약류취급자 또는 마약류취급승인자가 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아닌 자로부터 마약류를 양수할 수 없다</a:t>
            </a:r>
            <a:r>
              <a:rPr lang="en-US" altLang="ko-KR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266700" indent="-266700">
              <a:defRPr/>
            </a:pPr>
            <a:endParaRPr lang="en-US" altLang="ko-KR" sz="1000" b="1" spc="-15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66700" indent="-266700">
              <a:defRPr/>
            </a:pPr>
            <a:endParaRPr lang="en-US" altLang="ko-KR" sz="600" b="1" spc="-15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l-GR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○ 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마약류취급자 또는 마약류취급승인자는 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이 법에서 정한 경우 외에는 마약류를 양도할 수 없다</a:t>
            </a:r>
            <a:r>
              <a:rPr lang="en-US" altLang="ko-KR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>
              <a:defRPr/>
            </a:pPr>
            <a:endParaRPr lang="en-US" altLang="ko-KR" sz="1000" b="1" spc="-15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66700" indent="-266700">
              <a:defRPr/>
            </a:pP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1. 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품목허가가 취소되어 소지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·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소유 또는 관리하는 마약 및 </a:t>
            </a:r>
            <a:r>
              <a:rPr lang="ko-KR" altLang="en-US" sz="1600" spc="-15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향정을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다른 마약류취급자에게 양도하는 경우</a:t>
            </a:r>
            <a:endParaRPr lang="en-US" altLang="ko-KR" sz="1600" spc="-15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66700" indent="-266700">
              <a:defRPr/>
            </a:pPr>
            <a:endParaRPr lang="en-US" altLang="ko-KR" sz="500" spc="-15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66700" indent="-266700">
              <a:defRPr/>
            </a:pP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2. 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마약류취급학술연구자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spc="-15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마약류취급승인자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또는 제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조제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항 단서에 따라 승인을 받은 마약류취급자에게 마약류를 양도하려는 경우</a:t>
            </a:r>
            <a:endParaRPr lang="en-US" altLang="ko-KR" sz="1600" spc="-15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66700" indent="-266700">
              <a:defRPr/>
            </a:pPr>
            <a:endParaRPr lang="en-US" altLang="ko-KR" sz="500" spc="-15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66700" indent="-266700">
              <a:defRPr/>
            </a:pP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3. 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소유 또는 관리하던 마약 및 </a:t>
            </a:r>
            <a:r>
              <a:rPr lang="ko-KR" altLang="en-US" sz="1600" spc="-15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향정을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사용중단의 사유로 원 소유자 등인 마약류취급자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마약류취급승인자 또는 외국의 원 소유자 등에게 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반품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하려는 경우</a:t>
            </a:r>
            <a:endParaRPr lang="en-US" altLang="ko-KR" sz="1600" spc="-15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66700" indent="-266700">
              <a:defRPr/>
            </a:pPr>
            <a:endParaRPr lang="en-US" altLang="ko-KR" sz="500" spc="-15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sz="1600" spc="-150" dirty="0">
                <a:solidFill>
                  <a:srgbClr val="3333FF"/>
                </a:solidFill>
                <a:latin typeface="맑은 고딕" pitchFamily="50" charset="-127"/>
                <a:ea typeface="맑은 고딕" pitchFamily="50" charset="-127"/>
              </a:rPr>
              <a:t>    * </a:t>
            </a:r>
            <a:r>
              <a:rPr lang="ko-KR" altLang="en-US" sz="1600" spc="-150" dirty="0">
                <a:solidFill>
                  <a:srgbClr val="3333FF"/>
                </a:solidFill>
                <a:latin typeface="맑은 고딕" pitchFamily="50" charset="-127"/>
                <a:ea typeface="맑은 고딕" pitchFamily="50" charset="-127"/>
              </a:rPr>
              <a:t>병</a:t>
            </a:r>
            <a:r>
              <a:rPr lang="en-US" altLang="ko-KR" sz="1600" spc="-150" dirty="0">
                <a:solidFill>
                  <a:srgbClr val="3333FF"/>
                </a:solidFill>
                <a:latin typeface="맑은 고딕" pitchFamily="50" charset="-127"/>
                <a:ea typeface="맑은 고딕" pitchFamily="50" charset="-127"/>
              </a:rPr>
              <a:t>·</a:t>
            </a:r>
            <a:r>
              <a:rPr lang="ko-KR" altLang="en-US" sz="1600" spc="-150" dirty="0">
                <a:solidFill>
                  <a:srgbClr val="3333FF"/>
                </a:solidFill>
                <a:latin typeface="맑은 고딕" pitchFamily="50" charset="-127"/>
                <a:ea typeface="맑은 고딕" pitchFamily="50" charset="-127"/>
              </a:rPr>
              <a:t>의원</a:t>
            </a:r>
            <a:r>
              <a:rPr lang="en-US" altLang="ko-KR" sz="1600" spc="-150" dirty="0">
                <a:solidFill>
                  <a:srgbClr val="3333FF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spc="-150" dirty="0">
                <a:solidFill>
                  <a:srgbClr val="3333FF"/>
                </a:solidFill>
                <a:latin typeface="맑은 고딕" pitchFamily="50" charset="-127"/>
                <a:ea typeface="맑은 고딕" pitchFamily="50" charset="-127"/>
              </a:rPr>
              <a:t>약국 → 도매상 </a:t>
            </a:r>
            <a:r>
              <a:rPr lang="en-US" altLang="ko-KR" sz="1600" spc="-150" dirty="0">
                <a:solidFill>
                  <a:srgbClr val="3333FF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600" b="1" spc="-150" dirty="0">
                <a:solidFill>
                  <a:srgbClr val="3333FF"/>
                </a:solidFill>
                <a:latin typeface="맑은 고딕" pitchFamily="50" charset="-127"/>
                <a:ea typeface="맑은 고딕" pitchFamily="50" charset="-127"/>
              </a:rPr>
              <a:t>관할 시</a:t>
            </a:r>
            <a:r>
              <a:rPr lang="en-US" altLang="ko-KR" sz="1600" b="1" spc="-150" dirty="0">
                <a:solidFill>
                  <a:srgbClr val="3333FF"/>
                </a:solidFill>
                <a:latin typeface="맑은 고딕" pitchFamily="50" charset="-127"/>
                <a:ea typeface="맑은 고딕" pitchFamily="50" charset="-127"/>
              </a:rPr>
              <a:t>·</a:t>
            </a:r>
            <a:r>
              <a:rPr lang="ko-KR" altLang="en-US" sz="1600" b="1" spc="-150" dirty="0">
                <a:solidFill>
                  <a:srgbClr val="3333FF"/>
                </a:solidFill>
                <a:latin typeface="맑은 고딕" pitchFamily="50" charset="-127"/>
                <a:ea typeface="맑은 고딕" pitchFamily="50" charset="-127"/>
              </a:rPr>
              <a:t>도지사</a:t>
            </a:r>
            <a:r>
              <a:rPr lang="en-US" altLang="ko-KR" sz="1600" b="1" spc="-150" dirty="0">
                <a:solidFill>
                  <a:srgbClr val="3333FF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b="1" spc="-150" dirty="0" err="1">
                <a:solidFill>
                  <a:srgbClr val="3333FF"/>
                </a:solidFill>
                <a:latin typeface="맑은 고딕" pitchFamily="50" charset="-127"/>
                <a:ea typeface="맑은 고딕" pitchFamily="50" charset="-127"/>
              </a:rPr>
              <a:t>시군구</a:t>
            </a:r>
            <a:r>
              <a:rPr lang="en-US" altLang="ko-KR" sz="1600" b="1" spc="-150" dirty="0">
                <a:solidFill>
                  <a:srgbClr val="3333FF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>
              <a:defRPr/>
            </a:pPr>
            <a:r>
              <a:rPr lang="en-US" altLang="ko-KR" sz="1600" spc="-150" dirty="0">
                <a:solidFill>
                  <a:srgbClr val="3333FF"/>
                </a:solidFill>
                <a:latin typeface="맑은 고딕" pitchFamily="50" charset="-127"/>
                <a:ea typeface="맑은 고딕" pitchFamily="50" charset="-127"/>
              </a:rPr>
              <a:t>    * </a:t>
            </a:r>
            <a:r>
              <a:rPr lang="ko-KR" altLang="en-US" sz="1600" spc="-150" dirty="0">
                <a:solidFill>
                  <a:srgbClr val="3333FF"/>
                </a:solidFill>
                <a:latin typeface="맑은 고딕" pitchFamily="50" charset="-127"/>
                <a:ea typeface="맑은 고딕" pitchFamily="50" charset="-127"/>
              </a:rPr>
              <a:t>그 외의 경우</a:t>
            </a:r>
            <a:r>
              <a:rPr lang="en-US" altLang="ko-KR" sz="1600" spc="-150" dirty="0">
                <a:solidFill>
                  <a:srgbClr val="3333FF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spc="-150" dirty="0">
                <a:solidFill>
                  <a:srgbClr val="3333FF"/>
                </a:solidFill>
                <a:latin typeface="맑은 고딕" pitchFamily="50" charset="-127"/>
                <a:ea typeface="맑은 고딕" pitchFamily="50" charset="-127"/>
              </a:rPr>
              <a:t>병</a:t>
            </a:r>
            <a:r>
              <a:rPr lang="en-US" altLang="ko-KR" sz="1600" spc="-150" dirty="0">
                <a:solidFill>
                  <a:srgbClr val="3333FF"/>
                </a:solidFill>
                <a:latin typeface="맑은 고딕" pitchFamily="50" charset="-127"/>
                <a:ea typeface="맑은 고딕" pitchFamily="50" charset="-127"/>
              </a:rPr>
              <a:t>·</a:t>
            </a:r>
            <a:r>
              <a:rPr lang="ko-KR" altLang="en-US" sz="1600" spc="-150" dirty="0">
                <a:solidFill>
                  <a:srgbClr val="3333FF"/>
                </a:solidFill>
                <a:latin typeface="맑은 고딕" pitchFamily="50" charset="-127"/>
                <a:ea typeface="맑은 고딕" pitchFamily="50" charset="-127"/>
              </a:rPr>
              <a:t>의원</a:t>
            </a:r>
            <a:r>
              <a:rPr lang="en-US" altLang="ko-KR" sz="1600" spc="-150" dirty="0">
                <a:solidFill>
                  <a:srgbClr val="3333FF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spc="-150" dirty="0">
                <a:solidFill>
                  <a:srgbClr val="3333FF"/>
                </a:solidFill>
                <a:latin typeface="맑은 고딕" pitchFamily="50" charset="-127"/>
                <a:ea typeface="맑은 고딕" pitchFamily="50" charset="-127"/>
              </a:rPr>
              <a:t>약국</a:t>
            </a:r>
            <a:r>
              <a:rPr lang="en-US" altLang="ko-KR" sz="1600" spc="-150" dirty="0">
                <a:solidFill>
                  <a:srgbClr val="3333FF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spc="-150" dirty="0">
                <a:solidFill>
                  <a:srgbClr val="3333FF"/>
                </a:solidFill>
                <a:latin typeface="맑은 고딕" pitchFamily="50" charset="-127"/>
                <a:ea typeface="맑은 고딕" pitchFamily="50" charset="-127"/>
              </a:rPr>
              <a:t>도매상 → 제약회사</a:t>
            </a:r>
            <a:r>
              <a:rPr lang="en-US" altLang="ko-KR" sz="1600" spc="-150" dirty="0">
                <a:solidFill>
                  <a:srgbClr val="3333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spc="-150" dirty="0">
                <a:solidFill>
                  <a:srgbClr val="3333FF"/>
                </a:solidFill>
                <a:latin typeface="맑은 고딕" pitchFamily="50" charset="-127"/>
                <a:ea typeface="맑은 고딕" pitchFamily="50" charset="-127"/>
              </a:rPr>
              <a:t>등</a:t>
            </a:r>
            <a:r>
              <a:rPr lang="en-US" altLang="ko-KR" sz="1600" spc="-150" dirty="0">
                <a:solidFill>
                  <a:srgbClr val="3333FF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200" spc="-150" dirty="0">
                <a:solidFill>
                  <a:srgbClr val="3333FF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200" spc="-150" dirty="0" err="1">
                <a:solidFill>
                  <a:srgbClr val="3333FF"/>
                </a:solidFill>
                <a:latin typeface="맑은 고딕" pitchFamily="50" charset="-127"/>
                <a:ea typeface="맑은 고딕" pitchFamily="50" charset="-127"/>
              </a:rPr>
              <a:t>향정</a:t>
            </a:r>
            <a:r>
              <a:rPr lang="en-US" altLang="ko-KR" sz="1200" spc="-150" dirty="0">
                <a:solidFill>
                  <a:srgbClr val="3333FF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sz="1200" spc="-150" dirty="0">
                <a:solidFill>
                  <a:srgbClr val="3333FF"/>
                </a:solidFill>
                <a:latin typeface="맑은 고딕" pitchFamily="50" charset="-127"/>
                <a:ea typeface="맑은 고딕" pitchFamily="50" charset="-127"/>
              </a:rPr>
              <a:t>도매상 </a:t>
            </a:r>
            <a:r>
              <a:rPr lang="ko-KR" altLang="en-US" sz="1200" spc="-150" dirty="0">
                <a:solidFill>
                  <a:srgbClr val="3333FF"/>
                </a:solidFill>
                <a:latin typeface="맑은 고딕" pitchFamily="50" charset="-127"/>
              </a:rPr>
              <a:t>→ 도매상</a:t>
            </a:r>
            <a:r>
              <a:rPr lang="en-US" altLang="ko-KR" sz="1600" spc="-150" dirty="0">
                <a:solidFill>
                  <a:srgbClr val="3333FF"/>
                </a:solidFill>
                <a:latin typeface="맑은 고딕" pitchFamily="50" charset="-127"/>
              </a:rPr>
              <a:t>)</a:t>
            </a:r>
            <a:r>
              <a:rPr lang="en-US" altLang="ko-KR" sz="1600" spc="-150" dirty="0">
                <a:solidFill>
                  <a:srgbClr val="3333FF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600" b="1" spc="-150" dirty="0" err="1">
                <a:solidFill>
                  <a:srgbClr val="3333FF"/>
                </a:solidFill>
                <a:latin typeface="맑은 고딕" pitchFamily="50" charset="-127"/>
                <a:ea typeface="맑은 고딕" pitchFamily="50" charset="-127"/>
              </a:rPr>
              <a:t>지방식약청장</a:t>
            </a:r>
            <a:endParaRPr lang="en-US" altLang="ko-KR" sz="1600" b="1" spc="-150" dirty="0">
              <a:solidFill>
                <a:srgbClr val="3333FF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sz="1600" spc="-150" dirty="0">
                <a:solidFill>
                  <a:srgbClr val="FF0000"/>
                </a:solidFill>
                <a:latin typeface="맑은 고딕" pitchFamily="50" charset="-127"/>
              </a:rPr>
              <a:t>★ 양도양수 불가 </a:t>
            </a:r>
            <a:r>
              <a:rPr lang="en-US" altLang="ko-KR" sz="1600" spc="-150" dirty="0">
                <a:solidFill>
                  <a:srgbClr val="FF0000"/>
                </a:solidFill>
                <a:latin typeface="맑은 고딕" pitchFamily="50" charset="-127"/>
              </a:rPr>
              <a:t>: </a:t>
            </a:r>
            <a:r>
              <a:rPr lang="ko-KR" altLang="en-US" sz="1600" spc="-150" dirty="0">
                <a:solidFill>
                  <a:srgbClr val="FF0000"/>
                </a:solidFill>
                <a:latin typeface="맑은 고딕" pitchFamily="50" charset="-127"/>
              </a:rPr>
              <a:t>병</a:t>
            </a:r>
            <a:r>
              <a:rPr lang="en-US" altLang="ko-KR" sz="1600" spc="-150" dirty="0">
                <a:solidFill>
                  <a:srgbClr val="FF0000"/>
                </a:solidFill>
                <a:latin typeface="맑은 고딕" pitchFamily="50" charset="-127"/>
              </a:rPr>
              <a:t>·</a:t>
            </a:r>
            <a:r>
              <a:rPr lang="ko-KR" altLang="en-US" sz="1600" spc="-150" dirty="0">
                <a:solidFill>
                  <a:srgbClr val="FF0000"/>
                </a:solidFill>
                <a:latin typeface="맑은 고딕" pitchFamily="50" charset="-127"/>
              </a:rPr>
              <a:t>의원 ↔ 병</a:t>
            </a:r>
            <a:r>
              <a:rPr lang="en-US" altLang="ko-KR" sz="1600" spc="-150" dirty="0">
                <a:solidFill>
                  <a:srgbClr val="FF0000"/>
                </a:solidFill>
                <a:latin typeface="맑은 고딕" pitchFamily="50" charset="-127"/>
              </a:rPr>
              <a:t> ·</a:t>
            </a:r>
            <a:r>
              <a:rPr lang="ko-KR" altLang="en-US" sz="1600" spc="-150" dirty="0">
                <a:solidFill>
                  <a:srgbClr val="FF0000"/>
                </a:solidFill>
                <a:latin typeface="맑은 고딕" pitchFamily="50" charset="-127"/>
              </a:rPr>
              <a:t>의원</a:t>
            </a:r>
            <a:r>
              <a:rPr lang="en-US" altLang="ko-KR" sz="1600" spc="-150" dirty="0">
                <a:solidFill>
                  <a:srgbClr val="FF0000"/>
                </a:solidFill>
                <a:latin typeface="맑은 고딕" pitchFamily="50" charset="-127"/>
              </a:rPr>
              <a:t>, </a:t>
            </a:r>
            <a:r>
              <a:rPr lang="ko-KR" altLang="en-US" sz="1600" spc="-150" dirty="0">
                <a:solidFill>
                  <a:srgbClr val="FF0000"/>
                </a:solidFill>
                <a:latin typeface="맑은 고딕" pitchFamily="50" charset="-127"/>
              </a:rPr>
              <a:t>약국 ↔ 약국</a:t>
            </a:r>
            <a:r>
              <a:rPr lang="en-US" altLang="ko-KR" sz="1600" spc="-150" dirty="0">
                <a:solidFill>
                  <a:srgbClr val="FF0000"/>
                </a:solidFill>
                <a:latin typeface="맑은 고딕" pitchFamily="50" charset="-127"/>
              </a:rPr>
              <a:t>, </a:t>
            </a:r>
            <a:r>
              <a:rPr lang="ko-KR" altLang="en-US" sz="1600" spc="-150" dirty="0">
                <a:solidFill>
                  <a:srgbClr val="FF0000"/>
                </a:solidFill>
                <a:latin typeface="맑은 고딕" pitchFamily="50" charset="-127"/>
              </a:rPr>
              <a:t>병</a:t>
            </a:r>
            <a:r>
              <a:rPr lang="en-US" altLang="ko-KR" sz="1600" spc="-150" dirty="0">
                <a:solidFill>
                  <a:srgbClr val="FF0000"/>
                </a:solidFill>
                <a:latin typeface="맑은 고딕" pitchFamily="50" charset="-127"/>
              </a:rPr>
              <a:t> ·</a:t>
            </a:r>
            <a:r>
              <a:rPr lang="ko-KR" altLang="en-US" sz="1600" spc="-150" dirty="0">
                <a:solidFill>
                  <a:srgbClr val="FF0000"/>
                </a:solidFill>
                <a:latin typeface="맑은 고딕" pitchFamily="50" charset="-127"/>
              </a:rPr>
              <a:t>의원 ↔ 약국</a:t>
            </a:r>
            <a:endParaRPr lang="ko-KR" altLang="en-US" sz="16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7" name="모서리가 둥근 직사각형 16"/>
          <p:cNvSpPr/>
          <p:nvPr/>
        </p:nvSpPr>
        <p:spPr>
          <a:xfrm>
            <a:off x="539552" y="5085184"/>
            <a:ext cx="8064896" cy="1080120"/>
          </a:xfrm>
          <a:prstGeom prst="roundRect">
            <a:avLst>
              <a:gd name="adj" fmla="val 2102"/>
            </a:avLst>
          </a:prstGeom>
          <a:solidFill>
            <a:schemeClr val="accent2">
              <a:lumMod val="20000"/>
              <a:lumOff val="80000"/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defRPr/>
            </a:pP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★ 벌  </a:t>
            </a:r>
            <a:r>
              <a:rPr lang="ko-KR" altLang="en-US" sz="1600" spc="-15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칙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제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9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조 제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항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제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항 위반의 경우 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위반의 상대방도 동일 처분</a:t>
            </a:r>
            <a:r>
              <a:rPr lang="en-US" altLang="ko-KR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>
              <a:defRPr/>
            </a:pP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(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마약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 3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년 이하의 징역 또는 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천 만원 이하의 벌금</a:t>
            </a:r>
          </a:p>
          <a:p>
            <a:pPr>
              <a:defRPr/>
            </a:pP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spc="-15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향정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대마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 2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년 이하의 징역 또는 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천 만원 이하의 벌금</a:t>
            </a:r>
          </a:p>
          <a:p>
            <a:pPr>
              <a:defRPr/>
            </a:pP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★ 행정처분 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취급업무정지 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월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spc="-15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승인없이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마약류 양도한 경우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내용 개체 틀 8"/>
          <p:cNvSpPr txBox="1">
            <a:spLocks/>
          </p:cNvSpPr>
          <p:nvPr/>
        </p:nvSpPr>
        <p:spPr bwMode="auto">
          <a:xfrm>
            <a:off x="357158" y="712076"/>
            <a:ext cx="8535322" cy="559724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127000" marR="127000" lvl="0" algn="just" ea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</a:pPr>
            <a:endParaRPr kumimoji="1" lang="en-US" altLang="ko-KR" sz="2800" b="1" i="0" u="none" strike="noStrike" kern="0" cap="none" spc="0" normalizeH="0" baseline="0" noProof="0" dirty="0">
              <a:ln>
                <a:noFill/>
              </a:ln>
              <a:solidFill>
                <a:srgbClr val="190EEC"/>
              </a:solidFill>
              <a:effectLst/>
              <a:uLnTx/>
              <a:uFillTx/>
              <a:latin typeface="+mn-lt"/>
              <a:ea typeface="HY울릉도M" pitchFamily="18" charset="-127"/>
              <a:cs typeface="+mn-cs"/>
            </a:endParaRPr>
          </a:p>
        </p:txBody>
      </p:sp>
      <p:grpSp>
        <p:nvGrpSpPr>
          <p:cNvPr id="2" name="그룹 53"/>
          <p:cNvGrpSpPr/>
          <p:nvPr/>
        </p:nvGrpSpPr>
        <p:grpSpPr>
          <a:xfrm>
            <a:off x="395536" y="404664"/>
            <a:ext cx="8352928" cy="5688632"/>
            <a:chOff x="467544" y="1340768"/>
            <a:chExt cx="7704856" cy="4392489"/>
          </a:xfrm>
        </p:grpSpPr>
        <p:grpSp>
          <p:nvGrpSpPr>
            <p:cNvPr id="3" name="그룹 8"/>
            <p:cNvGrpSpPr/>
            <p:nvPr/>
          </p:nvGrpSpPr>
          <p:grpSpPr>
            <a:xfrm>
              <a:off x="467544" y="1340768"/>
              <a:ext cx="7704856" cy="4392489"/>
              <a:chOff x="179512" y="620687"/>
              <a:chExt cx="8028384" cy="4680521"/>
            </a:xfrm>
          </p:grpSpPr>
          <p:sp>
            <p:nvSpPr>
              <p:cNvPr id="10" name="모서리가 둥근 직사각형 9"/>
              <p:cNvSpPr/>
              <p:nvPr/>
            </p:nvSpPr>
            <p:spPr>
              <a:xfrm>
                <a:off x="179512" y="836712"/>
                <a:ext cx="8028384" cy="4464496"/>
              </a:xfrm>
              <a:prstGeom prst="roundRect">
                <a:avLst>
                  <a:gd name="adj" fmla="val 2653"/>
                </a:avLst>
              </a:prstGeom>
              <a:solidFill>
                <a:schemeClr val="bg1"/>
              </a:solidFill>
              <a:ln w="31750">
                <a:solidFill>
                  <a:srgbClr val="2C97A2">
                    <a:alpha val="28000"/>
                  </a:srgbClr>
                </a:solidFill>
              </a:ln>
              <a:effectLst>
                <a:outerShdw blurRad="50800" dist="12700" dir="5400000" algn="t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13" name="그림 12"/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11560" y="620687"/>
                <a:ext cx="7272808" cy="71096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4" name="TextBox 13"/>
            <p:cNvSpPr txBox="1"/>
            <p:nvPr/>
          </p:nvSpPr>
          <p:spPr>
            <a:xfrm>
              <a:off x="1397440" y="1484784"/>
              <a:ext cx="6044327" cy="3564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4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마약류 취급보고</a:t>
              </a:r>
              <a:r>
                <a:rPr lang="en-US" altLang="ko-KR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(</a:t>
              </a:r>
              <a:r>
                <a:rPr lang="ko-KR" altLang="en-US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법 제</a:t>
              </a:r>
              <a:r>
                <a:rPr lang="en-US" altLang="ko-KR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11</a:t>
              </a:r>
              <a:r>
                <a:rPr lang="ko-KR" altLang="en-US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조</a:t>
              </a:r>
              <a:r>
                <a:rPr lang="en-US" altLang="ko-KR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)</a:t>
              </a:r>
              <a:endParaRPr lang="ko-KR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  <a:cs typeface="Arial Unicode MS" pitchFamily="50" charset="-127"/>
              </a:endParaRPr>
            </a:p>
          </p:txBody>
        </p:sp>
      </p:grpSp>
      <p:sp>
        <p:nvSpPr>
          <p:cNvPr id="15" name="모서리가 둥근 직사각형 14"/>
          <p:cNvSpPr/>
          <p:nvPr/>
        </p:nvSpPr>
        <p:spPr>
          <a:xfrm>
            <a:off x="611560" y="1484784"/>
            <a:ext cx="7848872" cy="3557905"/>
          </a:xfrm>
          <a:prstGeom prst="roundRect">
            <a:avLst>
              <a:gd name="adj" fmla="val 2102"/>
            </a:avLst>
          </a:prstGeom>
          <a:solidFill>
            <a:srgbClr val="8DCCF7">
              <a:alpha val="2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66700" indent="-266700">
              <a:lnSpc>
                <a:spcPct val="150000"/>
              </a:lnSpc>
              <a:defRPr/>
            </a:pPr>
            <a:r>
              <a:rPr lang="el-GR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○ 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마약류취급자  또는  </a:t>
            </a:r>
            <a:r>
              <a:rPr lang="ko-KR" altLang="en-US" sz="1600" spc="-15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마약류취급승인자는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마약류 취급내역</a:t>
            </a:r>
            <a:r>
              <a:rPr lang="en-US" altLang="ko-KR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수출입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/>
                <a:ea typeface="맑은 고딕"/>
              </a:rPr>
              <a:t>∙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제조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/>
                <a:ea typeface="맑은 고딕"/>
              </a:rPr>
              <a:t>∙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판매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/>
                <a:ea typeface="맑은 고딕"/>
              </a:rPr>
              <a:t>∙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양수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/>
                <a:ea typeface="맑은 고딕"/>
              </a:rPr>
              <a:t>∙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양도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/>
                <a:ea typeface="맑은 고딕"/>
              </a:rPr>
              <a:t>∙</a:t>
            </a:r>
            <a:endParaRPr lang="en-US" altLang="ko-KR" sz="1600" b="1" spc="-150" dirty="0">
              <a:solidFill>
                <a:schemeClr val="tx1"/>
              </a:solidFill>
              <a:latin typeface="맑은 고딕"/>
              <a:ea typeface="맑은 고딕"/>
            </a:endParaRPr>
          </a:p>
          <a:p>
            <a:pPr marL="266700" indent="-266700">
              <a:lnSpc>
                <a:spcPct val="150000"/>
              </a:lnSpc>
              <a:defRPr/>
            </a:pPr>
            <a:r>
              <a:rPr lang="en-US" altLang="ko-KR" sz="1600" b="1" spc="-150" dirty="0">
                <a:solidFill>
                  <a:schemeClr val="tx1"/>
                </a:solidFill>
                <a:latin typeface="맑은 고딕"/>
                <a:ea typeface="맑은 고딕"/>
              </a:rPr>
              <a:t>     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구입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/>
                <a:ea typeface="맑은 고딕"/>
              </a:rPr>
              <a:t>∙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사용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/>
                <a:ea typeface="맑은 고딕"/>
              </a:rPr>
              <a:t>∙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폐기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/>
                <a:ea typeface="맑은 고딕"/>
              </a:rPr>
              <a:t>∙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조제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/>
                <a:ea typeface="맑은 고딕"/>
              </a:rPr>
              <a:t>∙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투약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하거나 투약하기 위해 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제공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또는 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학술연구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를 위하여 사용한 마약 또는 </a:t>
            </a:r>
            <a:r>
              <a:rPr lang="ko-KR" altLang="en-US" sz="1600" spc="-15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향정의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취급정보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을 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마약류통합관리시스템을 통해 </a:t>
            </a:r>
            <a:r>
              <a:rPr lang="ko-KR" altLang="en-US" sz="1600" b="1" spc="-15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식약처장에게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보고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하여야 함 </a:t>
            </a:r>
            <a:endParaRPr lang="en-US" altLang="ko-KR" sz="1600" spc="-15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66700" indent="-266700">
              <a:lnSpc>
                <a:spcPct val="150000"/>
              </a:lnSpc>
              <a:defRPr/>
            </a:pPr>
            <a:endParaRPr lang="en-US" altLang="ko-KR" sz="700" spc="-15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66700" indent="-266700">
              <a:lnSpc>
                <a:spcPct val="150000"/>
              </a:lnSpc>
              <a:defRPr/>
            </a:pP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</a:rPr>
              <a:t>  -  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</a:rPr>
              <a:t>취급한 </a:t>
            </a:r>
            <a:r>
              <a:rPr lang="ko-KR" altLang="en-US" sz="1600" dirty="0">
                <a:solidFill>
                  <a:schemeClr val="tx1"/>
                </a:solidFill>
              </a:rPr>
              <a:t>마약 또는 </a:t>
            </a:r>
            <a:r>
              <a:rPr lang="ko-KR" altLang="en-US" sz="1600" dirty="0" err="1">
                <a:solidFill>
                  <a:schemeClr val="tx1"/>
                </a:solidFill>
              </a:rPr>
              <a:t>향정의</a:t>
            </a:r>
            <a:r>
              <a:rPr lang="ko-KR" altLang="en-US" sz="1600" dirty="0">
                <a:solidFill>
                  <a:schemeClr val="tx1"/>
                </a:solidFill>
              </a:rPr>
              <a:t> </a:t>
            </a:r>
            <a:r>
              <a:rPr lang="ko-KR" altLang="en-US" sz="1600" b="1" dirty="0">
                <a:solidFill>
                  <a:schemeClr val="tx1"/>
                </a:solidFill>
              </a:rPr>
              <a:t>품명</a:t>
            </a:r>
            <a:r>
              <a:rPr lang="en-US" altLang="ko-KR" sz="1600" b="1" dirty="0">
                <a:solidFill>
                  <a:schemeClr val="tx1"/>
                </a:solidFill>
              </a:rPr>
              <a:t>·</a:t>
            </a:r>
            <a:r>
              <a:rPr lang="ko-KR" altLang="en-US" sz="1600" b="1" dirty="0">
                <a:solidFill>
                  <a:schemeClr val="tx1"/>
                </a:solidFill>
              </a:rPr>
              <a:t>수량</a:t>
            </a:r>
            <a:r>
              <a:rPr lang="en-US" altLang="ko-KR" sz="1600" b="1" dirty="0">
                <a:solidFill>
                  <a:schemeClr val="tx1"/>
                </a:solidFill>
              </a:rPr>
              <a:t>·</a:t>
            </a:r>
            <a:r>
              <a:rPr lang="ko-KR" altLang="en-US" sz="1600" b="1" dirty="0" err="1">
                <a:solidFill>
                  <a:schemeClr val="tx1"/>
                </a:solidFill>
              </a:rPr>
              <a:t>취급연월일</a:t>
            </a:r>
            <a:r>
              <a:rPr lang="en-US" altLang="ko-KR" sz="1600" b="1" dirty="0">
                <a:solidFill>
                  <a:schemeClr val="tx1"/>
                </a:solidFill>
              </a:rPr>
              <a:t>·</a:t>
            </a:r>
            <a:r>
              <a:rPr lang="ko-KR" altLang="en-US" sz="1600" b="1" dirty="0">
                <a:solidFill>
                  <a:schemeClr val="tx1"/>
                </a:solidFill>
              </a:rPr>
              <a:t>구입처</a:t>
            </a:r>
            <a:r>
              <a:rPr lang="en-US" altLang="ko-KR" sz="1600" b="1" dirty="0">
                <a:solidFill>
                  <a:schemeClr val="tx1"/>
                </a:solidFill>
              </a:rPr>
              <a:t>·</a:t>
            </a:r>
            <a:r>
              <a:rPr lang="ko-KR" altLang="en-US" sz="1600" b="1" dirty="0">
                <a:solidFill>
                  <a:schemeClr val="tx1"/>
                </a:solidFill>
              </a:rPr>
              <a:t>재고량</a:t>
            </a:r>
            <a:r>
              <a:rPr lang="en-US" altLang="ko-KR" sz="1600" b="1" dirty="0">
                <a:solidFill>
                  <a:schemeClr val="tx1"/>
                </a:solidFill>
              </a:rPr>
              <a:t>·</a:t>
            </a:r>
            <a:r>
              <a:rPr lang="ko-KR" altLang="en-US" sz="1600" b="1" dirty="0">
                <a:solidFill>
                  <a:schemeClr val="tx1"/>
                </a:solidFill>
              </a:rPr>
              <a:t>일련번호와 상대방성명 등에 관한 사항</a:t>
            </a:r>
            <a:r>
              <a:rPr lang="ko-KR" altLang="en-US" sz="1600" dirty="0">
                <a:solidFill>
                  <a:schemeClr val="tx1"/>
                </a:solidFill>
              </a:rPr>
              <a:t>을 보고</a:t>
            </a:r>
            <a:endParaRPr lang="en-US" altLang="ko-KR" sz="1600" spc="-15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spcBef>
                <a:spcPts val="1200"/>
              </a:spcBef>
            </a:pP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-  (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중점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관리대상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마약류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  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취급한 날부터 </a:t>
            </a:r>
            <a:r>
              <a:rPr lang="en-US" altLang="ko-KR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7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일 이내 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보고</a:t>
            </a:r>
            <a:endParaRPr lang="en-US" altLang="ko-KR" sz="1600" spc="-15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spcBef>
                <a:spcPts val="1200"/>
              </a:spcBef>
            </a:pP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 (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일반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관리대상 마약류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  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취급한 달의 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다음 달 </a:t>
            </a:r>
            <a:r>
              <a:rPr lang="en-US" altLang="ko-KR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10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일까지 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보고</a:t>
            </a:r>
            <a:endParaRPr lang="en-US" altLang="ko-KR" sz="1600" spc="-15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spcBef>
                <a:spcPts val="1200"/>
              </a:spcBef>
            </a:pP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</a:rPr>
              <a:t>  -  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</a:rPr>
              <a:t>보고한 사항에 변경이 있을 때에는 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</a:rPr>
              <a:t>보고기한 종료일부터 </a:t>
            </a:r>
            <a:r>
              <a:rPr lang="en-US" altLang="ko-KR" sz="1600" b="1" spc="-150" dirty="0">
                <a:solidFill>
                  <a:schemeClr val="tx1"/>
                </a:solidFill>
                <a:latin typeface="맑은 고딕" pitchFamily="50" charset="-127"/>
              </a:rPr>
              <a:t>5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</a:rPr>
              <a:t>일 이내  변경보고</a:t>
            </a:r>
            <a:endParaRPr lang="en-US" altLang="ko-KR" sz="1600" b="1" spc="-150" dirty="0">
              <a:solidFill>
                <a:schemeClr val="tx1"/>
              </a:solidFill>
              <a:latin typeface="맑은 고딕" pitchFamily="50" charset="-127"/>
            </a:endParaRPr>
          </a:p>
        </p:txBody>
      </p:sp>
      <p:sp>
        <p:nvSpPr>
          <p:cNvPr id="16" name="모서리가 둥근 직사각형 15">
            <a:extLst>
              <a:ext uri="{FF2B5EF4-FFF2-40B4-BE49-F238E27FC236}">
                <a16:creationId xmlns:a16="http://schemas.microsoft.com/office/drawing/2014/main" xmlns="" id="{2CDAB41C-24BC-4E4A-BE3E-F334743BB178}"/>
              </a:ext>
            </a:extLst>
          </p:cNvPr>
          <p:cNvSpPr/>
          <p:nvPr/>
        </p:nvSpPr>
        <p:spPr>
          <a:xfrm>
            <a:off x="611560" y="5127679"/>
            <a:ext cx="7992888" cy="893609"/>
          </a:xfrm>
          <a:prstGeom prst="roundRect">
            <a:avLst>
              <a:gd name="adj" fmla="val 2102"/>
            </a:avLst>
          </a:prstGeom>
          <a:solidFill>
            <a:schemeClr val="accent2">
              <a:lumMod val="20000"/>
              <a:lumOff val="80000"/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★ 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2018.5.18. </a:t>
            </a:r>
            <a:r>
              <a:rPr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시행</a:t>
            </a:r>
            <a:endParaRPr lang="en-US" altLang="ko-KR" sz="1600" b="1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단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종전 규정에 따라 작성</a:t>
            </a:r>
            <a:r>
              <a:rPr lang="ko-KR" altLang="en-US" sz="1600" b="1" dirty="0">
                <a:solidFill>
                  <a:srgbClr val="FF0000"/>
                </a:solidFill>
                <a:latin typeface="맑은 고딕"/>
                <a:ea typeface="맑은 고딕"/>
              </a:rPr>
              <a:t>∙</a:t>
            </a:r>
            <a:r>
              <a:rPr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기록한 관리대장은 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년간 보존하여야 함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72025357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내용 개체 틀 8"/>
          <p:cNvSpPr txBox="1">
            <a:spLocks/>
          </p:cNvSpPr>
          <p:nvPr/>
        </p:nvSpPr>
        <p:spPr bwMode="auto">
          <a:xfrm>
            <a:off x="357158" y="712076"/>
            <a:ext cx="8535322" cy="559724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127000" marR="127000" lvl="0" algn="just" ea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</a:pPr>
            <a:endParaRPr kumimoji="1" lang="en-US" altLang="ko-KR" sz="2800" b="1" i="0" u="none" strike="noStrike" kern="0" cap="none" spc="0" normalizeH="0" baseline="0" noProof="0" dirty="0">
              <a:ln>
                <a:noFill/>
              </a:ln>
              <a:solidFill>
                <a:srgbClr val="190EEC"/>
              </a:solidFill>
              <a:effectLst/>
              <a:uLnTx/>
              <a:uFillTx/>
              <a:latin typeface="+mn-lt"/>
              <a:ea typeface="HY울릉도M" pitchFamily="18" charset="-127"/>
              <a:cs typeface="+mn-cs"/>
            </a:endParaRPr>
          </a:p>
        </p:txBody>
      </p:sp>
      <p:grpSp>
        <p:nvGrpSpPr>
          <p:cNvPr id="2" name="그룹 53"/>
          <p:cNvGrpSpPr/>
          <p:nvPr/>
        </p:nvGrpSpPr>
        <p:grpSpPr>
          <a:xfrm>
            <a:off x="395536" y="548680"/>
            <a:ext cx="8352928" cy="5256585"/>
            <a:chOff x="467544" y="1340768"/>
            <a:chExt cx="7704856" cy="4058883"/>
          </a:xfrm>
        </p:grpSpPr>
        <p:grpSp>
          <p:nvGrpSpPr>
            <p:cNvPr id="3" name="그룹 8"/>
            <p:cNvGrpSpPr/>
            <p:nvPr/>
          </p:nvGrpSpPr>
          <p:grpSpPr>
            <a:xfrm>
              <a:off x="467544" y="1340768"/>
              <a:ext cx="7704856" cy="4058883"/>
              <a:chOff x="179512" y="620687"/>
              <a:chExt cx="8028384" cy="4325039"/>
            </a:xfrm>
          </p:grpSpPr>
          <p:sp>
            <p:nvSpPr>
              <p:cNvPr id="10" name="모서리가 둥근 직사각형 9"/>
              <p:cNvSpPr/>
              <p:nvPr/>
            </p:nvSpPr>
            <p:spPr>
              <a:xfrm>
                <a:off x="179512" y="836712"/>
                <a:ext cx="8028384" cy="4109014"/>
              </a:xfrm>
              <a:prstGeom prst="roundRect">
                <a:avLst>
                  <a:gd name="adj" fmla="val 2653"/>
                </a:avLst>
              </a:prstGeom>
              <a:solidFill>
                <a:schemeClr val="bg1"/>
              </a:solidFill>
              <a:ln w="31750">
                <a:solidFill>
                  <a:srgbClr val="2C97A2">
                    <a:alpha val="28000"/>
                  </a:srgbClr>
                </a:solidFill>
              </a:ln>
              <a:effectLst>
                <a:outerShdw blurRad="50800" dist="12700" dir="5400000" algn="t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13" name="그림 12"/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148455" y="620687"/>
                <a:ext cx="6228919" cy="71096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4" name="TextBox 13"/>
            <p:cNvSpPr txBox="1"/>
            <p:nvPr/>
          </p:nvSpPr>
          <p:spPr>
            <a:xfrm>
              <a:off x="1397440" y="1484784"/>
              <a:ext cx="6044327" cy="3564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4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사고마약류 등의 처리</a:t>
              </a:r>
              <a:r>
                <a:rPr lang="en-US" altLang="ko-KR" sz="24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, </a:t>
              </a:r>
              <a:r>
                <a:rPr lang="ko-KR" altLang="en-US" sz="24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폐기</a:t>
              </a:r>
              <a:r>
                <a:rPr lang="en-US" altLang="ko-KR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(</a:t>
              </a:r>
              <a:r>
                <a:rPr lang="ko-KR" altLang="en-US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법 제</a:t>
              </a:r>
              <a:r>
                <a:rPr lang="en-US" altLang="ko-KR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12</a:t>
              </a:r>
              <a:r>
                <a:rPr lang="ko-KR" altLang="en-US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조</a:t>
              </a:r>
              <a:r>
                <a:rPr lang="en-US" altLang="ko-KR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)</a:t>
              </a:r>
              <a:endParaRPr lang="ko-KR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  <a:cs typeface="Arial Unicode MS" pitchFamily="50" charset="-127"/>
              </a:endParaRPr>
            </a:p>
          </p:txBody>
        </p:sp>
      </p:grpSp>
      <p:sp>
        <p:nvSpPr>
          <p:cNvPr id="15" name="모서리가 둥근 직사각형 14"/>
          <p:cNvSpPr/>
          <p:nvPr/>
        </p:nvSpPr>
        <p:spPr>
          <a:xfrm>
            <a:off x="611560" y="1628800"/>
            <a:ext cx="7920880" cy="2088232"/>
          </a:xfrm>
          <a:prstGeom prst="roundRect">
            <a:avLst>
              <a:gd name="adj" fmla="val 2102"/>
            </a:avLst>
          </a:prstGeom>
          <a:solidFill>
            <a:srgbClr val="8DCCF7">
              <a:alpha val="2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61950" indent="-361950"/>
            <a:r>
              <a:rPr lang="ko-KR" altLang="en-US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○ 마약류취급자 또는 취급승인자가 소지하는 마약류에 대하여 사고가 발생한 때 당해 허가관청에 지체 없이 </a:t>
            </a:r>
            <a:r>
              <a:rPr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그 사유를 안 날로부터 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일 이내 보고 </a:t>
            </a:r>
          </a:p>
          <a:p>
            <a:r>
              <a:rPr lang="ko-KR" altLang="en-US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   </a:t>
            </a:r>
            <a:r>
              <a:rPr lang="en-US" altLang="ko-KR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재해로 인한 상실 </a:t>
            </a:r>
            <a:r>
              <a:rPr lang="en-US" altLang="ko-KR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시군구가</a:t>
            </a:r>
            <a:r>
              <a:rPr lang="ko-KR" altLang="en-US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발행한 서류</a:t>
            </a:r>
            <a:r>
              <a:rPr lang="en-US" altLang="ko-KR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r>
              <a:rPr lang="en-US" altLang="ko-KR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   2. </a:t>
            </a:r>
            <a:r>
              <a:rPr lang="ko-KR" altLang="en-US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분실 또는 도난 </a:t>
            </a:r>
            <a:r>
              <a:rPr lang="en-US" altLang="ko-KR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수사기관에 신고한 서류</a:t>
            </a:r>
            <a:r>
              <a:rPr lang="en-US" altLang="ko-KR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r>
              <a:rPr lang="en-US" altLang="ko-KR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   3. </a:t>
            </a:r>
            <a:r>
              <a:rPr lang="ko-KR" altLang="en-US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변질</a:t>
            </a:r>
            <a:r>
              <a:rPr lang="en-US" altLang="ko-KR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·</a:t>
            </a:r>
            <a:r>
              <a:rPr lang="ko-KR" altLang="en-US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부패 또는 파손</a:t>
            </a:r>
            <a:endParaRPr lang="en-US" altLang="ko-KR" sz="16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ko-KR" altLang="en-US" sz="8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61950" indent="-361950"/>
            <a:r>
              <a:rPr lang="ko-KR" altLang="en-US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○</a:t>
            </a:r>
            <a:r>
              <a:rPr lang="en-US" altLang="ko-KR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사고마약류</a:t>
            </a:r>
            <a:r>
              <a:rPr lang="en-US" altLang="ko-KR" sz="16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등</a:t>
            </a:r>
            <a:r>
              <a:rPr lang="en-US" altLang="ko-KR" sz="16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사고마약류</a:t>
            </a:r>
            <a:r>
              <a:rPr lang="en-US" altLang="ko-KR" sz="16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유효기간경과</a:t>
            </a:r>
            <a:r>
              <a:rPr lang="en-US" altLang="ko-KR" sz="16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보관곤란 마약류</a:t>
            </a:r>
            <a:r>
              <a:rPr lang="en-US" altLang="ko-KR" sz="16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를 폐기하려는 경우 허가관청에 폐기신청 후</a:t>
            </a:r>
            <a:r>
              <a:rPr lang="en-US" altLang="ko-KR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공무원 입회 하에 </a:t>
            </a:r>
            <a:r>
              <a:rPr lang="ko-KR" altLang="en-US" sz="1600" b="1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폐기처분하여야</a:t>
            </a:r>
            <a:r>
              <a:rPr lang="ko-KR" altLang="en-US" sz="16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함</a:t>
            </a:r>
            <a:endParaRPr lang="en-US" altLang="ko-KR" sz="1600" b="1" spc="-15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539552" y="3861048"/>
            <a:ext cx="7992888" cy="1512168"/>
          </a:xfrm>
          <a:prstGeom prst="roundRect">
            <a:avLst>
              <a:gd name="adj" fmla="val 2102"/>
            </a:avLst>
          </a:prstGeom>
          <a:solidFill>
            <a:schemeClr val="accent2">
              <a:lumMod val="20000"/>
              <a:lumOff val="80000"/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★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벌   </a:t>
            </a:r>
            <a:r>
              <a:rPr lang="ko-KR" altLang="en-US" sz="1600" spc="-15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칙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(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마약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 2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년 이하의 징역 또는 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sz="1600" spc="-15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천만원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이하의 벌금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허위보고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임의폐기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              (</a:t>
            </a:r>
            <a:r>
              <a:rPr lang="ko-KR" altLang="en-US" sz="1600" spc="-15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향정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 1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년 이하의 징역 또는 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600" spc="-15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천만원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이하의 벌금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허위보고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임의폐기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★ 과태료 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(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마약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 500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만원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(</a:t>
            </a:r>
            <a:r>
              <a:rPr lang="ko-KR" altLang="en-US" sz="1600" spc="-15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향정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∙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대마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 300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만원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기한 내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미 보고</a:t>
            </a:r>
            <a:endParaRPr lang="en-US" altLang="ko-KR" sz="1600" spc="-15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★ 행정처분 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취급업무정지 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월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기한 내 미보고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 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임의 폐기한 경우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779912" y="2876873"/>
            <a:ext cx="5148064" cy="1080120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en-US" altLang="ko-KR" sz="22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I</a:t>
            </a:r>
            <a:r>
              <a:rPr lang="en-US" altLang="ko-KR" sz="2200" b="1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.  </a:t>
            </a:r>
            <a:r>
              <a:rPr lang="ko-KR" altLang="en-US" sz="2200" b="1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마약류취급자 준수사항</a:t>
            </a:r>
            <a:r>
              <a:rPr lang="en-US" altLang="ko-KR" sz="2400" b="1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/>
            </a:r>
            <a:br>
              <a:rPr lang="en-US" altLang="ko-KR" sz="2400" b="1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dirty="0">
                <a:solidFill>
                  <a:schemeClr val="tx1"/>
                </a:solidFill>
              </a:rPr>
              <a:t>(</a:t>
            </a:r>
            <a:r>
              <a:rPr lang="ko-KR" altLang="en-US" sz="1600" dirty="0">
                <a:solidFill>
                  <a:schemeClr val="tx1"/>
                </a:solidFill>
              </a:rPr>
              <a:t>마약류 도매업자</a:t>
            </a:r>
            <a:r>
              <a:rPr lang="en-US" altLang="ko-KR" sz="1600" dirty="0">
                <a:solidFill>
                  <a:schemeClr val="tx1"/>
                </a:solidFill>
              </a:rPr>
              <a:t>, </a:t>
            </a:r>
            <a:r>
              <a:rPr lang="ko-KR" altLang="en-US" sz="1600" dirty="0">
                <a:solidFill>
                  <a:schemeClr val="tx1"/>
                </a:solidFill>
              </a:rPr>
              <a:t>소매업자</a:t>
            </a:r>
            <a:r>
              <a:rPr lang="en-US" altLang="ko-KR" sz="1600" dirty="0">
                <a:solidFill>
                  <a:schemeClr val="tx1"/>
                </a:solidFill>
              </a:rPr>
              <a:t>, </a:t>
            </a:r>
            <a:r>
              <a:rPr lang="ko-KR" altLang="en-US" sz="1600" dirty="0">
                <a:solidFill>
                  <a:schemeClr val="tx1"/>
                </a:solidFill>
              </a:rPr>
              <a:t>취급의료업자</a:t>
            </a:r>
            <a:r>
              <a:rPr lang="en-US" altLang="ko-KR" sz="1600" dirty="0">
                <a:solidFill>
                  <a:schemeClr val="tx1"/>
                </a:solidFill>
              </a:rPr>
              <a:t>, </a:t>
            </a:r>
            <a:r>
              <a:rPr lang="ko-KR" altLang="en-US" sz="1600" dirty="0">
                <a:solidFill>
                  <a:schemeClr val="tx1"/>
                </a:solidFill>
              </a:rPr>
              <a:t>마약류관리자</a:t>
            </a:r>
            <a:r>
              <a:rPr lang="en-US" altLang="ko-KR" sz="1600" dirty="0">
                <a:solidFill>
                  <a:schemeClr val="tx1"/>
                </a:solidFill>
              </a:rPr>
              <a:t>)</a:t>
            </a:r>
            <a:endParaRPr lang="en-US" altLang="ko-KR" sz="2400" b="1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123" name="Rectangle 2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ko-KR" altLang="ko-KR"/>
          </a:p>
        </p:txBody>
      </p:sp>
      <p:sp>
        <p:nvSpPr>
          <p:cNvPr id="5178" name="Rectangle 5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ko-KR" altLang="ko-KR"/>
          </a:p>
        </p:txBody>
      </p:sp>
      <p:pic>
        <p:nvPicPr>
          <p:cNvPr id="5" name="_x196378760" descr="EMB00001510045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41014"/>
            <a:ext cx="2304256" cy="532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48853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53"/>
          <p:cNvGrpSpPr/>
          <p:nvPr/>
        </p:nvGrpSpPr>
        <p:grpSpPr>
          <a:xfrm>
            <a:off x="395536" y="548680"/>
            <a:ext cx="8352928" cy="5256585"/>
            <a:chOff x="467544" y="1340768"/>
            <a:chExt cx="7704856" cy="4058883"/>
          </a:xfrm>
        </p:grpSpPr>
        <p:grpSp>
          <p:nvGrpSpPr>
            <p:cNvPr id="3" name="그룹 8"/>
            <p:cNvGrpSpPr/>
            <p:nvPr/>
          </p:nvGrpSpPr>
          <p:grpSpPr>
            <a:xfrm>
              <a:off x="467544" y="1340768"/>
              <a:ext cx="7704856" cy="4058883"/>
              <a:chOff x="179512" y="620687"/>
              <a:chExt cx="8028384" cy="4325039"/>
            </a:xfrm>
          </p:grpSpPr>
          <p:sp>
            <p:nvSpPr>
              <p:cNvPr id="5" name="모서리가 둥근 직사각형 4"/>
              <p:cNvSpPr/>
              <p:nvPr/>
            </p:nvSpPr>
            <p:spPr>
              <a:xfrm>
                <a:off x="179512" y="836712"/>
                <a:ext cx="8028384" cy="4109014"/>
              </a:xfrm>
              <a:prstGeom prst="roundRect">
                <a:avLst>
                  <a:gd name="adj" fmla="val 2653"/>
                </a:avLst>
              </a:prstGeom>
              <a:solidFill>
                <a:schemeClr val="bg1"/>
              </a:solidFill>
              <a:ln w="31750">
                <a:solidFill>
                  <a:srgbClr val="2C97A2">
                    <a:alpha val="28000"/>
                  </a:srgbClr>
                </a:solidFill>
              </a:ln>
              <a:effectLst>
                <a:outerShdw blurRad="50800" dist="12700" dir="5400000" algn="t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6" name="그림 5"/>
              <p:cNvPicPr>
                <a:picLocks noChangeAspect="1"/>
              </p:cNvPicPr>
              <p:nvPr/>
            </p:nvPicPr>
            <p:blipFill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148455" y="620687"/>
                <a:ext cx="6228919" cy="71096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4" name="TextBox 3"/>
            <p:cNvSpPr txBox="1"/>
            <p:nvPr/>
          </p:nvSpPr>
          <p:spPr>
            <a:xfrm>
              <a:off x="1397440" y="1484784"/>
              <a:ext cx="6044327" cy="3564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사용하고 남은 마약류의 폐기</a:t>
              </a:r>
              <a:endParaRPr lang="ko-KR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  <a:cs typeface="Arial Unicode MS" pitchFamily="50" charset="-127"/>
              </a:endParaRPr>
            </a:p>
          </p:txBody>
        </p:sp>
      </p:grpSp>
      <p:sp>
        <p:nvSpPr>
          <p:cNvPr id="8" name="모서리가 둥근 직사각형 7"/>
          <p:cNvSpPr/>
          <p:nvPr/>
        </p:nvSpPr>
        <p:spPr>
          <a:xfrm>
            <a:off x="539552" y="1470807"/>
            <a:ext cx="8064896" cy="4334458"/>
          </a:xfrm>
          <a:prstGeom prst="roundRect">
            <a:avLst>
              <a:gd name="adj" fmla="val 2102"/>
            </a:avLst>
          </a:prstGeom>
          <a:solidFill>
            <a:srgbClr val="8DCCF7">
              <a:alpha val="2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87985" indent="-342900">
              <a:buNone/>
            </a:pPr>
            <a:r>
              <a:rPr lang="el-GR" altLang="ko-KR" sz="1600" spc="-150" dirty="0" smtClean="0">
                <a:solidFill>
                  <a:schemeClr val="tx1"/>
                </a:solidFill>
                <a:ea typeface="맑은 고딕" pitchFamily="50" charset="-127"/>
              </a:rPr>
              <a:t>○ </a:t>
            </a:r>
            <a:r>
              <a:rPr lang="ko-KR" altLang="en-US" sz="1600" b="1" dirty="0">
                <a:solidFill>
                  <a:schemeClr val="tx1"/>
                </a:solidFill>
                <a:ea typeface="나눔고딕" pitchFamily="50" charset="-127"/>
              </a:rPr>
              <a:t>마약류취급의료업자의 처방에 따라 마약류취급의료업자 또는 마약류소매업자가 </a:t>
            </a:r>
            <a:endParaRPr lang="en-US" altLang="ko-KR" sz="1600" b="1" dirty="0">
              <a:solidFill>
                <a:schemeClr val="tx1"/>
              </a:solidFill>
              <a:ea typeface="나눔고딕" pitchFamily="50" charset="-127"/>
            </a:endParaRPr>
          </a:p>
          <a:p>
            <a:pPr marL="387985" indent="-342900">
              <a:buNone/>
            </a:pPr>
            <a:r>
              <a:rPr lang="en-US" altLang="ko-KR" sz="1600" b="1" dirty="0">
                <a:solidFill>
                  <a:schemeClr val="tx1"/>
                </a:solidFill>
                <a:ea typeface="나눔고딕" pitchFamily="50" charset="-127"/>
              </a:rPr>
              <a:t>   </a:t>
            </a:r>
            <a:r>
              <a:rPr lang="ko-KR" altLang="en-US" sz="1600" b="1" dirty="0" smtClean="0">
                <a:solidFill>
                  <a:schemeClr val="tx1"/>
                </a:solidFill>
                <a:ea typeface="나눔고딕" pitchFamily="50" charset="-127"/>
              </a:rPr>
              <a:t>투약 </a:t>
            </a:r>
            <a:r>
              <a:rPr lang="ko-KR" altLang="en-US" sz="1600" b="1" dirty="0">
                <a:solidFill>
                  <a:schemeClr val="tx1"/>
                </a:solidFill>
                <a:ea typeface="나눔고딕" pitchFamily="50" charset="-127"/>
              </a:rPr>
              <a:t>또는 조제하고 남은 마약류  </a:t>
            </a:r>
            <a:endParaRPr lang="en-US" altLang="ko-KR" sz="1600" b="1" dirty="0">
              <a:solidFill>
                <a:schemeClr val="tx1"/>
              </a:solidFill>
              <a:ea typeface="나눔고딕" pitchFamily="50" charset="-127"/>
            </a:endParaRPr>
          </a:p>
          <a:p>
            <a:pPr marL="387985" indent="-342900">
              <a:buNone/>
            </a:pPr>
            <a:r>
              <a:rPr lang="ko-KR" altLang="en-US" sz="1600" dirty="0">
                <a:solidFill>
                  <a:schemeClr val="tx1"/>
                </a:solidFill>
              </a:rPr>
              <a:t> </a:t>
            </a:r>
            <a:r>
              <a:rPr lang="ko-KR" altLang="en-US" sz="1600" dirty="0" smtClean="0">
                <a:solidFill>
                  <a:schemeClr val="tx1"/>
                </a:solidFill>
              </a:rPr>
              <a:t>   </a:t>
            </a:r>
            <a:r>
              <a:rPr lang="ko-KR" altLang="en-US" sz="1200" dirty="0" smtClean="0">
                <a:solidFill>
                  <a:schemeClr val="tx1"/>
                </a:solidFill>
              </a:rPr>
              <a:t>예시</a:t>
            </a:r>
            <a:r>
              <a:rPr lang="en-US" altLang="ko-KR" sz="1200" dirty="0">
                <a:solidFill>
                  <a:schemeClr val="tx1"/>
                </a:solidFill>
              </a:rPr>
              <a:t>) ½</a:t>
            </a:r>
            <a:r>
              <a:rPr lang="ko-KR" altLang="en-US" sz="1200" dirty="0">
                <a:solidFill>
                  <a:schemeClr val="tx1"/>
                </a:solidFill>
              </a:rPr>
              <a:t>앰플 처방 시 사용하고 남은 마약류</a:t>
            </a:r>
            <a:r>
              <a:rPr lang="en-US" altLang="ko-KR" sz="1200" dirty="0">
                <a:solidFill>
                  <a:schemeClr val="tx1"/>
                </a:solidFill>
              </a:rPr>
              <a:t>, 1</a:t>
            </a:r>
            <a:r>
              <a:rPr lang="ko-KR" altLang="en-US" sz="1200" dirty="0">
                <a:solidFill>
                  <a:schemeClr val="tx1"/>
                </a:solidFill>
              </a:rPr>
              <a:t>회 </a:t>
            </a:r>
            <a:r>
              <a:rPr lang="en-US" altLang="ko-KR" sz="1200" dirty="0">
                <a:solidFill>
                  <a:schemeClr val="tx1"/>
                </a:solidFill>
              </a:rPr>
              <a:t>0.78</a:t>
            </a:r>
            <a:r>
              <a:rPr lang="ko-KR" altLang="en-US" sz="1200" dirty="0">
                <a:solidFill>
                  <a:schemeClr val="tx1"/>
                </a:solidFill>
              </a:rPr>
              <a:t>정 </a:t>
            </a:r>
            <a:r>
              <a:rPr lang="en-US" altLang="ko-KR" sz="1200" dirty="0">
                <a:solidFill>
                  <a:schemeClr val="tx1"/>
                </a:solidFill>
              </a:rPr>
              <a:t>1</a:t>
            </a:r>
            <a:r>
              <a:rPr lang="ko-KR" altLang="en-US" sz="1200" dirty="0">
                <a:solidFill>
                  <a:schemeClr val="tx1"/>
                </a:solidFill>
              </a:rPr>
              <a:t>일 </a:t>
            </a:r>
            <a:r>
              <a:rPr lang="en-US" altLang="ko-KR" sz="1200" dirty="0">
                <a:solidFill>
                  <a:schemeClr val="tx1"/>
                </a:solidFill>
              </a:rPr>
              <a:t>1</a:t>
            </a:r>
            <a:r>
              <a:rPr lang="ko-KR" altLang="en-US" sz="1200" dirty="0">
                <a:solidFill>
                  <a:schemeClr val="tx1"/>
                </a:solidFill>
              </a:rPr>
              <a:t>회 투여처방 조제 시 남은 정제</a:t>
            </a:r>
            <a:r>
              <a:rPr lang="en-US" altLang="ko-KR" sz="1200" dirty="0">
                <a:solidFill>
                  <a:schemeClr val="tx1"/>
                </a:solidFill>
              </a:rPr>
              <a:t>(</a:t>
            </a:r>
            <a:r>
              <a:rPr lang="ko-KR" altLang="en-US" sz="1200" dirty="0">
                <a:solidFill>
                  <a:schemeClr val="tx1"/>
                </a:solidFill>
              </a:rPr>
              <a:t>폐기량 </a:t>
            </a:r>
            <a:r>
              <a:rPr lang="en-US" altLang="ko-KR" sz="1200" dirty="0">
                <a:solidFill>
                  <a:schemeClr val="tx1"/>
                </a:solidFill>
              </a:rPr>
              <a:t>0.22</a:t>
            </a:r>
            <a:r>
              <a:rPr lang="ko-KR" altLang="en-US" sz="1200" dirty="0">
                <a:solidFill>
                  <a:schemeClr val="tx1"/>
                </a:solidFill>
              </a:rPr>
              <a:t>정</a:t>
            </a:r>
            <a:r>
              <a:rPr lang="en-US" altLang="ko-KR" sz="1200" dirty="0" smtClean="0">
                <a:solidFill>
                  <a:schemeClr val="tx1"/>
                </a:solidFill>
              </a:rPr>
              <a:t>)</a:t>
            </a:r>
          </a:p>
          <a:p>
            <a:pPr marL="387985" indent="-342900">
              <a:buNone/>
            </a:pPr>
            <a:endParaRPr lang="en-US" altLang="ko-KR" sz="800" b="1" spc="-150" dirty="0">
              <a:solidFill>
                <a:schemeClr val="tx1"/>
              </a:solidFill>
              <a:ea typeface="맑은 고딕" pitchFamily="50" charset="-127"/>
            </a:endParaRPr>
          </a:p>
          <a:p>
            <a:pPr marL="44450">
              <a:buSzTx/>
            </a:pPr>
            <a:r>
              <a:rPr lang="el-GR" altLang="ko-KR" sz="1600" b="1" spc="-150" dirty="0">
                <a:solidFill>
                  <a:schemeClr val="tx1"/>
                </a:solidFill>
                <a:ea typeface="맑은 고딕" pitchFamily="50" charset="-127"/>
              </a:rPr>
              <a:t>○ </a:t>
            </a:r>
            <a:r>
              <a:rPr lang="en-US" altLang="ko-KR" sz="1600" b="1" dirty="0">
                <a:solidFill>
                  <a:schemeClr val="tx1"/>
                </a:solidFill>
                <a:ea typeface="나눔고딕 ExtraBold" pitchFamily="50" charset="-127"/>
              </a:rPr>
              <a:t>‘</a:t>
            </a:r>
            <a:r>
              <a:rPr lang="ko-KR" altLang="en-US" sz="1600" b="1" dirty="0">
                <a:solidFill>
                  <a:schemeClr val="tx1"/>
                </a:solidFill>
                <a:ea typeface="나눔고딕 ExtraBold" pitchFamily="50" charset="-127"/>
              </a:rPr>
              <a:t>사용하고 남은 마약류</a:t>
            </a:r>
            <a:r>
              <a:rPr lang="en-US" altLang="ko-KR" sz="1600" b="1" dirty="0">
                <a:solidFill>
                  <a:schemeClr val="tx1"/>
                </a:solidFill>
                <a:ea typeface="나눔고딕 ExtraBold" pitchFamily="50" charset="-127"/>
              </a:rPr>
              <a:t>’ </a:t>
            </a:r>
            <a:r>
              <a:rPr lang="ko-KR" altLang="en-US" sz="1600" b="1" dirty="0">
                <a:solidFill>
                  <a:schemeClr val="tx1"/>
                </a:solidFill>
                <a:ea typeface="나눔고딕 ExtraBold" pitchFamily="50" charset="-127"/>
              </a:rPr>
              <a:t>의 폐기 보고</a:t>
            </a:r>
          </a:p>
          <a:p>
            <a:pPr marL="387985" indent="-342900">
              <a:buNone/>
            </a:pPr>
            <a:r>
              <a:rPr lang="ko-KR" altLang="en-US" sz="1600" dirty="0">
                <a:solidFill>
                  <a:schemeClr val="tx1"/>
                </a:solidFill>
                <a:ea typeface="나눔고딕" pitchFamily="50" charset="-127"/>
              </a:rPr>
              <a:t>   </a:t>
            </a:r>
            <a:r>
              <a:rPr lang="en-US" altLang="ko-KR" sz="1600" dirty="0">
                <a:solidFill>
                  <a:schemeClr val="tx1"/>
                </a:solidFill>
                <a:ea typeface="나눔고딕" pitchFamily="50" charset="-127"/>
              </a:rPr>
              <a:t>-</a:t>
            </a:r>
            <a:r>
              <a:rPr lang="ko-KR" altLang="en-US" sz="1600" dirty="0">
                <a:solidFill>
                  <a:schemeClr val="tx1"/>
                </a:solidFill>
                <a:ea typeface="나눔고딕" pitchFamily="50" charset="-127"/>
              </a:rPr>
              <a:t>사용하고 남은 마약류의 폐기에 관한 사항은 법제</a:t>
            </a:r>
            <a:r>
              <a:rPr lang="en-US" altLang="ko-KR" sz="1600" dirty="0">
                <a:solidFill>
                  <a:schemeClr val="tx1"/>
                </a:solidFill>
                <a:ea typeface="나눔고딕" pitchFamily="50" charset="-127"/>
              </a:rPr>
              <a:t>11</a:t>
            </a:r>
            <a:r>
              <a:rPr lang="ko-KR" altLang="en-US" sz="1600" dirty="0">
                <a:solidFill>
                  <a:schemeClr val="tx1"/>
                </a:solidFill>
                <a:ea typeface="나눔고딕" pitchFamily="50" charset="-127"/>
              </a:rPr>
              <a:t>조에 따라 </a:t>
            </a:r>
            <a:r>
              <a:rPr lang="ko-KR" altLang="en-US" sz="1600" u="sng" dirty="0" err="1">
                <a:solidFill>
                  <a:schemeClr val="tx1"/>
                </a:solidFill>
                <a:ea typeface="나눔고딕" pitchFamily="50" charset="-127"/>
              </a:rPr>
              <a:t>식품의약품안전처</a:t>
            </a:r>
            <a:endParaRPr lang="en-US" altLang="ko-KR" sz="1600" u="sng" dirty="0">
              <a:solidFill>
                <a:schemeClr val="tx1"/>
              </a:solidFill>
              <a:ea typeface="나눔고딕" pitchFamily="50" charset="-127"/>
            </a:endParaRPr>
          </a:p>
          <a:p>
            <a:pPr marL="387985" indent="-342900">
              <a:buNone/>
            </a:pPr>
            <a:r>
              <a:rPr lang="en-US" altLang="ko-KR" sz="1600" dirty="0">
                <a:solidFill>
                  <a:schemeClr val="tx1"/>
                </a:solidFill>
                <a:ea typeface="나눔고딕" pitchFamily="50" charset="-127"/>
              </a:rPr>
              <a:t>     </a:t>
            </a:r>
            <a:r>
              <a:rPr lang="en-US" altLang="ko-KR" sz="1600" u="sng" dirty="0">
                <a:solidFill>
                  <a:schemeClr val="tx1"/>
                </a:solidFill>
                <a:ea typeface="나눔고딕" pitchFamily="50" charset="-127"/>
              </a:rPr>
              <a:t>(</a:t>
            </a:r>
            <a:r>
              <a:rPr lang="ko-KR" altLang="en-US" sz="1600" u="sng" dirty="0">
                <a:solidFill>
                  <a:schemeClr val="tx1"/>
                </a:solidFill>
                <a:ea typeface="나눔고딕" pitchFamily="50" charset="-127"/>
              </a:rPr>
              <a:t>마약류통합관리시스템</a:t>
            </a:r>
            <a:r>
              <a:rPr lang="en-US" altLang="ko-KR" sz="1600" u="sng" dirty="0">
                <a:solidFill>
                  <a:schemeClr val="tx1"/>
                </a:solidFill>
                <a:ea typeface="나눔고딕" pitchFamily="50" charset="-127"/>
              </a:rPr>
              <a:t>)</a:t>
            </a:r>
            <a:r>
              <a:rPr lang="ko-KR" altLang="en-US" sz="1600" u="sng" dirty="0">
                <a:solidFill>
                  <a:schemeClr val="tx1"/>
                </a:solidFill>
                <a:ea typeface="나눔고딕" pitchFamily="50" charset="-127"/>
              </a:rPr>
              <a:t>에 보고하며</a:t>
            </a:r>
            <a:r>
              <a:rPr lang="en-US" altLang="ko-KR" sz="1600" u="sng" dirty="0">
                <a:solidFill>
                  <a:schemeClr val="tx1"/>
                </a:solidFill>
                <a:ea typeface="나눔고딕" pitchFamily="50" charset="-127"/>
              </a:rPr>
              <a:t>, </a:t>
            </a:r>
            <a:r>
              <a:rPr lang="ko-KR" altLang="en-US" sz="1600" u="sng" dirty="0">
                <a:solidFill>
                  <a:schemeClr val="tx1"/>
                </a:solidFill>
                <a:ea typeface="나눔고딕" pitchFamily="50" charset="-127"/>
              </a:rPr>
              <a:t>법 제</a:t>
            </a:r>
            <a:r>
              <a:rPr lang="en-US" altLang="ko-KR" sz="1600" u="sng" dirty="0">
                <a:solidFill>
                  <a:schemeClr val="tx1"/>
                </a:solidFill>
                <a:ea typeface="나눔고딕" pitchFamily="50" charset="-127"/>
              </a:rPr>
              <a:t>12</a:t>
            </a:r>
            <a:r>
              <a:rPr lang="ko-KR" altLang="en-US" sz="1600" u="sng" dirty="0">
                <a:solidFill>
                  <a:schemeClr val="tx1"/>
                </a:solidFill>
                <a:ea typeface="나눔고딕" pitchFamily="50" charset="-127"/>
              </a:rPr>
              <a:t>조의 사고마약류 등의 처리 규정을 </a:t>
            </a:r>
            <a:endParaRPr lang="en-US" altLang="ko-KR" sz="1600" u="sng" dirty="0">
              <a:solidFill>
                <a:schemeClr val="tx1"/>
              </a:solidFill>
              <a:ea typeface="나눔고딕" pitchFamily="50" charset="-127"/>
            </a:endParaRPr>
          </a:p>
          <a:p>
            <a:pPr marL="387985" indent="-342900">
              <a:buNone/>
            </a:pPr>
            <a:r>
              <a:rPr lang="en-US" altLang="ko-KR" sz="1600" dirty="0">
                <a:solidFill>
                  <a:schemeClr val="tx1"/>
                </a:solidFill>
                <a:ea typeface="나눔고딕" pitchFamily="50" charset="-127"/>
              </a:rPr>
              <a:t>     </a:t>
            </a:r>
            <a:r>
              <a:rPr lang="ko-KR" altLang="en-US" sz="1600" u="sng" dirty="0">
                <a:solidFill>
                  <a:schemeClr val="tx1"/>
                </a:solidFill>
                <a:ea typeface="나눔고딕" pitchFamily="50" charset="-127"/>
              </a:rPr>
              <a:t>적용하지 않음</a:t>
            </a:r>
            <a:r>
              <a:rPr lang="en-US" altLang="ko-KR" sz="1600" u="sng" dirty="0" smtClean="0">
                <a:solidFill>
                  <a:schemeClr val="tx1"/>
                </a:solidFill>
                <a:ea typeface="나눔고딕" pitchFamily="50" charset="-127"/>
              </a:rPr>
              <a:t>.</a:t>
            </a:r>
          </a:p>
          <a:p>
            <a:pPr marL="387985" indent="-342900">
              <a:buNone/>
            </a:pPr>
            <a:endParaRPr lang="en-US" altLang="ko-KR" sz="800" u="sng" dirty="0">
              <a:solidFill>
                <a:schemeClr val="tx1"/>
              </a:solidFill>
              <a:ea typeface="나눔고딕" pitchFamily="50" charset="-127"/>
            </a:endParaRPr>
          </a:p>
          <a:p>
            <a:pPr marL="387985" indent="-342900">
              <a:buNone/>
            </a:pPr>
            <a:r>
              <a:rPr lang="en-US" altLang="ko-KR" sz="1600" dirty="0">
                <a:solidFill>
                  <a:schemeClr val="tx1"/>
                </a:solidFill>
                <a:ea typeface="나눔고딕" pitchFamily="50" charset="-127"/>
              </a:rPr>
              <a:t>▷ (</a:t>
            </a:r>
            <a:r>
              <a:rPr lang="ko-KR" altLang="en-US" sz="1600" dirty="0">
                <a:solidFill>
                  <a:schemeClr val="tx1"/>
                </a:solidFill>
                <a:ea typeface="나눔고딕" pitchFamily="50" charset="-127"/>
              </a:rPr>
              <a:t>보고방법</a:t>
            </a:r>
            <a:r>
              <a:rPr lang="en-US" altLang="ko-KR" sz="1600" dirty="0">
                <a:solidFill>
                  <a:schemeClr val="tx1"/>
                </a:solidFill>
                <a:ea typeface="나눔고딕" pitchFamily="50" charset="-127"/>
              </a:rPr>
              <a:t>) </a:t>
            </a:r>
            <a:r>
              <a:rPr lang="ko-KR" altLang="en-US" sz="1600" dirty="0">
                <a:solidFill>
                  <a:schemeClr val="tx1"/>
                </a:solidFill>
                <a:ea typeface="나눔고딕" pitchFamily="50" charset="-127"/>
              </a:rPr>
              <a:t>투약 또는 조제하고 남은 마약류</a:t>
            </a:r>
            <a:r>
              <a:rPr lang="en-US" altLang="ko-KR" sz="1600" dirty="0">
                <a:solidFill>
                  <a:schemeClr val="tx1"/>
                </a:solidFill>
                <a:ea typeface="나눔고딕" pitchFamily="50" charset="-127"/>
              </a:rPr>
              <a:t>(</a:t>
            </a:r>
            <a:r>
              <a:rPr lang="ko-KR" altLang="en-US" sz="1600" dirty="0">
                <a:solidFill>
                  <a:schemeClr val="tx1"/>
                </a:solidFill>
                <a:ea typeface="나눔고딕" pitchFamily="50" charset="-127"/>
              </a:rPr>
              <a:t>폐기대상</a:t>
            </a:r>
            <a:r>
              <a:rPr lang="en-US" altLang="ko-KR" sz="1600" dirty="0">
                <a:solidFill>
                  <a:schemeClr val="tx1"/>
                </a:solidFill>
                <a:ea typeface="나눔고딕" pitchFamily="50" charset="-127"/>
              </a:rPr>
              <a:t>)</a:t>
            </a:r>
            <a:r>
              <a:rPr lang="ko-KR" altLang="en-US" sz="1600" dirty="0">
                <a:solidFill>
                  <a:schemeClr val="tx1"/>
                </a:solidFill>
                <a:ea typeface="나눔고딕" pitchFamily="50" charset="-127"/>
              </a:rPr>
              <a:t>는 투약  또는 조제보고 시 </a:t>
            </a:r>
            <a:endParaRPr lang="en-US" altLang="ko-KR" sz="1600" dirty="0">
              <a:solidFill>
                <a:schemeClr val="tx1"/>
              </a:solidFill>
              <a:ea typeface="나눔고딕" pitchFamily="50" charset="-127"/>
            </a:endParaRPr>
          </a:p>
          <a:p>
            <a:pPr marL="387985" indent="-342900">
              <a:buNone/>
            </a:pPr>
            <a:r>
              <a:rPr lang="en-US" altLang="ko-KR" sz="1600" dirty="0" smtClean="0">
                <a:solidFill>
                  <a:schemeClr val="tx1"/>
                </a:solidFill>
                <a:ea typeface="나눔고딕" pitchFamily="50" charset="-127"/>
              </a:rPr>
              <a:t>     </a:t>
            </a:r>
            <a:r>
              <a:rPr lang="en-US" altLang="ko-KR" sz="1600" dirty="0">
                <a:solidFill>
                  <a:schemeClr val="tx1"/>
                </a:solidFill>
                <a:ea typeface="나눔고딕" pitchFamily="50" charset="-127"/>
              </a:rPr>
              <a:t>“</a:t>
            </a:r>
            <a:r>
              <a:rPr lang="ko-KR" altLang="en-US" sz="1600" dirty="0">
                <a:solidFill>
                  <a:schemeClr val="tx1"/>
                </a:solidFill>
                <a:ea typeface="나눔고딕" pitchFamily="50" charset="-127"/>
              </a:rPr>
              <a:t>사용 후 폐기량</a:t>
            </a:r>
            <a:r>
              <a:rPr lang="en-US" altLang="ko-KR" sz="1600" dirty="0" smtClean="0">
                <a:solidFill>
                  <a:schemeClr val="tx1"/>
                </a:solidFill>
                <a:ea typeface="나눔고딕" pitchFamily="50" charset="-127"/>
              </a:rPr>
              <a:t>”</a:t>
            </a:r>
            <a:r>
              <a:rPr lang="ko-KR" altLang="en-US" sz="1600" dirty="0" smtClean="0">
                <a:solidFill>
                  <a:schemeClr val="tx1"/>
                </a:solidFill>
                <a:ea typeface="나눔고딕" pitchFamily="50" charset="-127"/>
              </a:rPr>
              <a:t>에 </a:t>
            </a:r>
            <a:r>
              <a:rPr lang="ko-KR" altLang="en-US" sz="1600" dirty="0">
                <a:solidFill>
                  <a:schemeClr val="tx1"/>
                </a:solidFill>
                <a:ea typeface="나눔고딕" pitchFamily="50" charset="-127"/>
              </a:rPr>
              <a:t>입력하여 보고한다</a:t>
            </a:r>
            <a:r>
              <a:rPr lang="en-US" altLang="ko-KR" sz="1600" dirty="0" smtClean="0">
                <a:solidFill>
                  <a:schemeClr val="tx1"/>
                </a:solidFill>
                <a:ea typeface="나눔고딕" pitchFamily="50" charset="-127"/>
              </a:rPr>
              <a:t>.</a:t>
            </a:r>
          </a:p>
          <a:p>
            <a:pPr marL="387985" indent="-342900">
              <a:buNone/>
            </a:pPr>
            <a:endParaRPr lang="en-US" altLang="ko-KR" sz="800" dirty="0" smtClean="0">
              <a:solidFill>
                <a:schemeClr val="tx1"/>
              </a:solidFill>
              <a:ea typeface="나눔고딕" pitchFamily="50" charset="-127"/>
            </a:endParaRPr>
          </a:p>
          <a:p>
            <a:pPr marL="387985" indent="-342900">
              <a:buNone/>
            </a:pPr>
            <a:r>
              <a:rPr lang="en-US" altLang="ko-KR" sz="1600" dirty="0" smtClean="0">
                <a:solidFill>
                  <a:schemeClr val="tx1"/>
                </a:solidFill>
                <a:ea typeface="나눔고딕" pitchFamily="50" charset="-127"/>
              </a:rPr>
              <a:t>▷ (</a:t>
            </a:r>
            <a:r>
              <a:rPr lang="ko-KR" altLang="en-US" sz="1600" dirty="0" smtClean="0">
                <a:solidFill>
                  <a:schemeClr val="tx1"/>
                </a:solidFill>
              </a:rPr>
              <a:t>폐기 절차</a:t>
            </a:r>
            <a:r>
              <a:rPr lang="en-US" altLang="ko-KR" sz="1600" dirty="0" smtClean="0">
                <a:solidFill>
                  <a:schemeClr val="tx1"/>
                </a:solidFill>
              </a:rPr>
              <a:t>) </a:t>
            </a:r>
            <a:r>
              <a:rPr lang="ko-KR" altLang="en-US" sz="1600" dirty="0">
                <a:solidFill>
                  <a:schemeClr val="tx1"/>
                </a:solidFill>
              </a:rPr>
              <a:t>투약 또는 조제하고 남은 마약류</a:t>
            </a:r>
            <a:r>
              <a:rPr lang="en-US" altLang="ko-KR" sz="1600" dirty="0">
                <a:solidFill>
                  <a:schemeClr val="tx1"/>
                </a:solidFill>
              </a:rPr>
              <a:t>(</a:t>
            </a:r>
            <a:r>
              <a:rPr lang="ko-KR" altLang="en-US" sz="1600" dirty="0">
                <a:solidFill>
                  <a:schemeClr val="tx1"/>
                </a:solidFill>
              </a:rPr>
              <a:t>폐기대상</a:t>
            </a:r>
            <a:r>
              <a:rPr lang="en-US" altLang="ko-KR" sz="1600" dirty="0">
                <a:solidFill>
                  <a:schemeClr val="tx1"/>
                </a:solidFill>
              </a:rPr>
              <a:t>)</a:t>
            </a:r>
            <a:r>
              <a:rPr lang="ko-KR" altLang="en-US" sz="1600" dirty="0">
                <a:solidFill>
                  <a:schemeClr val="tx1"/>
                </a:solidFill>
              </a:rPr>
              <a:t>는 </a:t>
            </a:r>
            <a:r>
              <a:rPr lang="ko-KR" altLang="en-US" sz="1600" dirty="0" smtClean="0">
                <a:solidFill>
                  <a:schemeClr val="tx1"/>
                </a:solidFill>
              </a:rPr>
              <a:t>신속히 폐기</a:t>
            </a:r>
            <a:r>
              <a:rPr lang="en-US" altLang="ko-KR" sz="1600" dirty="0" smtClean="0">
                <a:solidFill>
                  <a:schemeClr val="tx1"/>
                </a:solidFill>
              </a:rPr>
              <a:t> </a:t>
            </a:r>
            <a:r>
              <a:rPr lang="en-US" altLang="ko-KR" sz="1600" dirty="0">
                <a:solidFill>
                  <a:schemeClr val="tx1"/>
                </a:solidFill>
              </a:rPr>
              <a:t>(</a:t>
            </a:r>
            <a:r>
              <a:rPr lang="en-US" altLang="ko-KR" sz="1600" u="sng" dirty="0">
                <a:solidFill>
                  <a:schemeClr val="tx1"/>
                </a:solidFill>
              </a:rPr>
              <a:t>2</a:t>
            </a:r>
            <a:r>
              <a:rPr lang="ko-KR" altLang="en-US" sz="1600" u="sng" dirty="0">
                <a:solidFill>
                  <a:schemeClr val="tx1"/>
                </a:solidFill>
              </a:rPr>
              <a:t>주 </a:t>
            </a:r>
            <a:r>
              <a:rPr lang="ko-KR" altLang="en-US" sz="1600" u="sng" dirty="0" smtClean="0">
                <a:solidFill>
                  <a:schemeClr val="tx1"/>
                </a:solidFill>
              </a:rPr>
              <a:t>이내</a:t>
            </a:r>
            <a:r>
              <a:rPr lang="en-US" altLang="ko-KR" sz="1600" u="sng" dirty="0" smtClean="0">
                <a:solidFill>
                  <a:schemeClr val="tx1"/>
                </a:solidFill>
              </a:rPr>
              <a:t>)</a:t>
            </a:r>
            <a:r>
              <a:rPr lang="en-US" altLang="ko-KR" sz="1600" dirty="0" smtClean="0">
                <a:solidFill>
                  <a:schemeClr val="tx1"/>
                </a:solidFill>
              </a:rPr>
              <a:t> </a:t>
            </a:r>
            <a:r>
              <a:rPr lang="ko-KR" altLang="en-US" sz="1600" dirty="0">
                <a:solidFill>
                  <a:schemeClr val="tx1"/>
                </a:solidFill>
              </a:rPr>
              <a:t>법령의 폐기방법에 따라 </a:t>
            </a:r>
            <a:r>
              <a:rPr lang="ko-KR" altLang="en-US" sz="1600" u="sng" dirty="0">
                <a:solidFill>
                  <a:schemeClr val="tx1"/>
                </a:solidFill>
              </a:rPr>
              <a:t>자체 폐기하며</a:t>
            </a:r>
            <a:r>
              <a:rPr lang="en-US" altLang="ko-KR" sz="1600" u="sng" dirty="0">
                <a:solidFill>
                  <a:schemeClr val="tx1"/>
                </a:solidFill>
              </a:rPr>
              <a:t>, </a:t>
            </a:r>
            <a:r>
              <a:rPr lang="ko-KR" altLang="en-US" sz="1600" u="sng" dirty="0">
                <a:solidFill>
                  <a:schemeClr val="tx1"/>
                </a:solidFill>
              </a:rPr>
              <a:t>폐기 시 마약류취급자와 </a:t>
            </a:r>
            <a:r>
              <a:rPr lang="en-US" altLang="ko-KR" sz="1600" u="sng" dirty="0">
                <a:solidFill>
                  <a:schemeClr val="tx1"/>
                </a:solidFill>
              </a:rPr>
              <a:t>1</a:t>
            </a:r>
            <a:r>
              <a:rPr lang="ko-KR" altLang="en-US" sz="1600" u="sng" dirty="0">
                <a:solidFill>
                  <a:schemeClr val="tx1"/>
                </a:solidFill>
              </a:rPr>
              <a:t>인 이상 </a:t>
            </a:r>
            <a:r>
              <a:rPr lang="ko-KR" altLang="en-US" sz="1600" u="sng" dirty="0" smtClean="0">
                <a:solidFill>
                  <a:schemeClr val="tx1"/>
                </a:solidFill>
              </a:rPr>
              <a:t>직원이 </a:t>
            </a:r>
            <a:r>
              <a:rPr lang="ko-KR" altLang="en-US" sz="1600" u="sng" dirty="0">
                <a:solidFill>
                  <a:schemeClr val="tx1"/>
                </a:solidFill>
              </a:rPr>
              <a:t>입회하거나</a:t>
            </a:r>
            <a:r>
              <a:rPr lang="en-US" altLang="ko-KR" sz="1600" u="sng" dirty="0">
                <a:solidFill>
                  <a:schemeClr val="tx1"/>
                </a:solidFill>
              </a:rPr>
              <a:t>, 2</a:t>
            </a:r>
            <a:r>
              <a:rPr lang="ko-KR" altLang="en-US" sz="1600" u="sng" dirty="0">
                <a:solidFill>
                  <a:schemeClr val="tx1"/>
                </a:solidFill>
              </a:rPr>
              <a:t>인 이상의 직원이 입회한 후 마약류취급자가 확인하며</a:t>
            </a:r>
            <a:r>
              <a:rPr lang="en-US" altLang="ko-KR" sz="1600" dirty="0" smtClean="0">
                <a:solidFill>
                  <a:schemeClr val="tx1"/>
                </a:solidFill>
              </a:rPr>
              <a:t>, </a:t>
            </a:r>
            <a:r>
              <a:rPr lang="ko-KR" altLang="en-US" sz="1600" u="sng" dirty="0" smtClean="0">
                <a:solidFill>
                  <a:schemeClr val="tx1"/>
                </a:solidFill>
              </a:rPr>
              <a:t>그 </a:t>
            </a:r>
            <a:r>
              <a:rPr lang="ko-KR" altLang="en-US" sz="1600" u="sng" dirty="0">
                <a:solidFill>
                  <a:schemeClr val="tx1"/>
                </a:solidFill>
              </a:rPr>
              <a:t>근거자료</a:t>
            </a:r>
            <a:r>
              <a:rPr lang="en-US" altLang="ko-KR" sz="1600" u="sng" dirty="0">
                <a:solidFill>
                  <a:schemeClr val="tx1"/>
                </a:solidFill>
              </a:rPr>
              <a:t>(</a:t>
            </a:r>
            <a:r>
              <a:rPr lang="ko-KR" altLang="en-US" sz="1600" u="sng" dirty="0">
                <a:solidFill>
                  <a:schemeClr val="tx1"/>
                </a:solidFill>
              </a:rPr>
              <a:t>사진</a:t>
            </a:r>
            <a:r>
              <a:rPr lang="en-US" altLang="ko-KR" sz="1600" u="sng" dirty="0">
                <a:solidFill>
                  <a:schemeClr val="tx1"/>
                </a:solidFill>
              </a:rPr>
              <a:t>, </a:t>
            </a:r>
            <a:r>
              <a:rPr lang="ko-KR" altLang="en-US" sz="1600" u="sng" dirty="0">
                <a:solidFill>
                  <a:schemeClr val="tx1"/>
                </a:solidFill>
              </a:rPr>
              <a:t>동영상 등</a:t>
            </a:r>
            <a:r>
              <a:rPr lang="en-US" altLang="ko-KR" sz="1600" u="sng" dirty="0">
                <a:solidFill>
                  <a:schemeClr val="tx1"/>
                </a:solidFill>
              </a:rPr>
              <a:t>) </a:t>
            </a:r>
            <a:r>
              <a:rPr lang="ko-KR" altLang="en-US" sz="1600" u="sng" dirty="0">
                <a:solidFill>
                  <a:schemeClr val="tx1"/>
                </a:solidFill>
              </a:rPr>
              <a:t>를 </a:t>
            </a:r>
            <a:r>
              <a:rPr lang="en-US" altLang="ko-KR" sz="1600" u="sng" dirty="0">
                <a:solidFill>
                  <a:schemeClr val="tx1"/>
                </a:solidFill>
              </a:rPr>
              <a:t>2</a:t>
            </a:r>
            <a:r>
              <a:rPr lang="ko-KR" altLang="en-US" sz="1600" u="sng" dirty="0">
                <a:solidFill>
                  <a:schemeClr val="tx1"/>
                </a:solidFill>
              </a:rPr>
              <a:t>년간 </a:t>
            </a:r>
            <a:r>
              <a:rPr lang="ko-KR" altLang="en-US" sz="1600" u="sng" dirty="0" smtClean="0">
                <a:solidFill>
                  <a:schemeClr val="tx1"/>
                </a:solidFill>
              </a:rPr>
              <a:t>보관한다</a:t>
            </a:r>
            <a:r>
              <a:rPr lang="en-US" altLang="ko-KR" sz="1600" u="sng" dirty="0" smtClean="0">
                <a:solidFill>
                  <a:schemeClr val="tx1"/>
                </a:solidFill>
              </a:rPr>
              <a:t>.</a:t>
            </a:r>
            <a:endParaRPr lang="en-US" altLang="ko-KR" sz="1600" dirty="0">
              <a:solidFill>
                <a:schemeClr val="tx1"/>
              </a:solidFill>
              <a:ea typeface="나눔고딕" pitchFamily="50" charset="-127"/>
            </a:endParaRPr>
          </a:p>
          <a:p>
            <a:pPr marL="387985" indent="-342900">
              <a:lnSpc>
                <a:spcPct val="120000"/>
              </a:lnSpc>
              <a:buNone/>
            </a:pPr>
            <a:r>
              <a:rPr lang="en-US" altLang="ko-KR" sz="1600" dirty="0">
                <a:solidFill>
                  <a:schemeClr val="tx1"/>
                </a:solidFill>
                <a:ea typeface="나눔고딕" pitchFamily="50" charset="-127"/>
              </a:rPr>
              <a:t> </a:t>
            </a:r>
            <a:r>
              <a:rPr lang="en-US" altLang="ko-KR" sz="1200" dirty="0">
                <a:solidFill>
                  <a:schemeClr val="tx1"/>
                </a:solidFill>
              </a:rPr>
              <a:t>※ </a:t>
            </a:r>
            <a:r>
              <a:rPr lang="ko-KR" altLang="en-US" sz="1200" dirty="0">
                <a:solidFill>
                  <a:schemeClr val="tx1"/>
                </a:solidFill>
              </a:rPr>
              <a:t>폐기방법 </a:t>
            </a:r>
            <a:r>
              <a:rPr lang="en-US" altLang="ko-KR" sz="1200" dirty="0">
                <a:solidFill>
                  <a:schemeClr val="tx1"/>
                </a:solidFill>
              </a:rPr>
              <a:t>: </a:t>
            </a:r>
            <a:r>
              <a:rPr lang="ko-KR" altLang="en-US" sz="1200" dirty="0">
                <a:solidFill>
                  <a:schemeClr val="tx1"/>
                </a:solidFill>
              </a:rPr>
              <a:t>「마약류관리법 시행령」제</a:t>
            </a:r>
            <a:r>
              <a:rPr lang="en-US" altLang="ko-KR" sz="1200" dirty="0">
                <a:solidFill>
                  <a:schemeClr val="tx1"/>
                </a:solidFill>
              </a:rPr>
              <a:t>21</a:t>
            </a:r>
            <a:r>
              <a:rPr lang="ko-KR" altLang="en-US" sz="1200" dirty="0">
                <a:solidFill>
                  <a:schemeClr val="tx1"/>
                </a:solidFill>
              </a:rPr>
              <a:t>조에 따라 중화</a:t>
            </a:r>
            <a:r>
              <a:rPr lang="en-US" altLang="ko-KR" sz="1200" dirty="0">
                <a:solidFill>
                  <a:schemeClr val="tx1"/>
                </a:solidFill>
              </a:rPr>
              <a:t>, </a:t>
            </a:r>
            <a:r>
              <a:rPr lang="ko-KR" altLang="en-US" sz="1200" dirty="0">
                <a:solidFill>
                  <a:schemeClr val="tx1"/>
                </a:solidFill>
              </a:rPr>
              <a:t>가수분해</a:t>
            </a:r>
            <a:r>
              <a:rPr lang="en-US" altLang="ko-KR" sz="1200" dirty="0">
                <a:solidFill>
                  <a:schemeClr val="tx1"/>
                </a:solidFill>
              </a:rPr>
              <a:t>, </a:t>
            </a:r>
            <a:r>
              <a:rPr lang="ko-KR" altLang="en-US" sz="1200" dirty="0">
                <a:solidFill>
                  <a:schemeClr val="tx1"/>
                </a:solidFill>
              </a:rPr>
              <a:t>산화</a:t>
            </a:r>
            <a:r>
              <a:rPr lang="en-US" altLang="ko-KR" sz="1200" dirty="0">
                <a:solidFill>
                  <a:schemeClr val="tx1"/>
                </a:solidFill>
              </a:rPr>
              <a:t>, </a:t>
            </a:r>
            <a:r>
              <a:rPr lang="ko-KR" altLang="en-US" sz="1200" dirty="0">
                <a:solidFill>
                  <a:schemeClr val="tx1"/>
                </a:solidFill>
              </a:rPr>
              <a:t>환원</a:t>
            </a:r>
            <a:r>
              <a:rPr lang="en-US" altLang="ko-KR" sz="1200" dirty="0">
                <a:solidFill>
                  <a:schemeClr val="tx1"/>
                </a:solidFill>
              </a:rPr>
              <a:t>, </a:t>
            </a:r>
            <a:r>
              <a:rPr lang="ko-KR" altLang="en-US" sz="1200" dirty="0">
                <a:solidFill>
                  <a:schemeClr val="tx1"/>
                </a:solidFill>
              </a:rPr>
              <a:t>희석 또는 그 밖의 </a:t>
            </a:r>
            <a:r>
              <a:rPr lang="ko-KR" altLang="en-US" sz="1200" dirty="0" smtClean="0">
                <a:solidFill>
                  <a:schemeClr val="tx1"/>
                </a:solidFill>
              </a:rPr>
              <a:t>방법으로</a:t>
            </a:r>
            <a:endParaRPr lang="en-US" altLang="ko-KR" sz="1200" dirty="0" smtClean="0">
              <a:solidFill>
                <a:schemeClr val="tx1"/>
              </a:solidFill>
            </a:endParaRPr>
          </a:p>
          <a:p>
            <a:pPr marL="387985" indent="-342900">
              <a:lnSpc>
                <a:spcPct val="120000"/>
              </a:lnSpc>
              <a:buNone/>
            </a:pPr>
            <a:r>
              <a:rPr lang="en-US" altLang="ko-KR" sz="1200" dirty="0">
                <a:solidFill>
                  <a:schemeClr val="tx1"/>
                </a:solidFill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</a:rPr>
              <a:t>                 </a:t>
            </a:r>
            <a:r>
              <a:rPr lang="ko-KR" altLang="en-US" sz="1200" dirty="0" smtClean="0">
                <a:solidFill>
                  <a:schemeClr val="tx1"/>
                </a:solidFill>
              </a:rPr>
              <a:t> </a:t>
            </a:r>
            <a:r>
              <a:rPr lang="ko-KR" altLang="en-US" sz="1200" dirty="0">
                <a:solidFill>
                  <a:schemeClr val="tx1"/>
                </a:solidFill>
              </a:rPr>
              <a:t>마약류가 아닌 것으로 변화시킬 것</a:t>
            </a:r>
            <a:endParaRPr lang="en-US" altLang="ko-KR" sz="1200" dirty="0">
              <a:solidFill>
                <a:schemeClr val="tx1"/>
              </a:solidFill>
            </a:endParaRPr>
          </a:p>
          <a:p>
            <a:pPr marL="387985" indent="-342900">
              <a:buNone/>
            </a:pPr>
            <a:endParaRPr lang="en-US" altLang="ko-KR" sz="1600" dirty="0" smtClean="0">
              <a:solidFill>
                <a:schemeClr val="tx1"/>
              </a:solidFill>
              <a:ea typeface="나눔고딕" pitchFamily="50" charset="-127"/>
            </a:endParaRPr>
          </a:p>
          <a:p>
            <a:pPr marL="387985" indent="-342900">
              <a:buNone/>
            </a:pPr>
            <a:endParaRPr lang="en-US" altLang="ko-KR" sz="1600" dirty="0">
              <a:solidFill>
                <a:schemeClr val="tx1"/>
              </a:solidFill>
              <a:latin typeface="+mj-lt"/>
              <a:ea typeface="나눔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083626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내용 개체 틀 8"/>
          <p:cNvSpPr txBox="1">
            <a:spLocks/>
          </p:cNvSpPr>
          <p:nvPr/>
        </p:nvSpPr>
        <p:spPr bwMode="auto">
          <a:xfrm>
            <a:off x="357158" y="712076"/>
            <a:ext cx="8535322" cy="559724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127000" marR="127000" lvl="0" algn="just" ea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</a:pPr>
            <a:endParaRPr kumimoji="1" lang="en-US" altLang="ko-KR" sz="2800" b="1" i="0" u="none" strike="noStrike" kern="0" cap="none" spc="0" normalizeH="0" baseline="0" noProof="0" dirty="0">
              <a:ln>
                <a:noFill/>
              </a:ln>
              <a:solidFill>
                <a:srgbClr val="190EEC"/>
              </a:solidFill>
              <a:effectLst/>
              <a:uLnTx/>
              <a:uFillTx/>
              <a:latin typeface="+mn-lt"/>
              <a:ea typeface="HY울릉도M" pitchFamily="18" charset="-127"/>
              <a:cs typeface="+mn-cs"/>
            </a:endParaRPr>
          </a:p>
        </p:txBody>
      </p:sp>
      <p:grpSp>
        <p:nvGrpSpPr>
          <p:cNvPr id="2" name="그룹 53"/>
          <p:cNvGrpSpPr/>
          <p:nvPr/>
        </p:nvGrpSpPr>
        <p:grpSpPr>
          <a:xfrm>
            <a:off x="395536" y="548680"/>
            <a:ext cx="8352928" cy="5256585"/>
            <a:chOff x="467544" y="1340768"/>
            <a:chExt cx="7704856" cy="4058883"/>
          </a:xfrm>
        </p:grpSpPr>
        <p:grpSp>
          <p:nvGrpSpPr>
            <p:cNvPr id="3" name="그룹 8"/>
            <p:cNvGrpSpPr/>
            <p:nvPr/>
          </p:nvGrpSpPr>
          <p:grpSpPr>
            <a:xfrm>
              <a:off x="467544" y="1340768"/>
              <a:ext cx="7704856" cy="4058883"/>
              <a:chOff x="179512" y="620687"/>
              <a:chExt cx="8028384" cy="4325039"/>
            </a:xfrm>
          </p:grpSpPr>
          <p:sp>
            <p:nvSpPr>
              <p:cNvPr id="10" name="모서리가 둥근 직사각형 9"/>
              <p:cNvSpPr/>
              <p:nvPr/>
            </p:nvSpPr>
            <p:spPr>
              <a:xfrm>
                <a:off x="179512" y="836712"/>
                <a:ext cx="8028384" cy="4109014"/>
              </a:xfrm>
              <a:prstGeom prst="roundRect">
                <a:avLst>
                  <a:gd name="adj" fmla="val 2653"/>
                </a:avLst>
              </a:prstGeom>
              <a:solidFill>
                <a:schemeClr val="bg1"/>
              </a:solidFill>
              <a:ln w="31750">
                <a:solidFill>
                  <a:srgbClr val="2C97A2">
                    <a:alpha val="28000"/>
                  </a:srgbClr>
                </a:solidFill>
              </a:ln>
              <a:effectLst>
                <a:outerShdw blurRad="50800" dist="12700" dir="5400000" algn="t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13" name="그림 12"/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63983" y="620687"/>
                <a:ext cx="7267072" cy="71096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4" name="TextBox 13"/>
            <p:cNvSpPr txBox="1"/>
            <p:nvPr/>
          </p:nvSpPr>
          <p:spPr>
            <a:xfrm>
              <a:off x="1397440" y="1484784"/>
              <a:ext cx="6044327" cy="3564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4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자격상실자의 마약류 처분</a:t>
              </a:r>
              <a:r>
                <a:rPr lang="en-US" altLang="ko-KR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(</a:t>
              </a:r>
              <a:r>
                <a:rPr lang="ko-KR" altLang="en-US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법 제</a:t>
              </a:r>
              <a:r>
                <a:rPr lang="en-US" altLang="ko-KR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13</a:t>
              </a:r>
              <a:r>
                <a:rPr lang="ko-KR" altLang="en-US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조</a:t>
              </a:r>
              <a:r>
                <a:rPr lang="en-US" altLang="ko-KR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)</a:t>
              </a:r>
              <a:endParaRPr lang="ko-KR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  <a:cs typeface="Arial Unicode MS" pitchFamily="50" charset="-127"/>
              </a:endParaRPr>
            </a:p>
          </p:txBody>
        </p:sp>
      </p:grpSp>
      <p:sp>
        <p:nvSpPr>
          <p:cNvPr id="15" name="모서리가 둥근 직사각형 14"/>
          <p:cNvSpPr/>
          <p:nvPr/>
        </p:nvSpPr>
        <p:spPr>
          <a:xfrm>
            <a:off x="611560" y="1628800"/>
            <a:ext cx="7920880" cy="2088232"/>
          </a:xfrm>
          <a:prstGeom prst="roundRect">
            <a:avLst>
              <a:gd name="adj" fmla="val 2102"/>
            </a:avLst>
          </a:prstGeom>
          <a:solidFill>
            <a:srgbClr val="8DCCF7">
              <a:alpha val="2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66700" indent="-266700">
              <a:lnSpc>
                <a:spcPct val="150000"/>
              </a:lnSpc>
            </a:pP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○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마약류취급자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마약류관리자를 제외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가 마약류취급자 자격을 상실한 때  당해 마약류취급자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·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상속인 등은 보유하고 있는 마약류를 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허가관청의 승인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을 얻어 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다른 마약류취급자에게 양도하여야 한다</a:t>
            </a:r>
            <a:r>
              <a:rPr lang="en-US" altLang="ko-KR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en-US" altLang="ko-KR" sz="1600" b="1" spc="-15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b="1" spc="-15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자격상실일로부터 </a:t>
            </a:r>
            <a:r>
              <a:rPr lang="en-US" altLang="ko-KR" sz="1600" b="1" spc="-15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20</a:t>
            </a:r>
            <a:r>
              <a:rPr lang="ko-KR" altLang="en-US" sz="1600" b="1" spc="-15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일 이내 양도승인 신청</a:t>
            </a:r>
            <a:r>
              <a:rPr lang="en-US" altLang="ko-KR" sz="1600" b="1" spc="-15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marL="180975" indent="-180975">
              <a:lnSpc>
                <a:spcPct val="150000"/>
              </a:lnSpc>
            </a:pP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○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다만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당해 상속인 또는 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법인이 마약류취급자인 경우 당해 허가관청의 승인을 얻어 이를 양도</a:t>
            </a:r>
            <a:endParaRPr lang="en-US" altLang="ko-KR" sz="1600" b="1" spc="-15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80975" indent="-180975">
              <a:lnSpc>
                <a:spcPct val="150000"/>
              </a:lnSpc>
            </a:pPr>
            <a:r>
              <a:rPr lang="en-US" altLang="ko-KR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하지 아니할 수 있다</a:t>
            </a:r>
            <a:r>
              <a:rPr lang="en-US" altLang="ko-KR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en-US" altLang="ko-KR" sz="1600" spc="-15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611560" y="4005064"/>
            <a:ext cx="7992888" cy="936104"/>
          </a:xfrm>
          <a:prstGeom prst="roundRect">
            <a:avLst>
              <a:gd name="adj" fmla="val 2102"/>
            </a:avLst>
          </a:prstGeom>
          <a:solidFill>
            <a:schemeClr val="accent2">
              <a:lumMod val="20000"/>
              <a:lumOff val="80000"/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ko-KR" altLang="en-US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★ 벌칙 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:  (</a:t>
            </a:r>
            <a:r>
              <a:rPr lang="ko-KR" altLang="en-US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마약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) 2</a:t>
            </a:r>
            <a:r>
              <a:rPr lang="ko-KR" altLang="en-US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년 이하의 징역 또는 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sz="1600" dirty="0" err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천만원</a:t>
            </a:r>
            <a:r>
              <a:rPr lang="ko-KR" altLang="en-US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이하의 벌금</a:t>
            </a:r>
          </a:p>
          <a:p>
            <a:pPr>
              <a:lnSpc>
                <a:spcPct val="150000"/>
              </a:lnSpc>
            </a:pPr>
            <a:r>
              <a:rPr lang="ko-KR" altLang="en-US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            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dirty="0" err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향정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·</a:t>
            </a:r>
            <a:r>
              <a:rPr lang="ko-KR" altLang="en-US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대마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) 1</a:t>
            </a:r>
            <a:r>
              <a:rPr lang="ko-KR" altLang="en-US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년 이하의 징역 또는 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600" dirty="0" err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천만원</a:t>
            </a:r>
            <a:r>
              <a:rPr lang="ko-KR" altLang="en-US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이하의 벌금</a:t>
            </a:r>
            <a:endParaRPr lang="en-US" altLang="ko-KR" sz="1600" spc="-15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내용 개체 틀 8"/>
          <p:cNvSpPr txBox="1">
            <a:spLocks/>
          </p:cNvSpPr>
          <p:nvPr/>
        </p:nvSpPr>
        <p:spPr bwMode="auto">
          <a:xfrm>
            <a:off x="357158" y="1000108"/>
            <a:ext cx="8535322" cy="559724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127000" marR="127000" lvl="0" algn="just" ea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</a:pPr>
            <a:endParaRPr kumimoji="1" lang="en-US" altLang="ko-KR" sz="2800" b="1" i="0" u="none" strike="noStrike" kern="0" cap="none" spc="0" normalizeH="0" baseline="0" noProof="0" dirty="0">
              <a:ln>
                <a:noFill/>
              </a:ln>
              <a:solidFill>
                <a:srgbClr val="190EEC"/>
              </a:solidFill>
              <a:effectLst/>
              <a:uLnTx/>
              <a:uFillTx/>
              <a:latin typeface="+mn-lt"/>
              <a:ea typeface="HY울릉도M" pitchFamily="18" charset="-127"/>
              <a:cs typeface="+mn-cs"/>
            </a:endParaRPr>
          </a:p>
        </p:txBody>
      </p:sp>
      <p:grpSp>
        <p:nvGrpSpPr>
          <p:cNvPr id="2" name="그룹 53"/>
          <p:cNvGrpSpPr/>
          <p:nvPr/>
        </p:nvGrpSpPr>
        <p:grpSpPr>
          <a:xfrm>
            <a:off x="395536" y="476672"/>
            <a:ext cx="8352928" cy="5472607"/>
            <a:chOff x="467544" y="1340768"/>
            <a:chExt cx="7704856" cy="4225685"/>
          </a:xfrm>
        </p:grpSpPr>
        <p:grpSp>
          <p:nvGrpSpPr>
            <p:cNvPr id="3" name="그룹 8"/>
            <p:cNvGrpSpPr/>
            <p:nvPr/>
          </p:nvGrpSpPr>
          <p:grpSpPr>
            <a:xfrm>
              <a:off x="467544" y="1340768"/>
              <a:ext cx="7704856" cy="4225685"/>
              <a:chOff x="179512" y="620687"/>
              <a:chExt cx="8028384" cy="4502779"/>
            </a:xfrm>
          </p:grpSpPr>
          <p:sp>
            <p:nvSpPr>
              <p:cNvPr id="10" name="모서리가 둥근 직사각형 9"/>
              <p:cNvSpPr/>
              <p:nvPr/>
            </p:nvSpPr>
            <p:spPr>
              <a:xfrm>
                <a:off x="179512" y="836711"/>
                <a:ext cx="8028384" cy="4286755"/>
              </a:xfrm>
              <a:prstGeom prst="roundRect">
                <a:avLst>
                  <a:gd name="adj" fmla="val 2653"/>
                </a:avLst>
              </a:prstGeom>
              <a:solidFill>
                <a:schemeClr val="bg1"/>
              </a:solidFill>
              <a:ln w="31750">
                <a:solidFill>
                  <a:srgbClr val="2C97A2">
                    <a:alpha val="28000"/>
                  </a:srgbClr>
                </a:solidFill>
              </a:ln>
              <a:effectLst>
                <a:outerShdw blurRad="50800" dist="12700" dir="5400000" algn="t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13" name="그림 12"/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563716" y="620687"/>
                <a:ext cx="5398396" cy="71096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4" name="TextBox 13"/>
            <p:cNvSpPr txBox="1"/>
            <p:nvPr/>
          </p:nvSpPr>
          <p:spPr>
            <a:xfrm>
              <a:off x="1397440" y="1484784"/>
              <a:ext cx="6044327" cy="3564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4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마약류의 저장</a:t>
              </a:r>
              <a:r>
                <a:rPr lang="en-US" altLang="ko-KR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(</a:t>
              </a:r>
              <a:r>
                <a:rPr lang="ko-KR" altLang="en-US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법 제</a:t>
              </a:r>
              <a:r>
                <a:rPr lang="en-US" altLang="ko-KR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15</a:t>
              </a:r>
              <a:r>
                <a:rPr lang="ko-KR" altLang="en-US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조</a:t>
              </a:r>
              <a:r>
                <a:rPr lang="en-US" altLang="ko-KR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)</a:t>
              </a:r>
            </a:p>
          </p:txBody>
        </p:sp>
      </p:grpSp>
      <p:sp>
        <p:nvSpPr>
          <p:cNvPr id="15" name="모서리가 둥근 직사각형 14"/>
          <p:cNvSpPr/>
          <p:nvPr/>
        </p:nvSpPr>
        <p:spPr>
          <a:xfrm>
            <a:off x="611560" y="1412774"/>
            <a:ext cx="7920880" cy="2448273"/>
          </a:xfrm>
          <a:prstGeom prst="roundRect">
            <a:avLst>
              <a:gd name="adj" fmla="val 2102"/>
            </a:avLst>
          </a:prstGeom>
          <a:solidFill>
            <a:srgbClr val="8DCCF7">
              <a:alpha val="2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ko-KR" altLang="en-US" sz="1600" spc="-150" dirty="0">
                <a:solidFill>
                  <a:schemeClr val="tx1"/>
                </a:solidFill>
                <a:latin typeface="+mj-ea"/>
                <a:ea typeface="+mj-ea"/>
              </a:rPr>
              <a:t>○</a:t>
            </a:r>
            <a:r>
              <a:rPr lang="en-US" altLang="ko-KR" sz="1600" spc="-15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600" b="1" spc="-150" dirty="0">
                <a:solidFill>
                  <a:schemeClr val="tx1"/>
                </a:solidFill>
                <a:latin typeface="+mj-ea"/>
                <a:ea typeface="+mj-ea"/>
              </a:rPr>
              <a:t>다른 의약품과 구별</a:t>
            </a:r>
            <a:r>
              <a:rPr lang="ko-KR" altLang="en-US" sz="1600" spc="-150" dirty="0">
                <a:solidFill>
                  <a:schemeClr val="tx1"/>
                </a:solidFill>
                <a:latin typeface="+mj-ea"/>
                <a:ea typeface="+mj-ea"/>
              </a:rPr>
              <a:t>하여 저장</a:t>
            </a:r>
          </a:p>
          <a:p>
            <a:pPr>
              <a:lnSpc>
                <a:spcPct val="150000"/>
              </a:lnSpc>
            </a:pPr>
            <a:r>
              <a:rPr lang="ko-KR" altLang="en-US" sz="1600" spc="-150" dirty="0">
                <a:solidFill>
                  <a:schemeClr val="tx1"/>
                </a:solidFill>
                <a:latin typeface="+mj-ea"/>
                <a:ea typeface="+mj-ea"/>
              </a:rPr>
              <a:t>○ 취급자의 업소 또는 사무소 안 </a:t>
            </a:r>
            <a:r>
              <a:rPr lang="en-US" altLang="ko-KR" sz="1600" b="1" spc="-15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1600" b="1" spc="-150" dirty="0">
                <a:solidFill>
                  <a:schemeClr val="tx1"/>
                </a:solidFill>
                <a:latin typeface="+mj-ea"/>
                <a:ea typeface="+mj-ea"/>
              </a:rPr>
              <a:t>의료기관 개설허가</a:t>
            </a:r>
            <a:r>
              <a:rPr lang="en-US" altLang="ko-KR" sz="1600" b="1" spc="-15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1600" b="1" spc="-150" dirty="0">
                <a:solidFill>
                  <a:schemeClr val="tx1"/>
                </a:solidFill>
                <a:latin typeface="+mj-ea"/>
                <a:ea typeface="+mj-ea"/>
              </a:rPr>
              <a:t>신고</a:t>
            </a:r>
            <a:r>
              <a:rPr lang="en-US" altLang="ko-KR" sz="1600" b="1" spc="-150" dirty="0">
                <a:solidFill>
                  <a:schemeClr val="tx1"/>
                </a:solidFill>
                <a:latin typeface="+mj-ea"/>
                <a:ea typeface="+mj-ea"/>
              </a:rPr>
              <a:t>, </a:t>
            </a:r>
            <a:r>
              <a:rPr lang="ko-KR" altLang="en-US" sz="1600" b="1" spc="-150" dirty="0">
                <a:solidFill>
                  <a:schemeClr val="tx1"/>
                </a:solidFill>
                <a:latin typeface="+mj-ea"/>
                <a:ea typeface="+mj-ea"/>
              </a:rPr>
              <a:t>등록</a:t>
            </a:r>
            <a:r>
              <a:rPr lang="en-US" altLang="ko-KR" sz="1600" b="1" spc="-150" dirty="0">
                <a:solidFill>
                  <a:schemeClr val="tx1"/>
                </a:solidFill>
                <a:latin typeface="+mj-ea"/>
                <a:ea typeface="+mj-ea"/>
              </a:rPr>
              <a:t>)</a:t>
            </a:r>
            <a:r>
              <a:rPr lang="ko-KR" altLang="en-US" sz="1600" b="1" spc="-150" dirty="0">
                <a:solidFill>
                  <a:schemeClr val="tx1"/>
                </a:solidFill>
                <a:latin typeface="+mj-ea"/>
                <a:ea typeface="+mj-ea"/>
              </a:rPr>
              <a:t>증 상 소재지</a:t>
            </a:r>
            <a:r>
              <a:rPr lang="en-US" altLang="ko-KR" sz="1600" b="1" spc="-150" dirty="0">
                <a:solidFill>
                  <a:schemeClr val="tx1"/>
                </a:solidFill>
                <a:latin typeface="+mj-ea"/>
                <a:ea typeface="+mj-ea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ko-KR" altLang="en-US" sz="1600" spc="-150" dirty="0">
                <a:solidFill>
                  <a:schemeClr val="tx1"/>
                </a:solidFill>
                <a:latin typeface="+mj-ea"/>
                <a:ea typeface="+mj-ea"/>
              </a:rPr>
              <a:t>○ 저장시설은 </a:t>
            </a:r>
            <a:r>
              <a:rPr lang="ko-KR" altLang="en-US" sz="1600" b="1" spc="-150" dirty="0">
                <a:solidFill>
                  <a:schemeClr val="tx1"/>
                </a:solidFill>
                <a:latin typeface="+mj-ea"/>
                <a:ea typeface="+mj-ea"/>
              </a:rPr>
              <a:t>일반인이 쉽게 발견할 수 없는 장소에 이동할 수 없도록 설치</a:t>
            </a:r>
          </a:p>
          <a:p>
            <a:pPr>
              <a:spcBef>
                <a:spcPct val="50000"/>
              </a:spcBef>
            </a:pPr>
            <a:r>
              <a:rPr lang="ko-KR" altLang="en-US" sz="1600" spc="-150" dirty="0">
                <a:solidFill>
                  <a:schemeClr val="tx1"/>
                </a:solidFill>
                <a:ea typeface="맑은 고딕" pitchFamily="50" charset="-127"/>
              </a:rPr>
              <a:t>○</a:t>
            </a:r>
            <a:r>
              <a:rPr lang="en-US" altLang="ko-KR" sz="1600" spc="-150" dirty="0">
                <a:solidFill>
                  <a:schemeClr val="tx1"/>
                </a:solidFill>
                <a:ea typeface="맑은 고딕" pitchFamily="50" charset="-127"/>
              </a:rPr>
              <a:t> </a:t>
            </a:r>
            <a:r>
              <a:rPr lang="ko-KR" altLang="en-US" sz="1600" spc="-150" dirty="0">
                <a:solidFill>
                  <a:schemeClr val="tx1"/>
                </a:solidFill>
                <a:ea typeface="맑은 고딕" pitchFamily="50" charset="-127"/>
              </a:rPr>
              <a:t>마약</a:t>
            </a:r>
            <a:r>
              <a:rPr lang="en-US" altLang="ko-KR" sz="1600" spc="-150" dirty="0">
                <a:solidFill>
                  <a:schemeClr val="tx1"/>
                </a:solidFill>
                <a:ea typeface="맑은 고딕" pitchFamily="50" charset="-127"/>
              </a:rPr>
              <a:t>:</a:t>
            </a:r>
            <a:r>
              <a:rPr lang="en-US" altLang="ko-KR" sz="1600" spc="-150" dirty="0">
                <a:solidFill>
                  <a:srgbClr val="FF0000"/>
                </a:solidFill>
                <a:ea typeface="맑은 고딕" pitchFamily="50" charset="-127"/>
              </a:rPr>
              <a:t> </a:t>
            </a:r>
            <a:r>
              <a:rPr lang="ko-KR" altLang="en-US" sz="1600" b="1" spc="-150" dirty="0">
                <a:solidFill>
                  <a:srgbClr val="FF0000"/>
                </a:solidFill>
                <a:ea typeface="맑은 고딕" pitchFamily="50" charset="-127"/>
              </a:rPr>
              <a:t>이중으로 잠금 장치가 된 철제금고</a:t>
            </a:r>
            <a:r>
              <a:rPr lang="en-US" altLang="ko-KR" sz="1600" b="1" spc="-150" dirty="0">
                <a:solidFill>
                  <a:srgbClr val="FF0000"/>
                </a:solidFill>
                <a:ea typeface="맑은 고딕" pitchFamily="50" charset="-127"/>
              </a:rPr>
              <a:t>, </a:t>
            </a:r>
            <a:r>
              <a:rPr lang="ko-KR" altLang="en-US" sz="1600" spc="-150" dirty="0">
                <a:solidFill>
                  <a:schemeClr val="tx1"/>
                </a:solidFill>
                <a:ea typeface="맑은 고딕" pitchFamily="50" charset="-127"/>
              </a:rPr>
              <a:t>향정신성의약품 </a:t>
            </a:r>
            <a:r>
              <a:rPr lang="en-US" altLang="ko-KR" sz="1600" spc="-150" dirty="0">
                <a:solidFill>
                  <a:schemeClr val="tx1"/>
                </a:solidFill>
                <a:ea typeface="맑은 고딕" pitchFamily="50" charset="-127"/>
              </a:rPr>
              <a:t>: </a:t>
            </a:r>
            <a:r>
              <a:rPr lang="ko-KR" altLang="en-US" sz="1600" b="1" spc="-150" dirty="0">
                <a:solidFill>
                  <a:srgbClr val="FF0000"/>
                </a:solidFill>
                <a:ea typeface="맑은 고딕" pitchFamily="50" charset="-127"/>
              </a:rPr>
              <a:t>잠금 장치가 설치된 장소</a:t>
            </a:r>
          </a:p>
          <a:p>
            <a:pPr marL="266700" indent="-266700">
              <a:spcBef>
                <a:spcPct val="50000"/>
              </a:spcBef>
              <a:buFont typeface="Wingdings" pitchFamily="2" charset="2"/>
              <a:buNone/>
            </a:pPr>
            <a:r>
              <a:rPr lang="ko-KR" altLang="en-US" sz="1600" spc="-150" dirty="0">
                <a:solidFill>
                  <a:schemeClr val="tx1"/>
                </a:solidFill>
                <a:ea typeface="맑은 고딕" pitchFamily="50" charset="-127"/>
              </a:rPr>
              <a:t>  </a:t>
            </a:r>
            <a:r>
              <a:rPr lang="en-US" altLang="ko-KR" sz="1600" spc="-150" dirty="0">
                <a:solidFill>
                  <a:schemeClr val="tx1"/>
                </a:solidFill>
                <a:ea typeface="맑은 고딕" pitchFamily="50" charset="-127"/>
              </a:rPr>
              <a:t>-</a:t>
            </a:r>
            <a:r>
              <a:rPr lang="ko-KR" altLang="en-US" sz="1600" spc="-150" dirty="0">
                <a:solidFill>
                  <a:schemeClr val="tx1"/>
                </a:solidFill>
                <a:ea typeface="맑은 고딕" pitchFamily="50" charset="-127"/>
              </a:rPr>
              <a:t> 다만</a:t>
            </a:r>
            <a:r>
              <a:rPr lang="en-US" altLang="ko-KR" sz="1600" spc="-150" dirty="0">
                <a:solidFill>
                  <a:schemeClr val="tx1"/>
                </a:solidFill>
                <a:ea typeface="맑은 고딕" pitchFamily="50" charset="-127"/>
              </a:rPr>
              <a:t>, </a:t>
            </a:r>
            <a:r>
              <a:rPr lang="ko-KR" altLang="en-US" sz="1600" spc="-150" dirty="0">
                <a:solidFill>
                  <a:schemeClr val="tx1"/>
                </a:solidFill>
                <a:ea typeface="맑은 고딕" pitchFamily="50" charset="-127"/>
                <a:cs typeface="한양신명조"/>
              </a:rPr>
              <a:t>마약류소매업자 </a:t>
            </a:r>
            <a:r>
              <a:rPr lang="en-US" altLang="ko-KR" sz="1600" spc="-150" dirty="0">
                <a:solidFill>
                  <a:schemeClr val="tx1"/>
                </a:solidFill>
                <a:ea typeface="맑은 고딕" pitchFamily="50" charset="-127"/>
                <a:cs typeface="Arial" pitchFamily="34" charset="0"/>
              </a:rPr>
              <a:t>· </a:t>
            </a:r>
            <a:r>
              <a:rPr lang="ko-KR" altLang="en-US" sz="1600" spc="-150" dirty="0">
                <a:solidFill>
                  <a:schemeClr val="tx1"/>
                </a:solidFill>
                <a:ea typeface="맑은 고딕" pitchFamily="50" charset="-127"/>
                <a:cs typeface="한양신명조"/>
              </a:rPr>
              <a:t>마약류취급의료업자 </a:t>
            </a:r>
            <a:r>
              <a:rPr lang="en-US" altLang="ko-KR" sz="1600" spc="-150" dirty="0">
                <a:solidFill>
                  <a:schemeClr val="tx1"/>
                </a:solidFill>
                <a:ea typeface="맑은 고딕" pitchFamily="50" charset="-127"/>
                <a:cs typeface="Arial" pitchFamily="34" charset="0"/>
              </a:rPr>
              <a:t>· </a:t>
            </a:r>
            <a:r>
              <a:rPr lang="ko-KR" altLang="en-US" sz="1600" spc="-150" dirty="0">
                <a:solidFill>
                  <a:schemeClr val="tx1"/>
                </a:solidFill>
                <a:ea typeface="맑은 고딕" pitchFamily="50" charset="-127"/>
                <a:cs typeface="한양신명조"/>
              </a:rPr>
              <a:t>마약류관리자가 조제 목적으로 업무시간 중 </a:t>
            </a:r>
            <a:endParaRPr lang="en-US" altLang="ko-KR" sz="1600" spc="-150" dirty="0">
              <a:solidFill>
                <a:schemeClr val="tx1"/>
              </a:solidFill>
              <a:ea typeface="맑은 고딕" pitchFamily="50" charset="-127"/>
              <a:cs typeface="한양신명조"/>
            </a:endParaRP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n-US" altLang="ko-KR" sz="1600" spc="-150" dirty="0">
                <a:solidFill>
                  <a:schemeClr val="tx1"/>
                </a:solidFill>
                <a:ea typeface="맑은 고딕" pitchFamily="50" charset="-127"/>
                <a:cs typeface="한양신명조"/>
              </a:rPr>
              <a:t>    </a:t>
            </a:r>
            <a:r>
              <a:rPr lang="ko-KR" altLang="en-US" sz="1600" spc="-150" dirty="0" err="1">
                <a:solidFill>
                  <a:schemeClr val="tx1"/>
                </a:solidFill>
                <a:ea typeface="맑은 고딕" pitchFamily="50" charset="-127"/>
                <a:cs typeface="한양신명조"/>
              </a:rPr>
              <a:t>조제대에</a:t>
            </a:r>
            <a:r>
              <a:rPr lang="ko-KR" altLang="en-US" sz="1600" spc="-150" dirty="0">
                <a:solidFill>
                  <a:schemeClr val="tx1"/>
                </a:solidFill>
                <a:ea typeface="맑은 고딕" pitchFamily="50" charset="-127"/>
                <a:cs typeface="한양신명조"/>
              </a:rPr>
              <a:t> 비치하는 </a:t>
            </a:r>
            <a:r>
              <a:rPr lang="ko-KR" altLang="en-US" sz="1600" spc="-150" dirty="0" err="1">
                <a:solidFill>
                  <a:schemeClr val="tx1"/>
                </a:solidFill>
                <a:ea typeface="맑은 고딕" pitchFamily="50" charset="-127"/>
                <a:cs typeface="한양신명조"/>
              </a:rPr>
              <a:t>향정을</a:t>
            </a:r>
            <a:r>
              <a:rPr lang="ko-KR" altLang="en-US" sz="1600" spc="-150" dirty="0">
                <a:solidFill>
                  <a:schemeClr val="tx1"/>
                </a:solidFill>
                <a:ea typeface="맑은 고딕" pitchFamily="50" charset="-127"/>
                <a:cs typeface="한양신명조"/>
              </a:rPr>
              <a:t> 제외</a:t>
            </a:r>
            <a:endParaRPr lang="en-US" altLang="ko-KR" sz="1600" spc="-150" dirty="0">
              <a:solidFill>
                <a:schemeClr val="tx1"/>
              </a:solidFill>
              <a:ea typeface="맑은 고딕" pitchFamily="50" charset="-127"/>
              <a:cs typeface="한양신명조"/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611560" y="4077071"/>
            <a:ext cx="7992888" cy="1656184"/>
          </a:xfrm>
          <a:prstGeom prst="roundRect">
            <a:avLst>
              <a:gd name="adj" fmla="val 2102"/>
            </a:avLst>
          </a:prstGeom>
          <a:solidFill>
            <a:schemeClr val="accent2">
              <a:lumMod val="20000"/>
              <a:lumOff val="80000"/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30000"/>
              </a:lnSpc>
            </a:pPr>
            <a:r>
              <a:rPr lang="ko-KR" altLang="en-US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★벌칙 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: 1</a:t>
            </a:r>
            <a:r>
              <a:rPr lang="ko-KR" altLang="en-US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년 이하의 징역 또는 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천 만원 이하의 벌금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마약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>
              <a:lnSpc>
                <a:spcPct val="130000"/>
              </a:lnSpc>
            </a:pPr>
            <a:r>
              <a:rPr lang="ko-KR" altLang="en-US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★ 과태료 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300</a:t>
            </a:r>
            <a:r>
              <a:rPr lang="ko-KR" altLang="en-US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만원 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dirty="0" err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향정의</a:t>
            </a:r>
            <a:r>
              <a:rPr lang="ko-KR" altLang="en-US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저장위반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</a:p>
          <a:p>
            <a:pPr>
              <a:lnSpc>
                <a:spcPct val="130000"/>
              </a:lnSpc>
            </a:pPr>
            <a:r>
              <a:rPr lang="ko-KR" altLang="en-US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★ 행정처분 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: (</a:t>
            </a:r>
            <a:r>
              <a:rPr lang="ko-KR" altLang="en-US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마약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취급업무정지 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월</a:t>
            </a:r>
          </a:p>
          <a:p>
            <a:pPr>
              <a:lnSpc>
                <a:spcPct val="130000"/>
              </a:lnSpc>
            </a:pPr>
            <a:r>
              <a:rPr lang="ko-KR" altLang="en-US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                 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dirty="0" err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향정</a:t>
            </a:r>
            <a:r>
              <a:rPr lang="ko-KR" altLang="en-US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가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~</a:t>
            </a:r>
            <a:r>
              <a:rPr lang="ko-KR" altLang="en-US" sz="1600" dirty="0" err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다목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취급업무정지 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15</a:t>
            </a:r>
            <a:r>
              <a:rPr lang="ko-KR" altLang="en-US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일</a:t>
            </a:r>
          </a:p>
          <a:p>
            <a:pPr>
              <a:lnSpc>
                <a:spcPct val="130000"/>
              </a:lnSpc>
            </a:pPr>
            <a:r>
              <a:rPr lang="ko-KR" altLang="en-US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                 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dirty="0" err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향정</a:t>
            </a:r>
            <a:r>
              <a:rPr lang="ko-KR" altLang="en-US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dirty="0" err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라목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경고</a:t>
            </a:r>
            <a:endParaRPr lang="en-US" altLang="ko-KR" sz="1600" spc="-15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5" y="4080652"/>
            <a:ext cx="2088233" cy="1724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내용 개체 틀 8"/>
          <p:cNvSpPr txBox="1">
            <a:spLocks/>
          </p:cNvSpPr>
          <p:nvPr/>
        </p:nvSpPr>
        <p:spPr bwMode="auto">
          <a:xfrm>
            <a:off x="357158" y="712076"/>
            <a:ext cx="8535322" cy="559724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127000" marR="127000" lvl="0" algn="just" ea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</a:pPr>
            <a:endParaRPr kumimoji="1" lang="en-US" altLang="ko-KR" sz="2800" b="1" i="0" u="none" strike="noStrike" kern="0" cap="none" spc="0" normalizeH="0" baseline="0" noProof="0" dirty="0">
              <a:ln>
                <a:noFill/>
              </a:ln>
              <a:solidFill>
                <a:srgbClr val="190EEC"/>
              </a:solidFill>
              <a:effectLst/>
              <a:uLnTx/>
              <a:uFillTx/>
              <a:latin typeface="+mn-lt"/>
              <a:ea typeface="HY울릉도M" pitchFamily="18" charset="-127"/>
              <a:cs typeface="+mn-cs"/>
            </a:endParaRPr>
          </a:p>
        </p:txBody>
      </p:sp>
      <p:grpSp>
        <p:nvGrpSpPr>
          <p:cNvPr id="2" name="그룹 53"/>
          <p:cNvGrpSpPr/>
          <p:nvPr/>
        </p:nvGrpSpPr>
        <p:grpSpPr>
          <a:xfrm>
            <a:off x="395536" y="404664"/>
            <a:ext cx="8352928" cy="5688632"/>
            <a:chOff x="467544" y="1340768"/>
            <a:chExt cx="7704856" cy="4503691"/>
          </a:xfrm>
        </p:grpSpPr>
        <p:grpSp>
          <p:nvGrpSpPr>
            <p:cNvPr id="3" name="그룹 8"/>
            <p:cNvGrpSpPr/>
            <p:nvPr/>
          </p:nvGrpSpPr>
          <p:grpSpPr>
            <a:xfrm>
              <a:off x="467544" y="1340768"/>
              <a:ext cx="7704856" cy="4503691"/>
              <a:chOff x="179512" y="620687"/>
              <a:chExt cx="8028384" cy="4799015"/>
            </a:xfrm>
          </p:grpSpPr>
          <p:sp>
            <p:nvSpPr>
              <p:cNvPr id="10" name="모서리가 둥근 직사각형 9"/>
              <p:cNvSpPr/>
              <p:nvPr/>
            </p:nvSpPr>
            <p:spPr>
              <a:xfrm>
                <a:off x="179512" y="836712"/>
                <a:ext cx="8028384" cy="4582990"/>
              </a:xfrm>
              <a:prstGeom prst="roundRect">
                <a:avLst>
                  <a:gd name="adj" fmla="val 2653"/>
                </a:avLst>
              </a:prstGeom>
              <a:solidFill>
                <a:schemeClr val="bg1"/>
              </a:solidFill>
              <a:ln w="31750">
                <a:solidFill>
                  <a:srgbClr val="2C97A2">
                    <a:alpha val="28000"/>
                  </a:srgbClr>
                </a:solidFill>
              </a:ln>
              <a:effectLst>
                <a:outerShdw blurRad="50800" dist="12700" dir="5400000" algn="t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13" name="그림 12"/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840557" y="620687"/>
                <a:ext cx="4775504" cy="71096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4" name="TextBox 13"/>
            <p:cNvSpPr txBox="1"/>
            <p:nvPr/>
          </p:nvSpPr>
          <p:spPr>
            <a:xfrm>
              <a:off x="1065335" y="1484784"/>
              <a:ext cx="6642117" cy="3564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4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처방전의 기재</a:t>
              </a:r>
              <a:r>
                <a:rPr lang="en-US" altLang="ko-KR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(</a:t>
              </a:r>
              <a:r>
                <a:rPr lang="ko-KR" altLang="en-US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법 제</a:t>
              </a:r>
              <a:r>
                <a:rPr lang="en-US" altLang="ko-KR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32</a:t>
              </a:r>
              <a:r>
                <a:rPr lang="ko-KR" altLang="en-US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조</a:t>
              </a:r>
              <a:r>
                <a:rPr lang="en-US" altLang="ko-KR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)</a:t>
              </a:r>
              <a:endParaRPr lang="ko-KR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  <a:cs typeface="Arial Unicode MS" pitchFamily="50" charset="-127"/>
              </a:endParaRPr>
            </a:p>
          </p:txBody>
        </p:sp>
      </p:grpSp>
      <p:sp>
        <p:nvSpPr>
          <p:cNvPr id="15" name="모서리가 둥근 직사각형 14"/>
          <p:cNvSpPr/>
          <p:nvPr/>
        </p:nvSpPr>
        <p:spPr>
          <a:xfrm>
            <a:off x="467544" y="1268760"/>
            <a:ext cx="8208912" cy="3528392"/>
          </a:xfrm>
          <a:prstGeom prst="roundRect">
            <a:avLst>
              <a:gd name="adj" fmla="val 2102"/>
            </a:avLst>
          </a:prstGeom>
          <a:solidFill>
            <a:srgbClr val="8DCCF7">
              <a:alpha val="2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66700" indent="-266700">
              <a:lnSpc>
                <a:spcPct val="140000"/>
              </a:lnSpc>
            </a:pPr>
            <a:r>
              <a:rPr lang="ko-KR" altLang="en-US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○ </a:t>
            </a:r>
            <a:r>
              <a:rPr lang="ko-KR" altLang="en-US" sz="1600" spc="-150" dirty="0">
                <a:solidFill>
                  <a:srgbClr val="000000"/>
                </a:solidFill>
                <a:latin typeface="+mj-ea"/>
              </a:rPr>
              <a:t>마약류취급의료업자는 </a:t>
            </a:r>
            <a:r>
              <a:rPr lang="ko-KR" altLang="en-US" sz="1600" b="1" spc="-150" dirty="0">
                <a:solidFill>
                  <a:srgbClr val="FF0000"/>
                </a:solidFill>
                <a:latin typeface="+mj-ea"/>
              </a:rPr>
              <a:t>처방전</a:t>
            </a:r>
            <a:r>
              <a:rPr lang="ko-KR" altLang="en-US" sz="1600" b="1" spc="-150" dirty="0">
                <a:solidFill>
                  <a:schemeClr val="tx1"/>
                </a:solidFill>
                <a:latin typeface="+mj-ea"/>
              </a:rPr>
              <a:t>에 따르지 아니하고는 마약 또는 향정신성의약품을 투약하거나 </a:t>
            </a:r>
            <a:endParaRPr lang="en-US" altLang="ko-KR" sz="1600" b="1" spc="-150" dirty="0">
              <a:solidFill>
                <a:schemeClr val="tx1"/>
              </a:solidFill>
              <a:latin typeface="+mj-ea"/>
            </a:endParaRPr>
          </a:p>
          <a:p>
            <a:pPr marL="266700" indent="-266700">
              <a:lnSpc>
                <a:spcPct val="140000"/>
              </a:lnSpc>
            </a:pPr>
            <a:r>
              <a:rPr lang="en-US" altLang="ko-KR" sz="1600" b="1" spc="-150" dirty="0">
                <a:solidFill>
                  <a:schemeClr val="tx1"/>
                </a:solidFill>
                <a:latin typeface="+mj-ea"/>
              </a:rPr>
              <a:t>      </a:t>
            </a:r>
            <a:r>
              <a:rPr lang="ko-KR" altLang="en-US" sz="1600" b="1" spc="-150" dirty="0">
                <a:solidFill>
                  <a:schemeClr val="tx1"/>
                </a:solidFill>
                <a:latin typeface="+mj-ea"/>
              </a:rPr>
              <a:t>투약하기 위하여 제공하여서는 아니 된다</a:t>
            </a:r>
            <a:r>
              <a:rPr lang="en-US" altLang="ko-KR" sz="1600" b="1" spc="-150" dirty="0">
                <a:solidFill>
                  <a:schemeClr val="tx1"/>
                </a:solidFill>
                <a:latin typeface="+mj-ea"/>
              </a:rPr>
              <a:t>. </a:t>
            </a:r>
            <a:r>
              <a:rPr lang="ko-KR" altLang="en-US" sz="1600" spc="-150" dirty="0">
                <a:solidFill>
                  <a:srgbClr val="000000"/>
                </a:solidFill>
                <a:latin typeface="+mj-ea"/>
              </a:rPr>
              <a:t>다만</a:t>
            </a:r>
            <a:r>
              <a:rPr lang="en-US" altLang="ko-KR" sz="1600" spc="-150" dirty="0">
                <a:solidFill>
                  <a:srgbClr val="000000"/>
                </a:solidFill>
                <a:latin typeface="+mj-ea"/>
              </a:rPr>
              <a:t>, </a:t>
            </a:r>
            <a:r>
              <a:rPr lang="ko-KR" altLang="en-US" sz="1600" spc="-150" dirty="0">
                <a:solidFill>
                  <a:srgbClr val="000000"/>
                </a:solidFill>
                <a:latin typeface="+mj-ea"/>
              </a:rPr>
              <a:t>「약사법」에 따라 자신이 직접 조제할 수 있는 </a:t>
            </a:r>
            <a:endParaRPr lang="en-US" altLang="ko-KR" sz="1600" spc="-150" dirty="0">
              <a:solidFill>
                <a:srgbClr val="000000"/>
              </a:solidFill>
              <a:latin typeface="+mj-ea"/>
            </a:endParaRPr>
          </a:p>
          <a:p>
            <a:pPr marL="266700" indent="-266700">
              <a:lnSpc>
                <a:spcPct val="140000"/>
              </a:lnSpc>
            </a:pPr>
            <a:r>
              <a:rPr lang="en-US" altLang="ko-KR" sz="1600" spc="-150" dirty="0">
                <a:solidFill>
                  <a:srgbClr val="000000"/>
                </a:solidFill>
                <a:latin typeface="+mj-ea"/>
              </a:rPr>
              <a:t>      </a:t>
            </a:r>
            <a:r>
              <a:rPr lang="ko-KR" altLang="en-US" sz="1600" spc="-150" dirty="0">
                <a:solidFill>
                  <a:srgbClr val="000000"/>
                </a:solidFill>
                <a:latin typeface="+mj-ea"/>
              </a:rPr>
              <a:t>마약류취급의료업자가 </a:t>
            </a:r>
            <a:r>
              <a:rPr lang="ko-KR" altLang="en-US" sz="1600" b="1" spc="-150" dirty="0">
                <a:solidFill>
                  <a:srgbClr val="FF0000"/>
                </a:solidFill>
                <a:latin typeface="+mj-ea"/>
              </a:rPr>
              <a:t>진료기록부</a:t>
            </a:r>
            <a:r>
              <a:rPr lang="ko-KR" altLang="en-US" sz="1600" spc="-150" dirty="0">
                <a:solidFill>
                  <a:srgbClr val="000000"/>
                </a:solidFill>
                <a:latin typeface="+mj-ea"/>
              </a:rPr>
              <a:t>에 그가 사용하려는 마약 또는 향정신성의약품의 품명과</a:t>
            </a:r>
            <a:endParaRPr lang="en-US" altLang="ko-KR" sz="1600" spc="-150" dirty="0">
              <a:solidFill>
                <a:srgbClr val="000000"/>
              </a:solidFill>
              <a:latin typeface="+mj-ea"/>
            </a:endParaRPr>
          </a:p>
          <a:p>
            <a:pPr marL="266700" indent="-266700">
              <a:lnSpc>
                <a:spcPct val="140000"/>
              </a:lnSpc>
            </a:pPr>
            <a:r>
              <a:rPr lang="en-US" altLang="ko-KR" sz="1600" spc="-150" dirty="0">
                <a:solidFill>
                  <a:srgbClr val="000000"/>
                </a:solidFill>
                <a:latin typeface="+mj-ea"/>
              </a:rPr>
              <a:t>     </a:t>
            </a:r>
            <a:r>
              <a:rPr lang="ko-KR" altLang="en-US" sz="1600" spc="-150" dirty="0">
                <a:solidFill>
                  <a:srgbClr val="000000"/>
                </a:solidFill>
                <a:latin typeface="+mj-ea"/>
              </a:rPr>
              <a:t>수량을 적고 이를 직접 투약하거나 투약하기 위하여 제공하는 경우에는 그러하지 아니하다</a:t>
            </a:r>
            <a:endParaRPr lang="en-US" altLang="ko-KR" sz="1600" spc="-150" dirty="0">
              <a:solidFill>
                <a:srgbClr val="000000"/>
              </a:solidFill>
              <a:latin typeface="+mj-ea"/>
            </a:endParaRPr>
          </a:p>
          <a:p>
            <a:pPr marL="266700" indent="-266700">
              <a:lnSpc>
                <a:spcPct val="140000"/>
              </a:lnSpc>
            </a:pPr>
            <a:r>
              <a:rPr lang="en-US" altLang="ko-KR" sz="1400" spc="-150" dirty="0">
                <a:solidFill>
                  <a:srgbClr val="000000"/>
                </a:solidFill>
                <a:latin typeface="+mj-ea"/>
              </a:rPr>
              <a:t>         * </a:t>
            </a:r>
            <a:r>
              <a:rPr lang="ko-KR" altLang="en-US" sz="1400" spc="-150" dirty="0">
                <a:solidFill>
                  <a:srgbClr val="000000"/>
                </a:solidFill>
                <a:latin typeface="+mj-ea"/>
              </a:rPr>
              <a:t>의사의 직접조제범위</a:t>
            </a:r>
            <a:r>
              <a:rPr lang="en-US" altLang="ko-KR" sz="1400" spc="-150" dirty="0">
                <a:solidFill>
                  <a:srgbClr val="000000"/>
                </a:solidFill>
                <a:latin typeface="+mj-ea"/>
              </a:rPr>
              <a:t>:   </a:t>
            </a:r>
            <a:r>
              <a:rPr lang="ko-KR" altLang="en-US" sz="1400" spc="-150" dirty="0">
                <a:solidFill>
                  <a:schemeClr val="tx1"/>
                </a:solidFill>
                <a:latin typeface="+mj-ea"/>
              </a:rPr>
              <a:t>약사법 제</a:t>
            </a:r>
            <a:r>
              <a:rPr lang="en-US" altLang="ko-KR" sz="1400" spc="-150" dirty="0">
                <a:solidFill>
                  <a:schemeClr val="tx1"/>
                </a:solidFill>
                <a:latin typeface="+mj-ea"/>
              </a:rPr>
              <a:t>23</a:t>
            </a:r>
            <a:r>
              <a:rPr lang="ko-KR" altLang="en-US" sz="1400" spc="-150" dirty="0">
                <a:solidFill>
                  <a:schemeClr val="tx1"/>
                </a:solidFill>
                <a:latin typeface="+mj-ea"/>
              </a:rPr>
              <a:t>조제</a:t>
            </a:r>
            <a:r>
              <a:rPr lang="en-US" altLang="ko-KR" sz="1400" spc="-150" dirty="0">
                <a:solidFill>
                  <a:schemeClr val="tx1"/>
                </a:solidFill>
                <a:latin typeface="+mj-ea"/>
              </a:rPr>
              <a:t>4</a:t>
            </a:r>
            <a:r>
              <a:rPr lang="ko-KR" altLang="en-US" sz="1400" spc="-150" dirty="0">
                <a:solidFill>
                  <a:schemeClr val="tx1"/>
                </a:solidFill>
                <a:latin typeface="+mj-ea"/>
              </a:rPr>
              <a:t>항</a:t>
            </a:r>
            <a:r>
              <a:rPr lang="en-US" altLang="ko-KR" sz="1400" spc="-150" dirty="0">
                <a:solidFill>
                  <a:schemeClr val="tx1"/>
                </a:solidFill>
                <a:latin typeface="+mj-ea"/>
              </a:rPr>
              <a:t>, </a:t>
            </a:r>
            <a:r>
              <a:rPr lang="ko-KR" altLang="en-US" sz="1400" spc="-150" dirty="0">
                <a:solidFill>
                  <a:schemeClr val="tx1"/>
                </a:solidFill>
                <a:latin typeface="+mj-ea"/>
              </a:rPr>
              <a:t>시행규칙 제</a:t>
            </a:r>
            <a:r>
              <a:rPr lang="en-US" altLang="ko-KR" sz="1400" spc="-150" dirty="0">
                <a:solidFill>
                  <a:schemeClr val="tx1"/>
                </a:solidFill>
                <a:latin typeface="+mj-ea"/>
              </a:rPr>
              <a:t>15</a:t>
            </a:r>
            <a:r>
              <a:rPr lang="ko-KR" altLang="en-US" sz="1400" spc="-150" dirty="0">
                <a:solidFill>
                  <a:schemeClr val="tx1"/>
                </a:solidFill>
                <a:latin typeface="+mj-ea"/>
              </a:rPr>
              <a:t>조 참고</a:t>
            </a:r>
            <a:r>
              <a:rPr lang="en-US" altLang="ko-KR" sz="1400" spc="-150" dirty="0">
                <a:solidFill>
                  <a:srgbClr val="000000"/>
                </a:solidFill>
                <a:latin typeface="+mj-ea"/>
              </a:rPr>
              <a:t>(</a:t>
            </a:r>
            <a:r>
              <a:rPr lang="ko-KR" altLang="en-US" sz="1400" spc="-150" dirty="0">
                <a:solidFill>
                  <a:srgbClr val="000000"/>
                </a:solidFill>
                <a:latin typeface="+mj-ea"/>
              </a:rPr>
              <a:t>입원환자</a:t>
            </a:r>
            <a:r>
              <a:rPr lang="en-US" altLang="ko-KR" sz="1400" spc="-150" dirty="0">
                <a:solidFill>
                  <a:srgbClr val="000000"/>
                </a:solidFill>
                <a:latin typeface="+mj-ea"/>
              </a:rPr>
              <a:t>, </a:t>
            </a:r>
            <a:r>
              <a:rPr lang="ko-KR" altLang="en-US" sz="1400" spc="-150" dirty="0" err="1">
                <a:solidFill>
                  <a:srgbClr val="000000"/>
                </a:solidFill>
                <a:latin typeface="+mj-ea"/>
              </a:rPr>
              <a:t>주사제</a:t>
            </a:r>
            <a:r>
              <a:rPr lang="en-US" altLang="ko-KR" sz="1400" spc="-150" dirty="0">
                <a:solidFill>
                  <a:srgbClr val="000000"/>
                </a:solidFill>
                <a:latin typeface="+mj-ea"/>
              </a:rPr>
              <a:t>,</a:t>
            </a:r>
            <a:r>
              <a:rPr lang="ko-KR" altLang="en-US" sz="1400" spc="-150" dirty="0">
                <a:solidFill>
                  <a:srgbClr val="000000"/>
                </a:solidFill>
                <a:latin typeface="+mj-ea"/>
              </a:rPr>
              <a:t> 마약 등</a:t>
            </a:r>
            <a:r>
              <a:rPr lang="en-US" altLang="ko-KR" sz="1400" spc="-150" dirty="0">
                <a:solidFill>
                  <a:srgbClr val="000000"/>
                </a:solidFill>
                <a:latin typeface="+mj-ea"/>
              </a:rPr>
              <a:t>)</a:t>
            </a:r>
          </a:p>
          <a:p>
            <a:pPr marL="266700" indent="-266700">
              <a:lnSpc>
                <a:spcPct val="140000"/>
              </a:lnSpc>
            </a:pPr>
            <a:endParaRPr lang="en-US" altLang="ko-KR" sz="900" spc="-150" dirty="0">
              <a:solidFill>
                <a:srgbClr val="000000"/>
              </a:solidFill>
              <a:latin typeface="+mj-ea"/>
            </a:endParaRPr>
          </a:p>
          <a:p>
            <a:pPr marL="266700" indent="-266700">
              <a:lnSpc>
                <a:spcPct val="140000"/>
              </a:lnSpc>
            </a:pPr>
            <a:r>
              <a:rPr lang="ko-KR" altLang="en-US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○ </a:t>
            </a:r>
            <a:r>
              <a:rPr lang="ko-KR" altLang="en-US" sz="1600" spc="-150" dirty="0">
                <a:solidFill>
                  <a:srgbClr val="000000"/>
                </a:solidFill>
                <a:latin typeface="+mj-ea"/>
              </a:rPr>
              <a:t>마약류취급의료업자가 </a:t>
            </a:r>
            <a:r>
              <a:rPr lang="ko-KR" altLang="en-US" sz="1600" b="1" spc="-150" dirty="0">
                <a:solidFill>
                  <a:schemeClr val="tx1"/>
                </a:solidFill>
                <a:latin typeface="+mj-ea"/>
              </a:rPr>
              <a:t>마약 또는 </a:t>
            </a:r>
            <a:r>
              <a:rPr lang="ko-KR" altLang="en-US" sz="1600" b="1" spc="-150" dirty="0">
                <a:solidFill>
                  <a:srgbClr val="FF0000"/>
                </a:solidFill>
                <a:latin typeface="+mj-ea"/>
              </a:rPr>
              <a:t>향정신성의약품</a:t>
            </a:r>
            <a:r>
              <a:rPr lang="ko-KR" altLang="en-US" sz="1600" b="1" spc="-150" dirty="0">
                <a:solidFill>
                  <a:srgbClr val="000000"/>
                </a:solidFill>
                <a:latin typeface="+mj-ea"/>
              </a:rPr>
              <a:t>을 기재한 처방전</a:t>
            </a:r>
            <a:r>
              <a:rPr lang="ko-KR" altLang="en-US" sz="1600" spc="-150" dirty="0">
                <a:solidFill>
                  <a:srgbClr val="000000"/>
                </a:solidFill>
                <a:latin typeface="+mj-ea"/>
              </a:rPr>
              <a:t>을 발급할 때에는 그 처방전에 </a:t>
            </a:r>
            <a:r>
              <a:rPr lang="ko-KR" altLang="en-US" sz="1600" b="1" spc="-150" dirty="0">
                <a:solidFill>
                  <a:srgbClr val="000000"/>
                </a:solidFill>
                <a:latin typeface="+mj-ea"/>
              </a:rPr>
              <a:t>발급자의 업소 소재지</a:t>
            </a:r>
            <a:r>
              <a:rPr lang="en-US" altLang="ko-KR" sz="1600" b="1" spc="-150" dirty="0">
                <a:solidFill>
                  <a:srgbClr val="000000"/>
                </a:solidFill>
                <a:latin typeface="+mj-ea"/>
              </a:rPr>
              <a:t>, </a:t>
            </a:r>
            <a:r>
              <a:rPr lang="ko-KR" altLang="en-US" sz="1600" b="1" spc="-150" dirty="0">
                <a:solidFill>
                  <a:srgbClr val="000000"/>
                </a:solidFill>
                <a:latin typeface="+mj-ea"/>
              </a:rPr>
              <a:t>상호 또는 명칭</a:t>
            </a:r>
            <a:r>
              <a:rPr lang="en-US" altLang="ko-KR" sz="1600" b="1" spc="-150" dirty="0">
                <a:solidFill>
                  <a:srgbClr val="000000"/>
                </a:solidFill>
                <a:latin typeface="+mj-ea"/>
              </a:rPr>
              <a:t> </a:t>
            </a:r>
            <a:r>
              <a:rPr lang="ko-KR" altLang="en-US" sz="1600" b="1" spc="-150" dirty="0">
                <a:solidFill>
                  <a:srgbClr val="000000"/>
                </a:solidFill>
                <a:latin typeface="+mj-ea"/>
              </a:rPr>
              <a:t>및 면허번호를 기입</a:t>
            </a:r>
            <a:r>
              <a:rPr lang="ko-KR" altLang="en-US" sz="1600" spc="-150" dirty="0">
                <a:solidFill>
                  <a:srgbClr val="000000"/>
                </a:solidFill>
                <a:latin typeface="+mj-ea"/>
              </a:rPr>
              <a:t>하여 </a:t>
            </a:r>
            <a:r>
              <a:rPr lang="ko-KR" altLang="en-US" sz="1600" b="1" spc="-150" dirty="0">
                <a:solidFill>
                  <a:srgbClr val="000000"/>
                </a:solidFill>
                <a:latin typeface="+mj-ea"/>
              </a:rPr>
              <a:t>서명 또는 날인</a:t>
            </a:r>
            <a:r>
              <a:rPr lang="en-US" altLang="ko-KR" sz="1600" b="1" spc="-150" dirty="0">
                <a:solidFill>
                  <a:srgbClr val="000000"/>
                </a:solidFill>
                <a:latin typeface="+mj-ea"/>
              </a:rPr>
              <a:t> </a:t>
            </a:r>
            <a:r>
              <a:rPr lang="ko-KR" altLang="en-US" sz="1600" spc="-150" dirty="0">
                <a:solidFill>
                  <a:srgbClr val="000000"/>
                </a:solidFill>
                <a:latin typeface="+mj-ea"/>
              </a:rPr>
              <a:t>하여야 한다</a:t>
            </a:r>
            <a:r>
              <a:rPr lang="en-US" altLang="ko-KR" sz="1600" spc="-150" dirty="0">
                <a:solidFill>
                  <a:srgbClr val="000000"/>
                </a:solidFill>
                <a:latin typeface="+mj-ea"/>
              </a:rPr>
              <a:t>.</a:t>
            </a:r>
          </a:p>
          <a:p>
            <a:pPr marL="266700" indent="-266700">
              <a:lnSpc>
                <a:spcPct val="140000"/>
              </a:lnSpc>
            </a:pPr>
            <a:r>
              <a:rPr lang="en-US" altLang="ko-KR" sz="1600" spc="-150" dirty="0">
                <a:solidFill>
                  <a:srgbClr val="000000"/>
                </a:solidFill>
                <a:latin typeface="+mj-ea"/>
              </a:rPr>
              <a:t>         </a:t>
            </a:r>
            <a:r>
              <a:rPr lang="ko-KR" altLang="en-US" sz="1400" spc="-150" dirty="0">
                <a:solidFill>
                  <a:srgbClr val="000000"/>
                </a:solidFill>
                <a:latin typeface="+mj-ea"/>
              </a:rPr>
              <a:t>「의료법」 처방전 양식에 따라 </a:t>
            </a:r>
            <a:r>
              <a:rPr lang="ko-KR" altLang="en-US" sz="1400" spc="-150" dirty="0">
                <a:solidFill>
                  <a:schemeClr val="tx1"/>
                </a:solidFill>
                <a:latin typeface="+mj-ea"/>
              </a:rPr>
              <a:t>요양기관기호</a:t>
            </a:r>
            <a:r>
              <a:rPr lang="ko-KR" altLang="en-US" sz="1400" spc="-150" dirty="0">
                <a:solidFill>
                  <a:srgbClr val="000000"/>
                </a:solidFill>
                <a:latin typeface="+mj-ea"/>
              </a:rPr>
              <a:t>를 기입한 경우 소재지를 기재한 것으로 간주</a:t>
            </a:r>
            <a:endParaRPr lang="en-US" altLang="ko-KR" sz="1600" spc="-150" dirty="0">
              <a:solidFill>
                <a:srgbClr val="000000"/>
              </a:solidFill>
              <a:latin typeface="+mj-ea"/>
            </a:endParaRPr>
          </a:p>
          <a:p>
            <a:pPr marL="266700" indent="-266700">
              <a:lnSpc>
                <a:spcPct val="140000"/>
              </a:lnSpc>
            </a:pPr>
            <a:r>
              <a:rPr lang="en-US" altLang="ko-KR" sz="800" spc="-150" dirty="0">
                <a:solidFill>
                  <a:srgbClr val="000000"/>
                </a:solidFill>
                <a:latin typeface="+mj-ea"/>
              </a:rPr>
              <a:t>     </a:t>
            </a:r>
          </a:p>
          <a:p>
            <a:pPr marL="266700" indent="-266700">
              <a:lnSpc>
                <a:spcPct val="140000"/>
              </a:lnSpc>
            </a:pPr>
            <a:r>
              <a:rPr lang="ko-KR" altLang="en-US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○ 처방전</a:t>
            </a:r>
            <a:r>
              <a:rPr lang="en-US" altLang="ko-KR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진료기록부는 </a:t>
            </a:r>
            <a:r>
              <a:rPr lang="en-US" altLang="ko-KR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sz="16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년간 보존</a:t>
            </a:r>
            <a:r>
              <a:rPr lang="ko-KR" altLang="en-US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하여야</a:t>
            </a:r>
            <a:r>
              <a:rPr lang="ko-KR" altLang="en-US" sz="16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한다 </a:t>
            </a:r>
            <a:r>
              <a:rPr lang="en-US" altLang="ko-KR" sz="12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2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전자서명 기재된 전자문서 가능</a:t>
            </a:r>
            <a:r>
              <a:rPr lang="en-US" altLang="ko-KR" sz="12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endParaRPr lang="en-US" altLang="ko-KR" sz="1600" spc="-150" dirty="0">
              <a:solidFill>
                <a:srgbClr val="000000"/>
              </a:solidFill>
              <a:latin typeface="+mj-ea"/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575556" y="4941168"/>
            <a:ext cx="7992888" cy="936104"/>
          </a:xfrm>
          <a:prstGeom prst="roundRect">
            <a:avLst>
              <a:gd name="adj" fmla="val 2102"/>
            </a:avLst>
          </a:prstGeom>
          <a:solidFill>
            <a:schemeClr val="accent2">
              <a:lumMod val="20000"/>
              <a:lumOff val="80000"/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ko-KR" altLang="en-US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★ 벌칙 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:  (</a:t>
            </a:r>
            <a:r>
              <a:rPr lang="ko-KR" altLang="en-US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마약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) 2</a:t>
            </a:r>
            <a:r>
              <a:rPr lang="ko-KR" altLang="en-US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년 이하의 징역 또는 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sz="1600" dirty="0" err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천만원</a:t>
            </a:r>
            <a:r>
              <a:rPr lang="ko-KR" altLang="en-US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이하의 벌금</a:t>
            </a:r>
          </a:p>
          <a:p>
            <a:r>
              <a:rPr lang="ko-KR" altLang="en-US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            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dirty="0" err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향정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) 1</a:t>
            </a:r>
            <a:r>
              <a:rPr lang="ko-KR" altLang="en-US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년 이하의 징역 또는 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600" dirty="0" err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천만원</a:t>
            </a:r>
            <a:r>
              <a:rPr lang="ko-KR" altLang="en-US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이하의 벌금</a:t>
            </a:r>
            <a:endParaRPr lang="en-US" altLang="ko-KR" sz="1600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★ 행정처분 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취급업무정지 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월</a:t>
            </a:r>
            <a:endParaRPr lang="en-US" altLang="ko-KR" sz="1600" spc="-15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오른쪽 화살표 3"/>
          <p:cNvSpPr/>
          <p:nvPr/>
        </p:nvSpPr>
        <p:spPr>
          <a:xfrm>
            <a:off x="827584" y="4005064"/>
            <a:ext cx="144016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1218898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내용 개체 틀 8"/>
          <p:cNvSpPr txBox="1">
            <a:spLocks/>
          </p:cNvSpPr>
          <p:nvPr/>
        </p:nvSpPr>
        <p:spPr bwMode="auto">
          <a:xfrm>
            <a:off x="357158" y="1000108"/>
            <a:ext cx="8535322" cy="559724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127000" marR="127000" lvl="0" algn="just" ea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</a:pPr>
            <a:endParaRPr kumimoji="1" lang="en-US" altLang="ko-KR" sz="2800" b="1" i="0" u="none" strike="noStrike" kern="0" cap="none" spc="0" normalizeH="0" baseline="0" noProof="0" dirty="0">
              <a:ln>
                <a:noFill/>
              </a:ln>
              <a:solidFill>
                <a:srgbClr val="190EEC"/>
              </a:solidFill>
              <a:effectLst/>
              <a:uLnTx/>
              <a:uFillTx/>
              <a:latin typeface="+mn-lt"/>
              <a:ea typeface="HY울릉도M" pitchFamily="18" charset="-127"/>
              <a:cs typeface="+mn-cs"/>
            </a:endParaRPr>
          </a:p>
        </p:txBody>
      </p:sp>
      <p:grpSp>
        <p:nvGrpSpPr>
          <p:cNvPr id="2" name="그룹 53"/>
          <p:cNvGrpSpPr/>
          <p:nvPr/>
        </p:nvGrpSpPr>
        <p:grpSpPr>
          <a:xfrm>
            <a:off x="395536" y="548680"/>
            <a:ext cx="8352928" cy="5328591"/>
            <a:chOff x="467544" y="1340768"/>
            <a:chExt cx="7704856" cy="4225685"/>
          </a:xfrm>
        </p:grpSpPr>
        <p:grpSp>
          <p:nvGrpSpPr>
            <p:cNvPr id="3" name="그룹 8"/>
            <p:cNvGrpSpPr/>
            <p:nvPr/>
          </p:nvGrpSpPr>
          <p:grpSpPr>
            <a:xfrm>
              <a:off x="467544" y="1340768"/>
              <a:ext cx="7704856" cy="4225685"/>
              <a:chOff x="179512" y="620687"/>
              <a:chExt cx="8028384" cy="4502779"/>
            </a:xfrm>
          </p:grpSpPr>
          <p:sp>
            <p:nvSpPr>
              <p:cNvPr id="10" name="모서리가 둥근 직사각형 9"/>
              <p:cNvSpPr/>
              <p:nvPr/>
            </p:nvSpPr>
            <p:spPr>
              <a:xfrm>
                <a:off x="179512" y="836711"/>
                <a:ext cx="8028384" cy="4286755"/>
              </a:xfrm>
              <a:prstGeom prst="roundRect">
                <a:avLst>
                  <a:gd name="adj" fmla="val 2653"/>
                </a:avLst>
              </a:prstGeom>
              <a:solidFill>
                <a:schemeClr val="bg1"/>
              </a:solidFill>
              <a:ln w="31750">
                <a:solidFill>
                  <a:srgbClr val="2C97A2">
                    <a:alpha val="28000"/>
                  </a:srgbClr>
                </a:solidFill>
              </a:ln>
              <a:effectLst>
                <a:outerShdw blurRad="50800" dist="12700" dir="5400000" algn="t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13" name="그림 12"/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563716" y="620687"/>
                <a:ext cx="5398396" cy="71096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4" name="TextBox 13"/>
            <p:cNvSpPr txBox="1"/>
            <p:nvPr/>
          </p:nvSpPr>
          <p:spPr>
            <a:xfrm>
              <a:off x="1397440" y="1484784"/>
              <a:ext cx="6044327" cy="366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4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마약류취급자 관리의무</a:t>
              </a:r>
              <a:r>
                <a:rPr lang="en-US" altLang="ko-KR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(</a:t>
              </a:r>
              <a:r>
                <a:rPr lang="ko-KR" altLang="en-US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법 제</a:t>
              </a:r>
              <a:r>
                <a:rPr lang="en-US" altLang="ko-KR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38</a:t>
              </a:r>
              <a:r>
                <a:rPr lang="ko-KR" altLang="en-US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조</a:t>
              </a:r>
              <a:r>
                <a:rPr lang="en-US" altLang="ko-KR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)</a:t>
              </a:r>
            </a:p>
          </p:txBody>
        </p:sp>
      </p:grpSp>
      <p:sp>
        <p:nvSpPr>
          <p:cNvPr id="15" name="모서리가 둥근 직사각형 14"/>
          <p:cNvSpPr/>
          <p:nvPr/>
        </p:nvSpPr>
        <p:spPr>
          <a:xfrm>
            <a:off x="611560" y="1628799"/>
            <a:ext cx="7992888" cy="1711998"/>
          </a:xfrm>
          <a:prstGeom prst="roundRect">
            <a:avLst>
              <a:gd name="adj" fmla="val 2102"/>
            </a:avLst>
          </a:prstGeom>
          <a:solidFill>
            <a:srgbClr val="8DCCF7">
              <a:alpha val="2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975" indent="-180975">
              <a:lnSpc>
                <a:spcPct val="150000"/>
              </a:lnSpc>
              <a:buFont typeface="Wingdings" pitchFamily="2" charset="2"/>
              <a:buNone/>
            </a:pP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○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마약류제조업자 또는 마약류원료사용자는 그 업무에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한양신명조"/>
                <a:cs typeface="한양신명조"/>
              </a:rPr>
              <a:t> 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종사하는 종업원의 지도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·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감독 및 품질관리 기타 마약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·</a:t>
            </a:r>
            <a:r>
              <a:rPr lang="ko-KR" altLang="en-US" sz="1600" spc="-15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향정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및 한외마약에 관한 업무에 대해 </a:t>
            </a:r>
            <a:r>
              <a:rPr lang="ko-KR" altLang="en-US" sz="1600" spc="-15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총리령을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준수</a:t>
            </a:r>
            <a:endParaRPr lang="en-US" altLang="ko-KR" sz="1600" spc="-15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Font typeface="Wingdings" pitchFamily="2" charset="2"/>
              <a:buNone/>
            </a:pPr>
            <a:endParaRPr lang="ko-KR" altLang="en-US" sz="300" spc="-15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○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마약류취급자는 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변질 </a:t>
            </a:r>
            <a:r>
              <a:rPr lang="en-US" altLang="ko-KR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· 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부패 </a:t>
            </a:r>
            <a:r>
              <a:rPr lang="en-US" altLang="ko-KR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· 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오염 </a:t>
            </a:r>
            <a:r>
              <a:rPr lang="en-US" altLang="ko-KR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· 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파손 </a:t>
            </a:r>
            <a:r>
              <a:rPr lang="en-US" altLang="ko-KR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· 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유효기간경과 마약류를 판매 또는 사용해서는 안됨</a:t>
            </a:r>
            <a:endParaRPr lang="en-US" altLang="ko-KR" sz="1600" b="1" spc="-15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600" spc="-150" dirty="0">
                <a:solidFill>
                  <a:schemeClr val="tx1"/>
                </a:solidFill>
                <a:ea typeface="맑은 고딕" pitchFamily="50" charset="-127"/>
              </a:rPr>
              <a:t>○</a:t>
            </a:r>
            <a:r>
              <a:rPr lang="en-US" altLang="ko-KR" sz="1600" spc="-150" dirty="0">
                <a:solidFill>
                  <a:schemeClr val="tx1"/>
                </a:solidFill>
                <a:ea typeface="맑은 고딕" pitchFamily="50" charset="-127"/>
              </a:rPr>
              <a:t> 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의료용 마약류 </a:t>
            </a:r>
            <a:r>
              <a:rPr lang="ko-KR" altLang="en-US" sz="1600" b="1" spc="-15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저장시설 </a:t>
            </a:r>
            <a:r>
              <a:rPr lang="ko-KR" altLang="en-US" sz="1600" b="1" spc="-15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점검부</a:t>
            </a:r>
            <a:r>
              <a:rPr lang="ko-KR" altLang="en-US" sz="1600" b="1" spc="-15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기록</a:t>
            </a:r>
            <a:r>
              <a:rPr lang="en-US" altLang="ko-KR" sz="1600" b="1" spc="-15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-  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저장시설을 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주 </a:t>
            </a:r>
            <a:r>
              <a:rPr lang="en-US" altLang="ko-KR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회 이상 점검</a:t>
            </a:r>
            <a:r>
              <a:rPr lang="en-US" altLang="ko-KR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 2</a:t>
            </a:r>
            <a:r>
              <a:rPr lang="ko-KR" altLang="en-US" sz="1600" b="1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년간 보관</a:t>
            </a:r>
            <a:endParaRPr lang="en-US" altLang="ko-KR" sz="1600" b="1" spc="-15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  <a:buFont typeface="Wingdings" pitchFamily="2" charset="2"/>
              <a:buNone/>
            </a:pPr>
            <a:endParaRPr lang="en-US" altLang="ko-KR" sz="1600" b="1" spc="-15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603548" y="3501007"/>
            <a:ext cx="7992888" cy="936104"/>
          </a:xfrm>
          <a:prstGeom prst="roundRect">
            <a:avLst>
              <a:gd name="adj" fmla="val 2102"/>
            </a:avLst>
          </a:prstGeom>
          <a:solidFill>
            <a:schemeClr val="accent2">
              <a:lumMod val="20000"/>
              <a:lumOff val="80000"/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70000"/>
              </a:lnSpc>
            </a:pP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★ 벌칙 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(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마약류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 1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년 이하 징역 또는 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600" spc="-15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천만원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이하 벌금</a:t>
            </a:r>
          </a:p>
          <a:p>
            <a:pPr marL="342900" indent="-342900">
              <a:lnSpc>
                <a:spcPct val="160000"/>
              </a:lnSpc>
            </a:pP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★ 행정처분 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취급업무정지 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월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(1, 2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항 위반 시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), 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경고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(3</a:t>
            </a:r>
            <a:r>
              <a:rPr lang="ko-KR" altLang="en-US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항 위반 시</a:t>
            </a:r>
            <a:r>
              <a:rPr lang="en-US" altLang="ko-KR" sz="160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17" name="모서리가 둥근 직사각형 16"/>
          <p:cNvSpPr/>
          <p:nvPr/>
        </p:nvSpPr>
        <p:spPr>
          <a:xfrm>
            <a:off x="611560" y="4581127"/>
            <a:ext cx="7992888" cy="1080120"/>
          </a:xfrm>
          <a:prstGeom prst="roundRect">
            <a:avLst>
              <a:gd name="adj" fmla="val 2102"/>
            </a:avLst>
          </a:prstGeom>
          <a:solidFill>
            <a:srgbClr val="8DCCF7">
              <a:alpha val="2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2563" indent="-182563">
              <a:lnSpc>
                <a:spcPct val="120000"/>
              </a:lnSpc>
              <a:buFont typeface="Arial" charset="0"/>
              <a:buNone/>
            </a:pPr>
            <a:r>
              <a:rPr lang="en-US" altLang="ko-KR" sz="1600" spc="-150" dirty="0">
                <a:solidFill>
                  <a:schemeClr val="tx1"/>
                </a:solidFill>
                <a:latin typeface="+mj-ea"/>
                <a:ea typeface="+mj-ea"/>
              </a:rPr>
              <a:t> ※ </a:t>
            </a:r>
            <a:r>
              <a:rPr lang="ko-KR" altLang="en-US" sz="1600" spc="-150" dirty="0" err="1">
                <a:solidFill>
                  <a:schemeClr val="tx1"/>
                </a:solidFill>
                <a:latin typeface="+mj-ea"/>
                <a:ea typeface="+mj-ea"/>
              </a:rPr>
              <a:t>프로포폴</a:t>
            </a:r>
            <a:r>
              <a:rPr lang="ko-KR" altLang="en-US" sz="1600" spc="-150" dirty="0">
                <a:solidFill>
                  <a:schemeClr val="tx1"/>
                </a:solidFill>
                <a:latin typeface="+mj-ea"/>
                <a:ea typeface="+mj-ea"/>
              </a:rPr>
              <a:t> 주사제의 사용상의 주의사항</a:t>
            </a:r>
            <a:r>
              <a:rPr lang="en-US" altLang="ko-KR" sz="1600" spc="-15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1600" spc="-150" dirty="0">
                <a:solidFill>
                  <a:schemeClr val="tx1"/>
                </a:solidFill>
                <a:latin typeface="+mj-ea"/>
                <a:ea typeface="+mj-ea"/>
              </a:rPr>
              <a:t>허가사항</a:t>
            </a:r>
            <a:r>
              <a:rPr lang="en-US" altLang="ko-KR" sz="1600" spc="-150" dirty="0">
                <a:solidFill>
                  <a:schemeClr val="tx1"/>
                </a:solidFill>
                <a:latin typeface="+mj-ea"/>
                <a:ea typeface="+mj-ea"/>
              </a:rPr>
              <a:t>)</a:t>
            </a:r>
          </a:p>
          <a:p>
            <a:pPr marL="182563" indent="-182563">
              <a:lnSpc>
                <a:spcPct val="120000"/>
              </a:lnSpc>
              <a:buFont typeface="Arial" charset="0"/>
              <a:buNone/>
            </a:pPr>
            <a:r>
              <a:rPr lang="en-US" altLang="ko-KR" sz="1600" spc="-150" dirty="0">
                <a:solidFill>
                  <a:schemeClr val="tx1"/>
                </a:solidFill>
                <a:latin typeface="+mj-ea"/>
                <a:ea typeface="+mj-ea"/>
              </a:rPr>
              <a:t>    - </a:t>
            </a:r>
            <a:r>
              <a:rPr lang="ko-KR" altLang="en-US" sz="1600" b="1" spc="-150" dirty="0">
                <a:solidFill>
                  <a:schemeClr val="tx1"/>
                </a:solidFill>
                <a:latin typeface="+mj-ea"/>
                <a:ea typeface="+mj-ea"/>
              </a:rPr>
              <a:t>이 약과 이 약을 함유한 주사기는 환자 </a:t>
            </a:r>
            <a:r>
              <a:rPr lang="en-US" altLang="ko-KR" sz="1600" b="1" spc="-150" dirty="0">
                <a:solidFill>
                  <a:schemeClr val="tx1"/>
                </a:solidFill>
                <a:latin typeface="+mj-ea"/>
                <a:ea typeface="+mj-ea"/>
              </a:rPr>
              <a:t>1</a:t>
            </a:r>
            <a:r>
              <a:rPr lang="ko-KR" altLang="en-US" sz="1600" b="1" spc="-150" dirty="0">
                <a:solidFill>
                  <a:schemeClr val="tx1"/>
                </a:solidFill>
                <a:latin typeface="+mj-ea"/>
                <a:ea typeface="+mj-ea"/>
              </a:rPr>
              <a:t>인에 대하여 </a:t>
            </a:r>
            <a:r>
              <a:rPr lang="en-US" altLang="ko-KR" sz="1600" b="1" spc="-150" dirty="0">
                <a:solidFill>
                  <a:schemeClr val="tx1"/>
                </a:solidFill>
                <a:latin typeface="+mj-ea"/>
                <a:ea typeface="+mj-ea"/>
              </a:rPr>
              <a:t>1</a:t>
            </a:r>
            <a:r>
              <a:rPr lang="ko-KR" altLang="en-US" sz="1600" b="1" spc="-150" dirty="0">
                <a:solidFill>
                  <a:schemeClr val="tx1"/>
                </a:solidFill>
                <a:latin typeface="+mj-ea"/>
                <a:ea typeface="+mj-ea"/>
              </a:rPr>
              <a:t>회 사용한다</a:t>
            </a:r>
            <a:r>
              <a:rPr lang="en-US" altLang="ko-KR" sz="1600" b="1" spc="-150" dirty="0">
                <a:solidFill>
                  <a:schemeClr val="tx1"/>
                </a:solidFill>
                <a:latin typeface="+mj-ea"/>
                <a:ea typeface="+mj-ea"/>
              </a:rPr>
              <a:t>.</a:t>
            </a:r>
          </a:p>
          <a:p>
            <a:pPr marL="182563" indent="-182563">
              <a:lnSpc>
                <a:spcPct val="120000"/>
              </a:lnSpc>
              <a:buFont typeface="Arial" charset="0"/>
              <a:buNone/>
            </a:pPr>
            <a:r>
              <a:rPr lang="en-US" altLang="ko-KR" sz="1600" spc="-150" dirty="0">
                <a:solidFill>
                  <a:schemeClr val="tx1"/>
                </a:solidFill>
                <a:latin typeface="+mj-ea"/>
                <a:ea typeface="+mj-ea"/>
              </a:rPr>
              <a:t>    - </a:t>
            </a:r>
            <a:r>
              <a:rPr lang="ko-KR" altLang="en-US" sz="1600" b="1" spc="-150" dirty="0">
                <a:solidFill>
                  <a:schemeClr val="tx1"/>
                </a:solidFill>
                <a:latin typeface="+mj-ea"/>
                <a:ea typeface="+mj-ea"/>
              </a:rPr>
              <a:t>이 약을 투여하고 남은 제제는 미생물 오염의 가능성이 있으므로 버린다</a:t>
            </a:r>
            <a:r>
              <a:rPr lang="en-US" altLang="ko-KR" sz="1600" b="1" spc="-150" dirty="0">
                <a:solidFill>
                  <a:schemeClr val="tx1"/>
                </a:solidFill>
                <a:latin typeface="+mj-ea"/>
                <a:ea typeface="+mj-ea"/>
              </a:rPr>
              <a:t>.</a:t>
            </a:r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내용 개체 틀 8"/>
          <p:cNvSpPr txBox="1">
            <a:spLocks/>
          </p:cNvSpPr>
          <p:nvPr/>
        </p:nvSpPr>
        <p:spPr bwMode="auto">
          <a:xfrm>
            <a:off x="357158" y="712076"/>
            <a:ext cx="8535322" cy="559724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127000" marR="127000" lvl="0" algn="just" ea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</a:pPr>
            <a:endParaRPr kumimoji="1" lang="en-US" altLang="ko-KR" sz="2800" b="1" i="0" u="none" strike="noStrike" kern="0" cap="none" spc="0" normalizeH="0" baseline="0" noProof="0" dirty="0">
              <a:ln>
                <a:noFill/>
              </a:ln>
              <a:solidFill>
                <a:srgbClr val="190EEC"/>
              </a:solidFill>
              <a:effectLst/>
              <a:uLnTx/>
              <a:uFillTx/>
              <a:latin typeface="+mn-lt"/>
              <a:ea typeface="HY울릉도M" pitchFamily="18" charset="-127"/>
              <a:cs typeface="+mn-cs"/>
            </a:endParaRPr>
          </a:p>
        </p:txBody>
      </p:sp>
      <p:grpSp>
        <p:nvGrpSpPr>
          <p:cNvPr id="2" name="그룹 53"/>
          <p:cNvGrpSpPr/>
          <p:nvPr/>
        </p:nvGrpSpPr>
        <p:grpSpPr>
          <a:xfrm>
            <a:off x="395536" y="548680"/>
            <a:ext cx="8352928" cy="5472607"/>
            <a:chOff x="467544" y="1340768"/>
            <a:chExt cx="7704856" cy="4225685"/>
          </a:xfrm>
        </p:grpSpPr>
        <p:grpSp>
          <p:nvGrpSpPr>
            <p:cNvPr id="3" name="그룹 8"/>
            <p:cNvGrpSpPr/>
            <p:nvPr/>
          </p:nvGrpSpPr>
          <p:grpSpPr>
            <a:xfrm>
              <a:off x="467544" y="1340768"/>
              <a:ext cx="7704856" cy="4225685"/>
              <a:chOff x="179512" y="620687"/>
              <a:chExt cx="8028384" cy="4502779"/>
            </a:xfrm>
          </p:grpSpPr>
          <p:sp>
            <p:nvSpPr>
              <p:cNvPr id="10" name="모서리가 둥근 직사각형 9"/>
              <p:cNvSpPr/>
              <p:nvPr/>
            </p:nvSpPr>
            <p:spPr>
              <a:xfrm>
                <a:off x="179512" y="836711"/>
                <a:ext cx="8028384" cy="4286755"/>
              </a:xfrm>
              <a:prstGeom prst="roundRect">
                <a:avLst>
                  <a:gd name="adj" fmla="val 2653"/>
                </a:avLst>
              </a:prstGeom>
              <a:solidFill>
                <a:schemeClr val="bg1"/>
              </a:solidFill>
              <a:ln w="31750">
                <a:solidFill>
                  <a:srgbClr val="2C97A2">
                    <a:alpha val="28000"/>
                  </a:srgbClr>
                </a:solidFill>
              </a:ln>
              <a:effectLst>
                <a:outerShdw blurRad="50800" dist="12700" dir="5400000" algn="t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13" name="그림 12"/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771347" y="620687"/>
                <a:ext cx="5052345" cy="71096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4" name="TextBox 13"/>
            <p:cNvSpPr txBox="1"/>
            <p:nvPr/>
          </p:nvSpPr>
          <p:spPr>
            <a:xfrm>
              <a:off x="1397440" y="1484784"/>
              <a:ext cx="6044327" cy="3564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4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교 육</a:t>
              </a:r>
              <a:r>
                <a:rPr lang="en-US" altLang="ko-KR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(</a:t>
              </a:r>
              <a:r>
                <a:rPr lang="ko-KR" altLang="en-US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법 제</a:t>
              </a:r>
              <a:r>
                <a:rPr lang="en-US" altLang="ko-KR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50</a:t>
              </a:r>
              <a:r>
                <a:rPr lang="ko-KR" altLang="en-US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조</a:t>
              </a:r>
              <a:r>
                <a:rPr lang="en-US" altLang="ko-KR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)</a:t>
              </a:r>
            </a:p>
          </p:txBody>
        </p:sp>
      </p:grpSp>
      <p:sp>
        <p:nvSpPr>
          <p:cNvPr id="15" name="모서리가 둥근 직사각형 14"/>
          <p:cNvSpPr/>
          <p:nvPr/>
        </p:nvSpPr>
        <p:spPr>
          <a:xfrm>
            <a:off x="539552" y="1556792"/>
            <a:ext cx="8136904" cy="2520280"/>
          </a:xfrm>
          <a:prstGeom prst="roundRect">
            <a:avLst>
              <a:gd name="adj" fmla="val 2102"/>
            </a:avLst>
          </a:prstGeom>
          <a:solidFill>
            <a:srgbClr val="8DCCF7">
              <a:alpha val="2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60000"/>
              </a:lnSpc>
            </a:pPr>
            <a:r>
              <a:rPr lang="ko-KR" altLang="en-US" sz="1600" spc="-150" dirty="0">
                <a:solidFill>
                  <a:schemeClr val="tx1"/>
                </a:solidFill>
                <a:latin typeface="+mn-ea"/>
              </a:rPr>
              <a:t>○ 마약류취급의료업자</a:t>
            </a:r>
            <a:r>
              <a:rPr lang="en-US" altLang="ko-KR" sz="1600" spc="-150" dirty="0">
                <a:solidFill>
                  <a:schemeClr val="tx1"/>
                </a:solidFill>
                <a:latin typeface="+mn-ea"/>
              </a:rPr>
              <a:t>,</a:t>
            </a:r>
            <a:r>
              <a:rPr lang="ko-KR" altLang="en-US" sz="1600" spc="-150" dirty="0">
                <a:solidFill>
                  <a:schemeClr val="tx1"/>
                </a:solidFill>
                <a:latin typeface="+mn-ea"/>
              </a:rPr>
              <a:t> 마약류관리자</a:t>
            </a:r>
            <a:r>
              <a:rPr lang="en-US" altLang="ko-KR" sz="1600" spc="-150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1600" spc="-150" dirty="0">
                <a:solidFill>
                  <a:schemeClr val="tx1"/>
                </a:solidFill>
                <a:latin typeface="+mn-ea"/>
              </a:rPr>
              <a:t>마약류도매업자</a:t>
            </a:r>
            <a:r>
              <a:rPr lang="en-US" altLang="ko-KR" sz="1600" spc="-150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1600" spc="-150" dirty="0">
                <a:solidFill>
                  <a:schemeClr val="tx1"/>
                </a:solidFill>
                <a:latin typeface="+mn-ea"/>
              </a:rPr>
              <a:t>마약류소매업자 교육은</a:t>
            </a:r>
            <a:r>
              <a:rPr lang="en-US" altLang="ko-KR" sz="1600" spc="-150" dirty="0">
                <a:solidFill>
                  <a:schemeClr val="tx1"/>
                </a:solidFill>
                <a:latin typeface="+mn-ea"/>
              </a:rPr>
              <a:t> </a:t>
            </a:r>
            <a:r>
              <a:rPr lang="ko-KR" altLang="en-US" sz="1600" b="1" spc="-150" dirty="0">
                <a:solidFill>
                  <a:schemeClr val="tx1"/>
                </a:solidFill>
                <a:latin typeface="+mn-ea"/>
              </a:rPr>
              <a:t>시</a:t>
            </a:r>
            <a:r>
              <a:rPr lang="en-US" altLang="ko-KR" sz="1600" b="1" spc="-150" dirty="0">
                <a:solidFill>
                  <a:schemeClr val="tx1"/>
                </a:solidFill>
                <a:latin typeface="+mn-ea"/>
              </a:rPr>
              <a:t>·</a:t>
            </a:r>
            <a:r>
              <a:rPr lang="ko-KR" altLang="en-US" sz="1600" b="1" spc="-150" dirty="0">
                <a:solidFill>
                  <a:schemeClr val="tx1"/>
                </a:solidFill>
                <a:latin typeface="+mn-ea"/>
              </a:rPr>
              <a:t>도지사가 실시</a:t>
            </a:r>
          </a:p>
          <a:p>
            <a:pPr>
              <a:lnSpc>
                <a:spcPct val="160000"/>
              </a:lnSpc>
            </a:pPr>
            <a:r>
              <a:rPr lang="ko-KR" altLang="en-US" sz="1600" spc="-150" dirty="0">
                <a:solidFill>
                  <a:schemeClr val="tx1"/>
                </a:solidFill>
                <a:latin typeface="+mn-ea"/>
              </a:rPr>
              <a:t>○ 교육시기 </a:t>
            </a:r>
            <a:r>
              <a:rPr lang="en-US" altLang="ko-KR" sz="1600" spc="-150" dirty="0">
                <a:solidFill>
                  <a:schemeClr val="tx1"/>
                </a:solidFill>
                <a:latin typeface="+mn-ea"/>
              </a:rPr>
              <a:t>: </a:t>
            </a:r>
            <a:r>
              <a:rPr lang="ko-KR" altLang="en-US" sz="1600" b="1" spc="-150" dirty="0">
                <a:solidFill>
                  <a:schemeClr val="tx1"/>
                </a:solidFill>
                <a:latin typeface="+mn-ea"/>
              </a:rPr>
              <a:t>허가 받은 후 </a:t>
            </a:r>
            <a:r>
              <a:rPr lang="en-US" altLang="ko-KR" sz="1600" b="1" spc="-150" dirty="0">
                <a:solidFill>
                  <a:schemeClr val="tx1"/>
                </a:solidFill>
                <a:latin typeface="+mn-ea"/>
              </a:rPr>
              <a:t>1</a:t>
            </a:r>
            <a:r>
              <a:rPr lang="ko-KR" altLang="en-US" sz="1600" b="1" spc="-150" dirty="0">
                <a:solidFill>
                  <a:schemeClr val="tx1"/>
                </a:solidFill>
                <a:latin typeface="+mn-ea"/>
              </a:rPr>
              <a:t>년 이내</a:t>
            </a:r>
            <a:r>
              <a:rPr lang="en-US" altLang="ko-KR" sz="1600" b="1" spc="-150" dirty="0">
                <a:solidFill>
                  <a:schemeClr val="tx1"/>
                </a:solidFill>
                <a:latin typeface="+mn-ea"/>
              </a:rPr>
              <a:t>(2</a:t>
            </a:r>
            <a:r>
              <a:rPr lang="ko-KR" altLang="en-US" sz="1600" b="1" spc="-150" dirty="0">
                <a:solidFill>
                  <a:schemeClr val="tx1"/>
                </a:solidFill>
                <a:latin typeface="+mn-ea"/>
              </a:rPr>
              <a:t>시간</a:t>
            </a:r>
            <a:r>
              <a:rPr lang="en-US" altLang="ko-KR" sz="1600" b="1" spc="-150" dirty="0">
                <a:solidFill>
                  <a:schemeClr val="tx1"/>
                </a:solidFill>
                <a:latin typeface="+mn-ea"/>
              </a:rPr>
              <a:t>)</a:t>
            </a:r>
          </a:p>
          <a:p>
            <a:pPr>
              <a:lnSpc>
                <a:spcPct val="160000"/>
              </a:lnSpc>
            </a:pPr>
            <a:r>
              <a:rPr lang="en-US" altLang="ko-KR" sz="1600" b="1" spc="-150" dirty="0">
                <a:solidFill>
                  <a:schemeClr val="tx1"/>
                </a:solidFill>
                <a:latin typeface="+mn-ea"/>
              </a:rPr>
              <a:t>  </a:t>
            </a:r>
            <a:r>
              <a:rPr lang="en-US" altLang="ko-KR" sz="1600" spc="-150" dirty="0">
                <a:solidFill>
                  <a:schemeClr val="tx1"/>
                </a:solidFill>
                <a:latin typeface="+mn-ea"/>
              </a:rPr>
              <a:t>* </a:t>
            </a:r>
            <a:r>
              <a:rPr lang="ko-KR" altLang="en-US" sz="1600" spc="-150" dirty="0">
                <a:solidFill>
                  <a:schemeClr val="tx1"/>
                </a:solidFill>
                <a:latin typeface="+mn-ea"/>
              </a:rPr>
              <a:t>교육 이수 </a:t>
            </a:r>
            <a:r>
              <a:rPr lang="en-US" altLang="ko-KR" sz="1600" spc="-150" dirty="0">
                <a:solidFill>
                  <a:schemeClr val="tx1"/>
                </a:solidFill>
                <a:latin typeface="+mn-ea"/>
              </a:rPr>
              <a:t>1</a:t>
            </a:r>
            <a:r>
              <a:rPr lang="ko-KR" altLang="en-US" sz="1600" spc="-150" dirty="0">
                <a:solidFill>
                  <a:schemeClr val="tx1"/>
                </a:solidFill>
                <a:latin typeface="+mn-ea"/>
              </a:rPr>
              <a:t>년이 지나지 아니한 자가 폐업 등 사유로 다시 허가 또는 </a:t>
            </a:r>
            <a:r>
              <a:rPr lang="ko-KR" altLang="en-US" sz="1600" spc="-150" dirty="0" err="1">
                <a:solidFill>
                  <a:schemeClr val="tx1"/>
                </a:solidFill>
                <a:latin typeface="+mn-ea"/>
              </a:rPr>
              <a:t>지정받은</a:t>
            </a:r>
            <a:r>
              <a:rPr lang="ko-KR" altLang="en-US" sz="1600" spc="-150" dirty="0">
                <a:solidFill>
                  <a:schemeClr val="tx1"/>
                </a:solidFill>
                <a:latin typeface="+mn-ea"/>
              </a:rPr>
              <a:t> 경우는 제외</a:t>
            </a:r>
            <a:endParaRPr lang="ko-KR" altLang="en-US" sz="1600" b="1" spc="-150" dirty="0">
              <a:solidFill>
                <a:schemeClr val="tx1"/>
              </a:solidFill>
              <a:latin typeface="+mn-ea"/>
            </a:endParaRPr>
          </a:p>
          <a:p>
            <a:pPr marL="266700" indent="-266700">
              <a:lnSpc>
                <a:spcPct val="160000"/>
              </a:lnSpc>
            </a:pPr>
            <a:r>
              <a:rPr lang="ko-KR" altLang="en-US" sz="1600" spc="-150" dirty="0">
                <a:solidFill>
                  <a:schemeClr val="tx1"/>
                </a:solidFill>
                <a:latin typeface="+mn-ea"/>
              </a:rPr>
              <a:t>○ 도난</a:t>
            </a:r>
            <a:r>
              <a:rPr lang="en-US" altLang="ko-KR" sz="1600" spc="-150" dirty="0">
                <a:solidFill>
                  <a:schemeClr val="tx1"/>
                </a:solidFill>
                <a:latin typeface="+mn-ea"/>
              </a:rPr>
              <a:t>·</a:t>
            </a:r>
            <a:r>
              <a:rPr lang="ko-KR" altLang="en-US" sz="1600" spc="-150" dirty="0">
                <a:solidFill>
                  <a:schemeClr val="tx1"/>
                </a:solidFill>
                <a:latin typeface="+mn-ea"/>
              </a:rPr>
              <a:t>분실로 인하여 주의 촉구할 필요성이 있거나 법령 개정 등으로 교육이 필요한 경우 </a:t>
            </a:r>
            <a:endParaRPr lang="en-US" altLang="ko-KR" sz="1600" spc="-150" dirty="0">
              <a:solidFill>
                <a:schemeClr val="tx1"/>
              </a:solidFill>
              <a:latin typeface="+mn-ea"/>
            </a:endParaRPr>
          </a:p>
          <a:p>
            <a:pPr marL="266700" indent="-266700">
              <a:lnSpc>
                <a:spcPct val="160000"/>
              </a:lnSpc>
            </a:pPr>
            <a:r>
              <a:rPr lang="en-US" altLang="ko-KR" sz="1600" spc="-150" dirty="0">
                <a:solidFill>
                  <a:schemeClr val="tx1"/>
                </a:solidFill>
                <a:latin typeface="+mn-ea"/>
              </a:rPr>
              <a:t>     1</a:t>
            </a:r>
            <a:r>
              <a:rPr lang="ko-KR" altLang="en-US" sz="1600" spc="-150" dirty="0">
                <a:solidFill>
                  <a:schemeClr val="tx1"/>
                </a:solidFill>
                <a:latin typeface="+mn-ea"/>
              </a:rPr>
              <a:t>년에 </a:t>
            </a:r>
            <a:r>
              <a:rPr lang="en-US" altLang="ko-KR" sz="1600" spc="-150" dirty="0">
                <a:solidFill>
                  <a:schemeClr val="tx1"/>
                </a:solidFill>
                <a:latin typeface="+mn-ea"/>
              </a:rPr>
              <a:t>1</a:t>
            </a:r>
            <a:r>
              <a:rPr lang="ko-KR" altLang="en-US" sz="1600" spc="-150" dirty="0">
                <a:solidFill>
                  <a:schemeClr val="tx1"/>
                </a:solidFill>
                <a:latin typeface="+mn-ea"/>
              </a:rPr>
              <a:t>회 이상 추가 교육을 실시할 수 있다</a:t>
            </a:r>
            <a:r>
              <a:rPr lang="en-US" altLang="ko-KR" sz="1600" spc="-150" dirty="0">
                <a:solidFill>
                  <a:schemeClr val="tx1"/>
                </a:solidFill>
                <a:latin typeface="+mn-ea"/>
              </a:rPr>
              <a:t>.</a:t>
            </a:r>
          </a:p>
          <a:p>
            <a:pPr>
              <a:lnSpc>
                <a:spcPct val="160000"/>
              </a:lnSpc>
            </a:pPr>
            <a:r>
              <a:rPr lang="ko-KR" altLang="en-US" sz="1600" spc="-150" dirty="0">
                <a:solidFill>
                  <a:schemeClr val="tx1"/>
                </a:solidFill>
                <a:latin typeface="+mn-ea"/>
              </a:rPr>
              <a:t>○ 교육 이수 시 </a:t>
            </a:r>
            <a:r>
              <a:rPr lang="en-US" altLang="ko-KR" sz="1600" spc="-150" dirty="0">
                <a:solidFill>
                  <a:schemeClr val="tx1"/>
                </a:solidFill>
                <a:latin typeface="+mn-ea"/>
              </a:rPr>
              <a:t>· </a:t>
            </a:r>
            <a:r>
              <a:rPr lang="ko-KR" altLang="en-US" sz="1600" spc="-150" dirty="0">
                <a:solidFill>
                  <a:schemeClr val="tx1"/>
                </a:solidFill>
                <a:latin typeface="+mn-ea"/>
              </a:rPr>
              <a:t>도지사는 수료증 교부</a:t>
            </a:r>
          </a:p>
        </p:txBody>
      </p:sp>
      <p:sp>
        <p:nvSpPr>
          <p:cNvPr id="16" name="모서리가 둥근 직사각형 15">
            <a:extLst>
              <a:ext uri="{FF2B5EF4-FFF2-40B4-BE49-F238E27FC236}">
                <a16:creationId xmlns:a16="http://schemas.microsoft.com/office/drawing/2014/main" xmlns="" id="{D3D720F8-3F4F-46AC-B66F-5D2A6AADB403}"/>
              </a:ext>
            </a:extLst>
          </p:cNvPr>
          <p:cNvSpPr/>
          <p:nvPr/>
        </p:nvSpPr>
        <p:spPr>
          <a:xfrm>
            <a:off x="611560" y="4617132"/>
            <a:ext cx="8064896" cy="540060"/>
          </a:xfrm>
          <a:prstGeom prst="roundRect">
            <a:avLst>
              <a:gd name="adj" fmla="val 2102"/>
            </a:avLst>
          </a:prstGeom>
          <a:solidFill>
            <a:schemeClr val="accent2">
              <a:lumMod val="20000"/>
              <a:lumOff val="80000"/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ko-KR" altLang="en-US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★ 행정처분 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경고 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단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, 2</a:t>
            </a:r>
            <a:r>
              <a:rPr lang="ko-KR" altLang="en-US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차 이상 위반 시 업무정지 처분 부과</a:t>
            </a:r>
            <a:r>
              <a:rPr lang="en-US" altLang="ko-KR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3" name="Picture 3" descr="MCj0321041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4788" y="2132856"/>
            <a:ext cx="3665997" cy="2389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그림 6" descr="감사합니다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86151" y="2594724"/>
            <a:ext cx="4614242" cy="1229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그림 3" descr="식약처_국_좌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43808" y="5301207"/>
            <a:ext cx="3408636" cy="720079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53"/>
          <p:cNvGrpSpPr/>
          <p:nvPr/>
        </p:nvGrpSpPr>
        <p:grpSpPr>
          <a:xfrm>
            <a:off x="395536" y="404664"/>
            <a:ext cx="8352928" cy="5976664"/>
            <a:chOff x="467544" y="1340768"/>
            <a:chExt cx="7704856" cy="4503691"/>
          </a:xfrm>
        </p:grpSpPr>
        <p:grpSp>
          <p:nvGrpSpPr>
            <p:cNvPr id="3" name="그룹 8"/>
            <p:cNvGrpSpPr/>
            <p:nvPr/>
          </p:nvGrpSpPr>
          <p:grpSpPr>
            <a:xfrm>
              <a:off x="467544" y="1340768"/>
              <a:ext cx="7704856" cy="4503691"/>
              <a:chOff x="179512" y="620687"/>
              <a:chExt cx="8028384" cy="4799015"/>
            </a:xfrm>
          </p:grpSpPr>
          <p:sp>
            <p:nvSpPr>
              <p:cNvPr id="5" name="모서리가 둥근 직사각형 4"/>
              <p:cNvSpPr/>
              <p:nvPr/>
            </p:nvSpPr>
            <p:spPr>
              <a:xfrm>
                <a:off x="179512" y="836712"/>
                <a:ext cx="8028384" cy="4582990"/>
              </a:xfrm>
              <a:prstGeom prst="roundRect">
                <a:avLst>
                  <a:gd name="adj" fmla="val 2653"/>
                </a:avLst>
              </a:prstGeom>
              <a:solidFill>
                <a:schemeClr val="bg1"/>
              </a:solidFill>
              <a:ln w="31750">
                <a:solidFill>
                  <a:srgbClr val="2C97A2">
                    <a:alpha val="28000"/>
                  </a:srgbClr>
                </a:solidFill>
              </a:ln>
              <a:effectLst>
                <a:outerShdw blurRad="50800" dist="12700" dir="5400000" algn="t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solidFill>
                    <a:prstClr val="white"/>
                  </a:solidFill>
                </a:endParaRPr>
              </a:p>
            </p:txBody>
          </p:sp>
          <p:pic>
            <p:nvPicPr>
              <p:cNvPr id="6" name="그림 5"/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048188" y="620687"/>
                <a:ext cx="4152612" cy="71096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4" name="TextBox 3"/>
            <p:cNvSpPr txBox="1"/>
            <p:nvPr/>
          </p:nvSpPr>
          <p:spPr>
            <a:xfrm>
              <a:off x="866071" y="1484784"/>
              <a:ext cx="6642117" cy="3564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마약류관련 동영상</a:t>
              </a:r>
              <a:r>
                <a:rPr lang="en-US" altLang="ko-KR" sz="2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-Ⅰ</a:t>
              </a:r>
              <a:endParaRPr lang="ko-KR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  <a:cs typeface="Arial Unicode MS" pitchFamily="50" charset="-127"/>
              </a:endParaRPr>
            </a:p>
          </p:txBody>
        </p:sp>
      </p:grpSp>
      <p:pic>
        <p:nvPicPr>
          <p:cNvPr id="42" name="jHDc7ctthcQ"/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539552" y="1381478"/>
            <a:ext cx="3960000" cy="4320000"/>
          </a:xfrm>
          <a:prstGeom prst="rect">
            <a:avLst/>
          </a:prstGeom>
        </p:spPr>
      </p:pic>
      <p:pic>
        <p:nvPicPr>
          <p:cNvPr id="43" name="Gv8csGyA32M"/>
          <p:cNvPicPr>
            <a:picLocks noRot="1" noChangeAspect="1"/>
          </p:cNvPicPr>
          <p:nvPr>
            <a:videoFile r:link="rId2"/>
          </p:nvPr>
        </p:nvPicPr>
        <p:blipFill>
          <a:blip r:embed="rId6"/>
          <a:stretch>
            <a:fillRect/>
          </a:stretch>
        </p:blipFill>
        <p:spPr>
          <a:xfrm>
            <a:off x="4644008" y="1375244"/>
            <a:ext cx="3960000" cy="4326234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1619672" y="5829443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/>
              <a:t>Ⅰ</a:t>
            </a:r>
            <a:endParaRPr lang="ko-KR" alt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4644008" y="5830684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/>
              <a:t>Ⅱ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26497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53"/>
          <p:cNvGrpSpPr/>
          <p:nvPr/>
        </p:nvGrpSpPr>
        <p:grpSpPr>
          <a:xfrm>
            <a:off x="395536" y="404664"/>
            <a:ext cx="8352928" cy="5976664"/>
            <a:chOff x="467544" y="1340768"/>
            <a:chExt cx="7704856" cy="4503691"/>
          </a:xfrm>
        </p:grpSpPr>
        <p:grpSp>
          <p:nvGrpSpPr>
            <p:cNvPr id="3" name="그룹 8"/>
            <p:cNvGrpSpPr/>
            <p:nvPr/>
          </p:nvGrpSpPr>
          <p:grpSpPr>
            <a:xfrm>
              <a:off x="467544" y="1340768"/>
              <a:ext cx="7704856" cy="4503691"/>
              <a:chOff x="179512" y="620687"/>
              <a:chExt cx="8028384" cy="4799015"/>
            </a:xfrm>
          </p:grpSpPr>
          <p:sp>
            <p:nvSpPr>
              <p:cNvPr id="5" name="모서리가 둥근 직사각형 4"/>
              <p:cNvSpPr/>
              <p:nvPr/>
            </p:nvSpPr>
            <p:spPr>
              <a:xfrm>
                <a:off x="179512" y="836712"/>
                <a:ext cx="8028384" cy="4582990"/>
              </a:xfrm>
              <a:prstGeom prst="roundRect">
                <a:avLst>
                  <a:gd name="adj" fmla="val 2653"/>
                </a:avLst>
              </a:prstGeom>
              <a:solidFill>
                <a:schemeClr val="bg1"/>
              </a:solidFill>
              <a:ln w="31750">
                <a:solidFill>
                  <a:srgbClr val="2C97A2">
                    <a:alpha val="28000"/>
                  </a:srgbClr>
                </a:solidFill>
              </a:ln>
              <a:effectLst>
                <a:outerShdw blurRad="50800" dist="12700" dir="5400000" algn="t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solidFill>
                    <a:prstClr val="white"/>
                  </a:solidFill>
                </a:endParaRPr>
              </a:p>
            </p:txBody>
          </p:sp>
          <p:pic>
            <p:nvPicPr>
              <p:cNvPr id="6" name="그림 5"/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048188" y="620687"/>
                <a:ext cx="4152612" cy="71096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4" name="TextBox 3"/>
            <p:cNvSpPr txBox="1"/>
            <p:nvPr/>
          </p:nvSpPr>
          <p:spPr>
            <a:xfrm>
              <a:off x="866071" y="1484784"/>
              <a:ext cx="6642117" cy="3564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마약류관련 동영상</a:t>
              </a:r>
              <a:r>
                <a:rPr lang="en-US" altLang="ko-KR" sz="2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-Ⅱ</a:t>
              </a:r>
              <a:endParaRPr lang="ko-KR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  <a:cs typeface="Arial Unicode MS" pitchFamily="50" charset="-127"/>
              </a:endParaRPr>
            </a:p>
          </p:txBody>
        </p:sp>
      </p:grpSp>
      <p:pic>
        <p:nvPicPr>
          <p:cNvPr id="7" name="aof0VWz_Xtc"/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539552" y="1368013"/>
            <a:ext cx="3960440" cy="4437251"/>
          </a:xfrm>
          <a:prstGeom prst="rect">
            <a:avLst/>
          </a:prstGeom>
        </p:spPr>
      </p:pic>
      <p:pic>
        <p:nvPicPr>
          <p:cNvPr id="8" name="JALzASAq1I8"/>
          <p:cNvPicPr>
            <a:picLocks noRot="1" noChangeAspect="1"/>
          </p:cNvPicPr>
          <p:nvPr>
            <a:videoFile r:link="rId2"/>
          </p:nvPr>
        </p:nvPicPr>
        <p:blipFill>
          <a:blip r:embed="rId6"/>
          <a:stretch>
            <a:fillRect/>
          </a:stretch>
        </p:blipFill>
        <p:spPr>
          <a:xfrm>
            <a:off x="4572000" y="1368013"/>
            <a:ext cx="4032448" cy="443725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9552" y="5908630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/>
              <a:t>Ⅲ</a:t>
            </a:r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0" y="5939988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/>
              <a:t>Ⅳ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0808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53"/>
          <p:cNvGrpSpPr/>
          <p:nvPr/>
        </p:nvGrpSpPr>
        <p:grpSpPr>
          <a:xfrm>
            <a:off x="395536" y="404664"/>
            <a:ext cx="8352928" cy="5976664"/>
            <a:chOff x="467544" y="1340768"/>
            <a:chExt cx="7704856" cy="4503691"/>
          </a:xfrm>
        </p:grpSpPr>
        <p:grpSp>
          <p:nvGrpSpPr>
            <p:cNvPr id="3" name="그룹 8"/>
            <p:cNvGrpSpPr/>
            <p:nvPr/>
          </p:nvGrpSpPr>
          <p:grpSpPr>
            <a:xfrm>
              <a:off x="467544" y="1340768"/>
              <a:ext cx="7704856" cy="4503691"/>
              <a:chOff x="179512" y="620687"/>
              <a:chExt cx="8028384" cy="4799015"/>
            </a:xfrm>
          </p:grpSpPr>
          <p:sp>
            <p:nvSpPr>
              <p:cNvPr id="5" name="모서리가 둥근 직사각형 4"/>
              <p:cNvSpPr/>
              <p:nvPr/>
            </p:nvSpPr>
            <p:spPr>
              <a:xfrm>
                <a:off x="179512" y="836712"/>
                <a:ext cx="8028384" cy="4582990"/>
              </a:xfrm>
              <a:prstGeom prst="roundRect">
                <a:avLst>
                  <a:gd name="adj" fmla="val 2653"/>
                </a:avLst>
              </a:prstGeom>
              <a:solidFill>
                <a:schemeClr val="bg1"/>
              </a:solidFill>
              <a:ln w="31750">
                <a:solidFill>
                  <a:srgbClr val="2C97A2">
                    <a:alpha val="28000"/>
                  </a:srgbClr>
                </a:solidFill>
              </a:ln>
              <a:effectLst>
                <a:outerShdw blurRad="50800" dist="12700" dir="5400000" algn="t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solidFill>
                    <a:prstClr val="white"/>
                  </a:solidFill>
                </a:endParaRPr>
              </a:p>
            </p:txBody>
          </p:sp>
          <p:pic>
            <p:nvPicPr>
              <p:cNvPr id="6" name="그림 5"/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048188" y="620687"/>
                <a:ext cx="4152612" cy="71096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4" name="TextBox 3"/>
            <p:cNvSpPr txBox="1"/>
            <p:nvPr/>
          </p:nvSpPr>
          <p:spPr>
            <a:xfrm>
              <a:off x="866071" y="1484784"/>
              <a:ext cx="6642117" cy="3564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마약류관련 동영상</a:t>
              </a:r>
              <a:r>
                <a:rPr lang="en-US" altLang="ko-KR" sz="2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-Ⅲ</a:t>
              </a:r>
              <a:endParaRPr lang="ko-KR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  <a:cs typeface="Arial Unicode MS" pitchFamily="50" charset="-127"/>
              </a:endParaRPr>
            </a:p>
          </p:txBody>
        </p:sp>
      </p:grpSp>
      <p:pic>
        <p:nvPicPr>
          <p:cNvPr id="7" name="-xPyM4_Yw1g"/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539552" y="1459064"/>
            <a:ext cx="3930106" cy="4320000"/>
          </a:xfrm>
          <a:prstGeom prst="rect">
            <a:avLst/>
          </a:prstGeom>
        </p:spPr>
      </p:pic>
      <p:pic>
        <p:nvPicPr>
          <p:cNvPr id="8" name="w37Ox1f3iyI"/>
          <p:cNvPicPr>
            <a:picLocks noRot="1" noChangeAspect="1"/>
          </p:cNvPicPr>
          <p:nvPr>
            <a:videoFile r:link="rId2"/>
          </p:nvPr>
        </p:nvPicPr>
        <p:blipFill>
          <a:blip r:embed="rId6"/>
          <a:stretch>
            <a:fillRect/>
          </a:stretch>
        </p:blipFill>
        <p:spPr>
          <a:xfrm>
            <a:off x="4501217" y="1459064"/>
            <a:ext cx="4147207" cy="432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9552" y="5908630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/>
              <a:t>Ⅴ</a:t>
            </a:r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0" y="5895530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/>
              <a:t>Ⅵ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43184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53"/>
          <p:cNvGrpSpPr/>
          <p:nvPr/>
        </p:nvGrpSpPr>
        <p:grpSpPr>
          <a:xfrm>
            <a:off x="395536" y="404664"/>
            <a:ext cx="8352928" cy="5995660"/>
            <a:chOff x="467544" y="1340768"/>
            <a:chExt cx="7704856" cy="4518005"/>
          </a:xfrm>
        </p:grpSpPr>
        <p:grpSp>
          <p:nvGrpSpPr>
            <p:cNvPr id="3" name="그룹 8"/>
            <p:cNvGrpSpPr/>
            <p:nvPr/>
          </p:nvGrpSpPr>
          <p:grpSpPr>
            <a:xfrm>
              <a:off x="467544" y="1340768"/>
              <a:ext cx="7704856" cy="4518005"/>
              <a:chOff x="179512" y="620687"/>
              <a:chExt cx="8028384" cy="4814268"/>
            </a:xfrm>
          </p:grpSpPr>
          <p:sp>
            <p:nvSpPr>
              <p:cNvPr id="5" name="모서리가 둥근 직사각형 4"/>
              <p:cNvSpPr/>
              <p:nvPr/>
            </p:nvSpPr>
            <p:spPr>
              <a:xfrm>
                <a:off x="179512" y="851965"/>
                <a:ext cx="8028384" cy="4582990"/>
              </a:xfrm>
              <a:prstGeom prst="roundRect">
                <a:avLst>
                  <a:gd name="adj" fmla="val 2653"/>
                </a:avLst>
              </a:prstGeom>
              <a:solidFill>
                <a:schemeClr val="bg1"/>
              </a:solidFill>
              <a:ln w="31750">
                <a:solidFill>
                  <a:srgbClr val="2C97A2">
                    <a:alpha val="28000"/>
                  </a:srgbClr>
                </a:solidFill>
              </a:ln>
              <a:effectLst>
                <a:outerShdw blurRad="50800" dist="12700" dir="5400000" algn="t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solidFill>
                    <a:prstClr val="white"/>
                  </a:solidFill>
                </a:endParaRPr>
              </a:p>
            </p:txBody>
          </p:sp>
          <p:pic>
            <p:nvPicPr>
              <p:cNvPr id="6" name="그림 5"/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702137" y="620687"/>
                <a:ext cx="4775504" cy="71096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4" name="TextBox 3"/>
            <p:cNvSpPr txBox="1"/>
            <p:nvPr/>
          </p:nvSpPr>
          <p:spPr>
            <a:xfrm>
              <a:off x="866071" y="1484784"/>
              <a:ext cx="6642117" cy="34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마약류관련 동영상</a:t>
              </a:r>
              <a:r>
                <a:rPr lang="en-US" altLang="ko-KR" sz="2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-</a:t>
              </a:r>
              <a:r>
                <a:rPr lang="ko-KR" altLang="en-US" sz="2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의료기관용</a:t>
              </a:r>
              <a:endParaRPr lang="en-US" altLang="ko-KR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  <a:cs typeface="Arial Unicode MS" pitchFamily="50" charset="-127"/>
              </a:endParaRPr>
            </a:p>
          </p:txBody>
        </p:sp>
      </p:grpSp>
      <p:pic>
        <p:nvPicPr>
          <p:cNvPr id="7" name="d1DBLBwkx2A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259632" y="1700808"/>
            <a:ext cx="6480000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24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53"/>
          <p:cNvGrpSpPr/>
          <p:nvPr/>
        </p:nvGrpSpPr>
        <p:grpSpPr>
          <a:xfrm>
            <a:off x="395536" y="404664"/>
            <a:ext cx="8352928" cy="5995660"/>
            <a:chOff x="467544" y="1340768"/>
            <a:chExt cx="7704856" cy="4518005"/>
          </a:xfrm>
        </p:grpSpPr>
        <p:grpSp>
          <p:nvGrpSpPr>
            <p:cNvPr id="3" name="그룹 8"/>
            <p:cNvGrpSpPr/>
            <p:nvPr/>
          </p:nvGrpSpPr>
          <p:grpSpPr>
            <a:xfrm>
              <a:off x="467544" y="1340768"/>
              <a:ext cx="7704856" cy="4518005"/>
              <a:chOff x="179512" y="620687"/>
              <a:chExt cx="8028384" cy="4814268"/>
            </a:xfrm>
          </p:grpSpPr>
          <p:sp>
            <p:nvSpPr>
              <p:cNvPr id="5" name="모서리가 둥근 직사각형 4"/>
              <p:cNvSpPr/>
              <p:nvPr/>
            </p:nvSpPr>
            <p:spPr>
              <a:xfrm>
                <a:off x="179512" y="851965"/>
                <a:ext cx="8028384" cy="4582990"/>
              </a:xfrm>
              <a:prstGeom prst="roundRect">
                <a:avLst>
                  <a:gd name="adj" fmla="val 2653"/>
                </a:avLst>
              </a:prstGeom>
              <a:solidFill>
                <a:schemeClr val="bg1"/>
              </a:solidFill>
              <a:ln w="31750">
                <a:solidFill>
                  <a:srgbClr val="2C97A2">
                    <a:alpha val="28000"/>
                  </a:srgbClr>
                </a:solidFill>
              </a:ln>
              <a:effectLst>
                <a:outerShdw blurRad="50800" dist="12700" dir="5400000" algn="t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solidFill>
                    <a:prstClr val="white"/>
                  </a:solidFill>
                </a:endParaRPr>
              </a:p>
            </p:txBody>
          </p:sp>
          <p:pic>
            <p:nvPicPr>
              <p:cNvPr id="6" name="그림 5"/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702137" y="620687"/>
                <a:ext cx="4775504" cy="71096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4" name="TextBox 3"/>
            <p:cNvSpPr txBox="1"/>
            <p:nvPr/>
          </p:nvSpPr>
          <p:spPr>
            <a:xfrm>
              <a:off x="866071" y="1484784"/>
              <a:ext cx="6642117" cy="34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마약류관련 동영상</a:t>
              </a:r>
              <a:r>
                <a:rPr lang="en-US" altLang="ko-KR" sz="2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-</a:t>
              </a:r>
              <a:r>
                <a:rPr lang="ko-KR" altLang="en-US" sz="2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약국용</a:t>
              </a:r>
              <a:endParaRPr lang="en-US" altLang="ko-KR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  <a:cs typeface="Arial Unicode MS" pitchFamily="50" charset="-127"/>
              </a:endParaRPr>
            </a:p>
          </p:txBody>
        </p:sp>
      </p:grpSp>
      <p:pic>
        <p:nvPicPr>
          <p:cNvPr id="8" name="kD6wIXRuV0I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259632" y="1481213"/>
            <a:ext cx="6696744" cy="454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874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53"/>
          <p:cNvGrpSpPr/>
          <p:nvPr/>
        </p:nvGrpSpPr>
        <p:grpSpPr>
          <a:xfrm>
            <a:off x="395536" y="404664"/>
            <a:ext cx="8352928" cy="5995660"/>
            <a:chOff x="467544" y="1340768"/>
            <a:chExt cx="7704856" cy="4518005"/>
          </a:xfrm>
        </p:grpSpPr>
        <p:grpSp>
          <p:nvGrpSpPr>
            <p:cNvPr id="3" name="그룹 8"/>
            <p:cNvGrpSpPr/>
            <p:nvPr/>
          </p:nvGrpSpPr>
          <p:grpSpPr>
            <a:xfrm>
              <a:off x="467544" y="1340768"/>
              <a:ext cx="7704856" cy="4518005"/>
              <a:chOff x="179512" y="620687"/>
              <a:chExt cx="8028384" cy="4814268"/>
            </a:xfrm>
          </p:grpSpPr>
          <p:sp>
            <p:nvSpPr>
              <p:cNvPr id="5" name="모서리가 둥근 직사각형 4"/>
              <p:cNvSpPr/>
              <p:nvPr/>
            </p:nvSpPr>
            <p:spPr>
              <a:xfrm>
                <a:off x="179512" y="851965"/>
                <a:ext cx="8028384" cy="4582990"/>
              </a:xfrm>
              <a:prstGeom prst="roundRect">
                <a:avLst>
                  <a:gd name="adj" fmla="val 2653"/>
                </a:avLst>
              </a:prstGeom>
              <a:solidFill>
                <a:schemeClr val="bg1"/>
              </a:solidFill>
              <a:ln w="31750">
                <a:solidFill>
                  <a:srgbClr val="2C97A2">
                    <a:alpha val="28000"/>
                  </a:srgbClr>
                </a:solidFill>
              </a:ln>
              <a:effectLst>
                <a:outerShdw blurRad="50800" dist="12700" dir="5400000" algn="t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solidFill>
                    <a:prstClr val="white"/>
                  </a:solidFill>
                </a:endParaRPr>
              </a:p>
            </p:txBody>
          </p:sp>
          <p:pic>
            <p:nvPicPr>
              <p:cNvPr id="6" name="그림 5"/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702137" y="620687"/>
                <a:ext cx="4775504" cy="71096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4" name="TextBox 3"/>
            <p:cNvSpPr txBox="1"/>
            <p:nvPr/>
          </p:nvSpPr>
          <p:spPr>
            <a:xfrm>
              <a:off x="866071" y="1484784"/>
              <a:ext cx="6642117" cy="34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마약류관련 동영상</a:t>
              </a:r>
              <a:r>
                <a:rPr lang="en-US" altLang="ko-KR" sz="2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-</a:t>
              </a:r>
              <a:r>
                <a:rPr lang="ko-KR" altLang="en-US" sz="2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도매업용</a:t>
              </a:r>
              <a:endParaRPr lang="en-US" altLang="ko-KR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  <a:cs typeface="Arial Unicode MS" pitchFamily="50" charset="-127"/>
              </a:endParaRPr>
            </a:p>
          </p:txBody>
        </p:sp>
      </p:grpSp>
      <p:pic>
        <p:nvPicPr>
          <p:cNvPr id="8" name="NBZWl_AEwwo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278000" y="1481213"/>
            <a:ext cx="6588000" cy="4324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1439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내용 개체 틀 8"/>
          <p:cNvSpPr txBox="1">
            <a:spLocks/>
          </p:cNvSpPr>
          <p:nvPr/>
        </p:nvSpPr>
        <p:spPr bwMode="auto">
          <a:xfrm>
            <a:off x="357158" y="712076"/>
            <a:ext cx="8535322" cy="559724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127000" marR="127000" lvl="0" algn="just" ea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</a:pPr>
            <a:endParaRPr kumimoji="1" lang="en-US" altLang="ko-KR" sz="2800" b="1" i="0" u="none" strike="noStrike" kern="0" cap="none" spc="0" normalizeH="0" baseline="0" noProof="0" dirty="0">
              <a:ln>
                <a:noFill/>
              </a:ln>
              <a:solidFill>
                <a:srgbClr val="190EEC"/>
              </a:solidFill>
              <a:effectLst/>
              <a:uLnTx/>
              <a:uFillTx/>
              <a:latin typeface="+mn-lt"/>
              <a:ea typeface="HY울릉도M" pitchFamily="18" charset="-127"/>
              <a:cs typeface="+mn-cs"/>
            </a:endParaRPr>
          </a:p>
        </p:txBody>
      </p:sp>
      <p:grpSp>
        <p:nvGrpSpPr>
          <p:cNvPr id="2" name="그룹 53"/>
          <p:cNvGrpSpPr/>
          <p:nvPr/>
        </p:nvGrpSpPr>
        <p:grpSpPr>
          <a:xfrm>
            <a:off x="395536" y="404664"/>
            <a:ext cx="8352928" cy="5976664"/>
            <a:chOff x="467544" y="1340768"/>
            <a:chExt cx="7704856" cy="4503691"/>
          </a:xfrm>
        </p:grpSpPr>
        <p:grpSp>
          <p:nvGrpSpPr>
            <p:cNvPr id="3" name="그룹 8"/>
            <p:cNvGrpSpPr/>
            <p:nvPr/>
          </p:nvGrpSpPr>
          <p:grpSpPr>
            <a:xfrm>
              <a:off x="467544" y="1340768"/>
              <a:ext cx="7704856" cy="4503691"/>
              <a:chOff x="179512" y="620687"/>
              <a:chExt cx="8028384" cy="4799015"/>
            </a:xfrm>
          </p:grpSpPr>
          <p:sp>
            <p:nvSpPr>
              <p:cNvPr id="10" name="모서리가 둥근 직사각형 9"/>
              <p:cNvSpPr/>
              <p:nvPr/>
            </p:nvSpPr>
            <p:spPr>
              <a:xfrm>
                <a:off x="179512" y="836712"/>
                <a:ext cx="8028384" cy="4582990"/>
              </a:xfrm>
              <a:prstGeom prst="roundRect">
                <a:avLst>
                  <a:gd name="adj" fmla="val 2653"/>
                </a:avLst>
              </a:prstGeom>
              <a:solidFill>
                <a:schemeClr val="bg1"/>
              </a:solidFill>
              <a:ln w="31750">
                <a:solidFill>
                  <a:srgbClr val="2C97A2">
                    <a:alpha val="28000"/>
                  </a:srgbClr>
                </a:solidFill>
              </a:ln>
              <a:effectLst>
                <a:outerShdw blurRad="50800" dist="12700" dir="5400000" algn="t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13" name="그림 12"/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048188" y="620687"/>
                <a:ext cx="4152612" cy="71096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4" name="TextBox 13"/>
            <p:cNvSpPr txBox="1"/>
            <p:nvPr/>
          </p:nvSpPr>
          <p:spPr>
            <a:xfrm>
              <a:off x="866071" y="1484784"/>
              <a:ext cx="6642117" cy="3564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4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  <a:cs typeface="Arial Unicode MS" pitchFamily="50" charset="-127"/>
                </a:rPr>
                <a:t>관계 법령</a:t>
              </a:r>
            </a:p>
          </p:txBody>
        </p:sp>
      </p:grpSp>
      <p:sp>
        <p:nvSpPr>
          <p:cNvPr id="48" name="모서리가 둥근 직사각형 47"/>
          <p:cNvSpPr/>
          <p:nvPr/>
        </p:nvSpPr>
        <p:spPr>
          <a:xfrm>
            <a:off x="539552" y="4499809"/>
            <a:ext cx="8055813" cy="121920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000" dirty="0">
                <a:solidFill>
                  <a:schemeClr val="tx1"/>
                </a:solidFill>
              </a:rPr>
              <a:t>  국가법령정보센터</a:t>
            </a:r>
            <a:r>
              <a:rPr lang="en-US" altLang="ko-KR" sz="2000" dirty="0">
                <a:solidFill>
                  <a:schemeClr val="tx1"/>
                </a:solidFill>
              </a:rPr>
              <a:t>(</a:t>
            </a:r>
            <a:r>
              <a:rPr lang="en-US" altLang="ko-KR" sz="2000" dirty="0">
                <a:solidFill>
                  <a:schemeClr val="tx1"/>
                </a:solidFill>
                <a:hlinkClick r:id="rId4"/>
              </a:rPr>
              <a:t>www.law.go.kr</a:t>
            </a:r>
            <a:r>
              <a:rPr lang="en-US" altLang="ko-KR" sz="2000" dirty="0">
                <a:solidFill>
                  <a:schemeClr val="tx1"/>
                </a:solidFill>
              </a:rPr>
              <a:t>)</a:t>
            </a:r>
          </a:p>
          <a:p>
            <a:endParaRPr lang="en-US" altLang="ko-KR" sz="2000" dirty="0">
              <a:solidFill>
                <a:schemeClr val="tx1"/>
              </a:solidFill>
            </a:endParaRPr>
          </a:p>
          <a:p>
            <a:r>
              <a:rPr lang="ko-KR" altLang="en-US" sz="2000" dirty="0">
                <a:solidFill>
                  <a:schemeClr val="tx1"/>
                </a:solidFill>
              </a:rPr>
              <a:t>  아이폰 또는 안드로이드 </a:t>
            </a:r>
            <a:r>
              <a:rPr lang="en-US" altLang="ko-KR" sz="2000" dirty="0">
                <a:solidFill>
                  <a:schemeClr val="tx1"/>
                </a:solidFill>
              </a:rPr>
              <a:t>‘</a:t>
            </a:r>
            <a:r>
              <a:rPr lang="ko-KR" altLang="en-US" sz="2000" dirty="0">
                <a:solidFill>
                  <a:schemeClr val="tx1"/>
                </a:solidFill>
              </a:rPr>
              <a:t>국가법령정보</a:t>
            </a:r>
            <a:r>
              <a:rPr lang="en-US" altLang="ko-KR" sz="2000" dirty="0">
                <a:solidFill>
                  <a:schemeClr val="tx1"/>
                </a:solidFill>
              </a:rPr>
              <a:t>’ </a:t>
            </a:r>
            <a:r>
              <a:rPr lang="ko-KR" altLang="en-US" sz="2000" dirty="0" err="1">
                <a:solidFill>
                  <a:schemeClr val="tx1"/>
                </a:solidFill>
              </a:rPr>
              <a:t>앱</a:t>
            </a:r>
            <a:r>
              <a:rPr lang="ko-KR" altLang="en-US" sz="2000" dirty="0">
                <a:solidFill>
                  <a:schemeClr val="tx1"/>
                </a:solidFill>
              </a:rPr>
              <a:t> 설치 후 조회 가능</a:t>
            </a:r>
          </a:p>
        </p:txBody>
      </p:sp>
      <p:pic>
        <p:nvPicPr>
          <p:cNvPr id="52" name="Picture 5" descr="9_3"/>
          <p:cNvPicPr>
            <a:picLocks noChangeAspect="1" noChangeArrowheads="1"/>
          </p:cNvPicPr>
          <p:nvPr/>
        </p:nvPicPr>
        <p:blipFill>
          <a:blip r:embed="rId5" cstate="print"/>
          <a:srcRect l="946" r="606" b="2325"/>
          <a:stretch>
            <a:fillRect/>
          </a:stretch>
        </p:blipFill>
        <p:spPr bwMode="auto">
          <a:xfrm>
            <a:off x="539552" y="1451868"/>
            <a:ext cx="8055813" cy="2841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" name="TextBox 46"/>
          <p:cNvSpPr txBox="1"/>
          <p:nvPr/>
        </p:nvSpPr>
        <p:spPr>
          <a:xfrm>
            <a:off x="991925" y="1845112"/>
            <a:ext cx="7396499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kumimoji="0" lang="ko-KR" altLang="en-US" sz="2500" b="1" kern="0" dirty="0">
                <a:solidFill>
                  <a:srgbClr val="4F81BD">
                    <a:lumMod val="50000"/>
                  </a:srgbClr>
                </a:solidFill>
                <a:latin typeface="맑은 고딕" pitchFamily="50" charset="-127"/>
                <a:ea typeface="맑은 고딕" pitchFamily="50" charset="-127"/>
              </a:rPr>
              <a:t>마약류 관리에 관한 법률</a:t>
            </a:r>
            <a:endParaRPr kumimoji="0" lang="en-US" altLang="ko-KR" sz="2500" b="1" kern="0" dirty="0">
              <a:solidFill>
                <a:srgbClr val="4F81BD">
                  <a:lumMod val="50000"/>
                </a:srgb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kumimoji="0" lang="en-US" altLang="ko-KR" sz="2500" b="1" kern="0" dirty="0">
              <a:solidFill>
                <a:srgbClr val="4F81BD">
                  <a:lumMod val="50000"/>
                </a:srgb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kumimoji="0" lang="ko-KR" altLang="en-US" sz="2500" b="1" kern="0" dirty="0">
                <a:solidFill>
                  <a:srgbClr val="4F81BD">
                    <a:lumMod val="50000"/>
                  </a:srgbClr>
                </a:solidFill>
                <a:latin typeface="맑은 고딕" pitchFamily="50" charset="-127"/>
                <a:ea typeface="맑은 고딕" pitchFamily="50" charset="-127"/>
              </a:rPr>
              <a:t>마약류 관리에 관한 법률 시행령</a:t>
            </a:r>
            <a:endParaRPr kumimoji="0" lang="en-US" altLang="ko-KR" sz="2500" b="1" kern="0" dirty="0">
              <a:solidFill>
                <a:srgbClr val="4F81BD">
                  <a:lumMod val="50000"/>
                </a:srgb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kumimoji="0" lang="en-US" altLang="ko-KR" sz="2500" b="1" kern="0" dirty="0">
              <a:solidFill>
                <a:srgbClr val="4F81BD">
                  <a:lumMod val="50000"/>
                </a:srgb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kumimoji="0" lang="ko-KR" altLang="en-US" sz="2500" b="1" kern="0" dirty="0">
                <a:solidFill>
                  <a:srgbClr val="4F81BD">
                    <a:lumMod val="50000"/>
                  </a:srgbClr>
                </a:solidFill>
                <a:latin typeface="맑은 고딕" pitchFamily="50" charset="-127"/>
                <a:ea typeface="맑은 고딕" pitchFamily="50" charset="-127"/>
              </a:rPr>
              <a:t>마약류 관리에 관한 법률 시행규칙</a:t>
            </a:r>
          </a:p>
        </p:txBody>
      </p:sp>
    </p:spTree>
    <p:extLst>
      <p:ext uri="{BB962C8B-B14F-4D97-AF65-F5344CB8AC3E}">
        <p14:creationId xmlns:p14="http://schemas.microsoft.com/office/powerpoint/2010/main" val="252487747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10036</TotalTime>
  <Words>2399</Words>
  <Application>Microsoft Office PowerPoint</Application>
  <PresentationFormat>화면 슬라이드 쇼(4:3)</PresentationFormat>
  <Paragraphs>262</Paragraphs>
  <Slides>26</Slides>
  <Notes>18</Notes>
  <HiddenSlides>0</HiddenSlides>
  <MMClips>9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3</vt:i4>
      </vt:variant>
      <vt:variant>
        <vt:lpstr>슬라이드 제목</vt:lpstr>
      </vt:variant>
      <vt:variant>
        <vt:i4>26</vt:i4>
      </vt:variant>
    </vt:vector>
  </HeadingPairs>
  <TitlesOfParts>
    <vt:vector size="38" baseType="lpstr">
      <vt:lpstr>Arial Unicode MS</vt:lpstr>
      <vt:lpstr>HY울릉도M</vt:lpstr>
      <vt:lpstr>굴림</vt:lpstr>
      <vt:lpstr>나눔고딕</vt:lpstr>
      <vt:lpstr>나눔고딕 ExtraBold</vt:lpstr>
      <vt:lpstr>맑은 고딕</vt:lpstr>
      <vt:lpstr>한양신명조</vt:lpstr>
      <vt:lpstr>Arial</vt:lpstr>
      <vt:lpstr>Wingdings</vt:lpstr>
      <vt:lpstr>디자인 사용자 지정</vt:lpstr>
      <vt:lpstr>2_디자인 사용자 지정</vt:lpstr>
      <vt:lpstr>1_디자인 사용자 지정</vt:lpstr>
      <vt:lpstr>마약류취급자 준수사항 - 마약류도매업자, 마약류소매업자, 마약류취급의료업자, 마약류관리자 -</vt:lpstr>
      <vt:lpstr>I.  마약류취급자 준수사항 (마약류 도매업자, 소매업자, 취급의료업자, 마약류관리자)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MFDS;김지원</dc:creator>
  <cp:lastModifiedBy>User</cp:lastModifiedBy>
  <cp:revision>1110</cp:revision>
  <cp:lastPrinted>2020-04-16T06:42:15Z</cp:lastPrinted>
  <dcterms:created xsi:type="dcterms:W3CDTF">2008-12-29T06:14:25Z</dcterms:created>
  <dcterms:modified xsi:type="dcterms:W3CDTF">2020-10-08T02:20:00Z</dcterms:modified>
</cp:coreProperties>
</file>