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handoutMasterIdLst>
    <p:handoutMasterId r:id="rId80"/>
  </p:handoutMasterIdLst>
  <p:sldIdLst>
    <p:sldId id="263" r:id="rId2"/>
    <p:sldId id="469" r:id="rId3"/>
    <p:sldId id="431" r:id="rId4"/>
    <p:sldId id="449" r:id="rId5"/>
    <p:sldId id="448" r:id="rId6"/>
    <p:sldId id="432" r:id="rId7"/>
    <p:sldId id="433" r:id="rId8"/>
    <p:sldId id="434" r:id="rId9"/>
    <p:sldId id="435" r:id="rId10"/>
    <p:sldId id="436" r:id="rId11"/>
    <p:sldId id="437" r:id="rId12"/>
    <p:sldId id="438" r:id="rId13"/>
    <p:sldId id="439" r:id="rId14"/>
    <p:sldId id="454" r:id="rId15"/>
    <p:sldId id="455" r:id="rId16"/>
    <p:sldId id="450" r:id="rId17"/>
    <p:sldId id="451" r:id="rId18"/>
    <p:sldId id="452" r:id="rId19"/>
    <p:sldId id="453" r:id="rId20"/>
    <p:sldId id="428" r:id="rId21"/>
    <p:sldId id="442" r:id="rId22"/>
    <p:sldId id="444" r:id="rId23"/>
    <p:sldId id="443" r:id="rId24"/>
    <p:sldId id="445" r:id="rId25"/>
    <p:sldId id="446" r:id="rId26"/>
    <p:sldId id="462" r:id="rId27"/>
    <p:sldId id="447" r:id="rId28"/>
    <p:sldId id="456" r:id="rId29"/>
    <p:sldId id="457" r:id="rId30"/>
    <p:sldId id="458" r:id="rId31"/>
    <p:sldId id="459" r:id="rId32"/>
    <p:sldId id="475" r:id="rId33"/>
    <p:sldId id="476" r:id="rId34"/>
    <p:sldId id="461" r:id="rId35"/>
    <p:sldId id="463" r:id="rId36"/>
    <p:sldId id="504" r:id="rId37"/>
    <p:sldId id="464" r:id="rId38"/>
    <p:sldId id="503" r:id="rId39"/>
    <p:sldId id="505" r:id="rId40"/>
    <p:sldId id="477" r:id="rId41"/>
    <p:sldId id="478" r:id="rId42"/>
    <p:sldId id="479" r:id="rId43"/>
    <p:sldId id="480" r:id="rId44"/>
    <p:sldId id="465" r:id="rId45"/>
    <p:sldId id="466" r:id="rId46"/>
    <p:sldId id="467" r:id="rId47"/>
    <p:sldId id="481" r:id="rId48"/>
    <p:sldId id="482" r:id="rId49"/>
    <p:sldId id="483" r:id="rId50"/>
    <p:sldId id="484" r:id="rId51"/>
    <p:sldId id="485" r:id="rId52"/>
    <p:sldId id="486" r:id="rId53"/>
    <p:sldId id="487" r:id="rId54"/>
    <p:sldId id="488" r:id="rId55"/>
    <p:sldId id="489" r:id="rId56"/>
    <p:sldId id="490" r:id="rId57"/>
    <p:sldId id="491" r:id="rId58"/>
    <p:sldId id="492" r:id="rId59"/>
    <p:sldId id="493" r:id="rId60"/>
    <p:sldId id="494" r:id="rId61"/>
    <p:sldId id="495" r:id="rId62"/>
    <p:sldId id="496" r:id="rId63"/>
    <p:sldId id="497" r:id="rId64"/>
    <p:sldId id="498" r:id="rId65"/>
    <p:sldId id="499" r:id="rId66"/>
    <p:sldId id="500" r:id="rId67"/>
    <p:sldId id="501" r:id="rId68"/>
    <p:sldId id="502" r:id="rId69"/>
    <p:sldId id="468" r:id="rId70"/>
    <p:sldId id="365" r:id="rId71"/>
    <p:sldId id="366" r:id="rId72"/>
    <p:sldId id="470" r:id="rId73"/>
    <p:sldId id="471" r:id="rId74"/>
    <p:sldId id="472" r:id="rId75"/>
    <p:sldId id="474" r:id="rId76"/>
    <p:sldId id="372" r:id="rId77"/>
    <p:sldId id="413" r:id="rId78"/>
  </p:sldIdLst>
  <p:sldSz cx="9144000" cy="5143500" type="screen16x9"/>
  <p:notesSz cx="9926638" cy="6797675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27" userDrawn="1">
          <p15:clr>
            <a:srgbClr val="A4A3A4"/>
          </p15:clr>
        </p15:guide>
        <p15:guide id="6" orient="horz" pos="305" userDrawn="1">
          <p15:clr>
            <a:srgbClr val="A4A3A4"/>
          </p15:clr>
        </p15:guide>
        <p15:guide id="7" pos="5535" userDrawn="1">
          <p15:clr>
            <a:srgbClr val="A4A3A4"/>
          </p15:clr>
        </p15:guide>
        <p15:guide id="8" orient="horz" pos="30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4" clrIdx="0">
    <p:extLst>
      <p:ext uri="{19B8F6BF-5375-455C-9EA6-DF929625EA0E}">
        <p15:presenceInfo xmlns:p15="http://schemas.microsoft.com/office/powerpoint/2012/main" userId="USER" providerId="None"/>
      </p:ext>
    </p:extLst>
  </p:cmAuthor>
  <p:cmAuthor id="2" name="admin" initials="a" lastIdx="1" clrIdx="1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2" autoAdjust="0"/>
    <p:restoredTop sz="89571" autoAdjust="0"/>
  </p:normalViewPr>
  <p:slideViewPr>
    <p:cSldViewPr snapToGrid="0" showGuides="1">
      <p:cViewPr varScale="1">
        <p:scale>
          <a:sx n="137" d="100"/>
          <a:sy n="137" d="100"/>
        </p:scale>
        <p:origin x="858" y="120"/>
      </p:cViewPr>
      <p:guideLst>
        <p:guide orient="horz" pos="1620"/>
        <p:guide pos="2880"/>
        <p:guide pos="227"/>
        <p:guide orient="horz" pos="305"/>
        <p:guide pos="5535"/>
        <p:guide orient="horz"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Sheet1!$D$5:$D$11</c:f>
              <c:numCache>
                <c:formatCode>General</c:formatCode>
                <c:ptCount val="7"/>
                <c:pt idx="0">
                  <c:v>42.1</c:v>
                </c:pt>
                <c:pt idx="1">
                  <c:v>12.6</c:v>
                </c:pt>
                <c:pt idx="2">
                  <c:v>31.8</c:v>
                </c:pt>
                <c:pt idx="3">
                  <c:v>80.3</c:v>
                </c:pt>
                <c:pt idx="4">
                  <c:v>97.7</c:v>
                </c:pt>
                <c:pt idx="5">
                  <c:v>99.7</c:v>
                </c:pt>
                <c:pt idx="6">
                  <c:v>99.9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CD2-4A82-BAF5-6D61753DB85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54278384"/>
        <c:axId val="354277208"/>
      </c:lineChart>
      <c:catAx>
        <c:axId val="354278384"/>
        <c:scaling>
          <c:orientation val="minMax"/>
        </c:scaling>
        <c:delete val="1"/>
        <c:axPos val="b"/>
        <c:majorTickMark val="none"/>
        <c:minorTickMark val="none"/>
        <c:tickLblPos val="nextTo"/>
        <c:crossAx val="354277208"/>
        <c:crosses val="autoZero"/>
        <c:auto val="1"/>
        <c:lblAlgn val="ctr"/>
        <c:lblOffset val="100"/>
        <c:noMultiLvlLbl val="0"/>
      </c:catAx>
      <c:valAx>
        <c:axId val="3542772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427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41064"/>
          </a:xfrm>
          <a:prstGeom prst="rect">
            <a:avLst/>
          </a:prstGeom>
        </p:spPr>
        <p:txBody>
          <a:bodyPr vert="horz" lIns="91310" tIns="45656" rIns="91310" bIns="45656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310" tIns="45656" rIns="91310" bIns="45656" rtlCol="0"/>
          <a:lstStyle>
            <a:lvl1pPr algn="r">
              <a:defRPr sz="1100"/>
            </a:lvl1pPr>
          </a:lstStyle>
          <a:p>
            <a:fld id="{94CD1C8E-B7C6-4A67-A7D4-47AE7595F28C}" type="datetimeFigureOut">
              <a:rPr lang="ko-KR" altLang="en-US" smtClean="0"/>
              <a:t>2020-01-07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5" y="6456612"/>
            <a:ext cx="4301543" cy="341064"/>
          </a:xfrm>
          <a:prstGeom prst="rect">
            <a:avLst/>
          </a:prstGeom>
        </p:spPr>
        <p:txBody>
          <a:bodyPr vert="horz" lIns="91310" tIns="45656" rIns="91310" bIns="45656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310" tIns="45656" rIns="91310" bIns="45656" rtlCol="0" anchor="b"/>
          <a:lstStyle>
            <a:lvl1pPr algn="r">
              <a:defRPr sz="1100"/>
            </a:lvl1pPr>
          </a:lstStyle>
          <a:p>
            <a:fld id="{FAD54914-6627-42A5-AF6F-4EE61CF29D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645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2239" cy="340914"/>
          </a:xfrm>
          <a:prstGeom prst="rect">
            <a:avLst/>
          </a:prstGeom>
        </p:spPr>
        <p:txBody>
          <a:bodyPr vert="horz" lIns="91310" tIns="45656" rIns="91310" bIns="45656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087" y="2"/>
            <a:ext cx="4302239" cy="340914"/>
          </a:xfrm>
          <a:prstGeom prst="rect">
            <a:avLst/>
          </a:prstGeom>
        </p:spPr>
        <p:txBody>
          <a:bodyPr vert="horz" lIns="91310" tIns="45656" rIns="91310" bIns="45656" rtlCol="0"/>
          <a:lstStyle>
            <a:lvl1pPr algn="r">
              <a:defRPr sz="1100"/>
            </a:lvl1pPr>
          </a:lstStyle>
          <a:p>
            <a:fld id="{A9D886FB-3519-4BEC-A9D9-8BCD8F33108B}" type="datetimeFigureOut">
              <a:rPr lang="ko-KR" altLang="en-US" smtClean="0"/>
              <a:t>2020-01-07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50900"/>
            <a:ext cx="4078288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0" tIns="45656" rIns="91310" bIns="45656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361" y="3271268"/>
            <a:ext cx="7939920" cy="2676292"/>
          </a:xfrm>
          <a:prstGeom prst="rect">
            <a:avLst/>
          </a:prstGeom>
        </p:spPr>
        <p:txBody>
          <a:bodyPr vert="horz" lIns="91310" tIns="45656" rIns="91310" bIns="45656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761"/>
            <a:ext cx="4302239" cy="340914"/>
          </a:xfrm>
          <a:prstGeom prst="rect">
            <a:avLst/>
          </a:prstGeom>
        </p:spPr>
        <p:txBody>
          <a:bodyPr vert="horz" lIns="91310" tIns="45656" rIns="91310" bIns="45656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087" y="6456761"/>
            <a:ext cx="4302239" cy="340914"/>
          </a:xfrm>
          <a:prstGeom prst="rect">
            <a:avLst/>
          </a:prstGeom>
        </p:spPr>
        <p:txBody>
          <a:bodyPr vert="horz" lIns="91310" tIns="45656" rIns="91310" bIns="45656" rtlCol="0" anchor="b"/>
          <a:lstStyle>
            <a:lvl1pPr algn="r">
              <a:defRPr sz="1100"/>
            </a:lvl1pPr>
          </a:lstStyle>
          <a:p>
            <a:fld id="{87E925E5-74EC-4DCF-90BF-04852E3767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4133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25E5-74EC-4DCF-90BF-04852E3767C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025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828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17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6089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014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1689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9690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8345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4026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4697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25E5-74EC-4DCF-90BF-04852E3767C0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2316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421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8280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756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6127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4319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34766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636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7218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22003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19155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610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6754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39155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87813" cy="2298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4311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25E5-74EC-4DCF-90BF-04852E3767C0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595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68628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74520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4355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25E5-74EC-4DCF-90BF-04852E3767C0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6898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9407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18391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605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1815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25E5-74EC-4DCF-90BF-04852E3767C0}" type="slidenum">
              <a:rPr lang="ko-KR" altLang="en-US" smtClean="0"/>
              <a:t>57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639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69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18101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25E5-74EC-4DCF-90BF-04852E3767C0}" type="slidenum">
              <a:rPr lang="ko-KR" altLang="en-US" smtClean="0"/>
              <a:t>76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0805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8042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24175" y="850900"/>
            <a:ext cx="4078288" cy="22939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1432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2648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3554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D119-1530-448C-B73B-DA3FAFC5CC6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18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91399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51155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3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168B8B17-6A88-4EC1-BC5D-203EC96F0347}" type="datetimeFigureOut">
              <a:rPr lang="ko-KR" altLang="en-US" smtClean="0"/>
              <a:t>2020-01-07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9D7B5C2-3C69-40FA-B5D5-61D977920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025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273848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168B8B17-6A88-4EC1-BC5D-203EC96F0347}" type="datetimeFigureOut">
              <a:rPr lang="ko-KR" altLang="en-US" smtClean="0"/>
              <a:t>2020-01-07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9D7B5C2-3C69-40FA-B5D5-61D977920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7012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28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04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282308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92159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577651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577651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97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663812"/>
            <a:ext cx="7886700" cy="896051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50836"/>
            <a:ext cx="3868340" cy="54775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268771"/>
            <a:ext cx="3868340" cy="2639406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650836"/>
            <a:ext cx="3887391" cy="54775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2268771"/>
            <a:ext cx="3887391" cy="263940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0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162" y="63134"/>
            <a:ext cx="5791916" cy="5110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08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37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740573"/>
            <a:ext cx="4629151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4"/>
            <a:ext cx="2949179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168B8B17-6A88-4EC1-BC5D-203EC96F0347}" type="datetimeFigureOut">
              <a:rPr lang="ko-KR" altLang="en-US" smtClean="0"/>
              <a:t>2020-01-07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9D7B5C2-3C69-40FA-B5D5-61D977920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25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740573"/>
            <a:ext cx="4629151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4"/>
            <a:ext cx="2949179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168B8B17-6A88-4EC1-BC5D-203EC96F0347}" type="datetimeFigureOut">
              <a:rPr lang="ko-KR" altLang="en-US" smtClean="0"/>
              <a:t>2020-01-07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9D7B5C2-3C69-40FA-B5D5-61D977920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16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623"/>
          <a:stretch/>
        </p:blipFill>
        <p:spPr>
          <a:xfrm>
            <a:off x="0" y="1"/>
            <a:ext cx="9144000" cy="636608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5162" y="56410"/>
            <a:ext cx="5791916" cy="511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840441"/>
            <a:ext cx="7886700" cy="3919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177418" y="570084"/>
            <a:ext cx="872274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그림 8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1" t="34876" r="34199" b="34971"/>
          <a:stretch/>
        </p:blipFill>
        <p:spPr>
          <a:xfrm>
            <a:off x="7611863" y="111281"/>
            <a:ext cx="1284653" cy="45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9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685783" rtl="0" eaLnBrk="1" latinLnBrk="1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HY헤드라인M" panose="02030600000101010101" pitchFamily="18" charset="-127"/>
          <a:ea typeface="HY헤드라인M" panose="02030600000101010101" pitchFamily="18" charset="-127"/>
          <a:cs typeface="+mj-cs"/>
        </a:defRPr>
      </a:lvl1pPr>
    </p:titleStyle>
    <p:bodyStyle>
      <a:lvl1pPr marL="171446" indent="-171446" algn="l" defTabSz="685783" rtl="0" eaLnBrk="1" latinLnBrk="1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HY헤드라인M" panose="02030600000101010101" pitchFamily="18" charset="-127"/>
          <a:ea typeface="HY헤드라인M" panose="02030600000101010101" pitchFamily="18" charset="-127"/>
          <a:cs typeface="+mn-cs"/>
        </a:defRPr>
      </a:lvl1pPr>
      <a:lvl2pPr marL="514338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Y헤드라인M" panose="02030600000101010101" pitchFamily="18" charset="-127"/>
          <a:ea typeface="HY헤드라인M" panose="02030600000101010101" pitchFamily="18" charset="-127"/>
          <a:cs typeface="+mn-cs"/>
        </a:defRPr>
      </a:lvl2pPr>
      <a:lvl3pPr marL="857229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HY헤드라인M" panose="02030600000101010101" pitchFamily="18" charset="-127"/>
          <a:ea typeface="HY헤드라인M" panose="02030600000101010101" pitchFamily="18" charset="-127"/>
          <a:cs typeface="+mn-cs"/>
        </a:defRPr>
      </a:lvl3pPr>
      <a:lvl4pPr marL="1200121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HY헤드라인M" panose="02030600000101010101" pitchFamily="18" charset="-127"/>
          <a:ea typeface="HY헤드라인M" panose="02030600000101010101" pitchFamily="18" charset="-127"/>
          <a:cs typeface="+mn-cs"/>
        </a:defRPr>
      </a:lvl4pPr>
      <a:lvl5pPr marL="1543012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HY헤드라인M" panose="02030600000101010101" pitchFamily="18" charset="-127"/>
          <a:ea typeface="HY헤드라인M" panose="02030600000101010101" pitchFamily="18" charset="-127"/>
          <a:cs typeface="+mn-cs"/>
        </a:defRPr>
      </a:lvl5pPr>
      <a:lvl6pPr marL="1885904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9074" y="2846009"/>
            <a:ext cx="413354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  <a:cs typeface="Arial" panose="020B0604020202020204" pitchFamily="34" charset="0"/>
              </a:rPr>
              <a:t>정 은 경</a:t>
            </a:r>
            <a:endParaRPr lang="en-US" altLang="ko-KR" sz="3200" b="1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  <a:cs typeface="Arial" panose="020B0604020202020204" pitchFamily="34" charset="0"/>
            </a:endParaRPr>
          </a:p>
          <a:p>
            <a:pPr algn="ctr"/>
            <a:endParaRPr lang="en-US" altLang="ko-KR" sz="300" b="1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  <a:cs typeface="Arial" panose="020B0604020202020204" pitchFamily="34" charset="0"/>
              </a:rPr>
              <a:t>질병관리본부장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83" y="1527720"/>
            <a:ext cx="8003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A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국가예방접종 지원사업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02" b="4739"/>
          <a:stretch/>
        </p:blipFill>
        <p:spPr>
          <a:xfrm>
            <a:off x="1809699" y="2651912"/>
            <a:ext cx="5392289" cy="214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/>
              <a:t>A</a:t>
            </a:r>
            <a:r>
              <a:rPr lang="ko-KR" altLang="en-US" sz="2800" dirty="0" err="1"/>
              <a:t>형간염</a:t>
            </a:r>
            <a:r>
              <a:rPr lang="ko-KR" altLang="en-US" sz="2800" dirty="0"/>
              <a:t> 발생현황</a:t>
            </a:r>
            <a:r>
              <a:rPr lang="en-US" altLang="ko-KR" sz="2800" dirty="0"/>
              <a:t>-</a:t>
            </a:r>
            <a:r>
              <a:rPr lang="ko-KR" altLang="en-US" sz="2800" dirty="0" smtClean="0"/>
              <a:t>지역 </a:t>
            </a:r>
            <a:endParaRPr lang="ko-KR" altLang="en-US" sz="2800" dirty="0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1422027" y="1127171"/>
            <a:ext cx="6299946" cy="326350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650" dirty="0"/>
              <a:t/>
            </a:r>
            <a:br>
              <a:rPr lang="en-US" altLang="ko-KR" sz="1650" dirty="0"/>
            </a:br>
            <a:r>
              <a:rPr lang="en-US" altLang="ko-KR" sz="1650" dirty="0"/>
              <a:t/>
            </a:r>
            <a:br>
              <a:rPr lang="en-US" altLang="ko-KR" sz="1650" dirty="0"/>
            </a:br>
            <a:r>
              <a:rPr lang="en-US" altLang="ko-KR" sz="1650" dirty="0"/>
              <a:t/>
            </a:r>
            <a:br>
              <a:rPr lang="en-US" altLang="ko-KR" sz="1650" dirty="0"/>
            </a:br>
            <a:endParaRPr lang="en-US" altLang="ko-KR" sz="1650" b="1" dirty="0">
              <a:latin typeface="+mn-ea"/>
            </a:endParaRPr>
          </a:p>
        </p:txBody>
      </p:sp>
      <p:pic>
        <p:nvPicPr>
          <p:cNvPr id="17" name="_x748597992" descr="EMB00003018561a">
            <a:extLst>
              <a:ext uri="{FF2B5EF4-FFF2-40B4-BE49-F238E27FC236}">
                <a16:creationId xmlns:a16="http://schemas.microsoft.com/office/drawing/2014/main" xmlns="" id="{7D727CE7-FFF5-45AA-A8A2-4F4645924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47" y="1541300"/>
            <a:ext cx="6315980" cy="287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4F2C9F60-6D9F-498B-8DF2-394F7FCC658D}"/>
              </a:ext>
            </a:extLst>
          </p:cNvPr>
          <p:cNvSpPr/>
          <p:nvPr/>
        </p:nvSpPr>
        <p:spPr>
          <a:xfrm>
            <a:off x="6281188" y="1357003"/>
            <a:ext cx="785242" cy="28794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13"/>
              <a:t>ㅊ</a:t>
            </a:r>
            <a:endParaRPr lang="ko-KR" altLang="en-US" sz="1013" dirty="0"/>
          </a:p>
        </p:txBody>
      </p:sp>
    </p:spTree>
    <p:extLst>
      <p:ext uri="{BB962C8B-B14F-4D97-AF65-F5344CB8AC3E}">
        <p14:creationId xmlns:p14="http://schemas.microsoft.com/office/powerpoint/2010/main" val="38212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_x366980144" descr="EMB000011dc34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062" y="2039514"/>
            <a:ext cx="4647558" cy="26349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A</a:t>
            </a:r>
            <a:r>
              <a:rPr lang="ko-KR" altLang="en-US" sz="2800" dirty="0" err="1"/>
              <a:t>형간염</a:t>
            </a:r>
            <a:r>
              <a:rPr lang="ko-KR" altLang="en-US" sz="2800" dirty="0"/>
              <a:t> 발생현황 특성</a:t>
            </a:r>
            <a:r>
              <a:rPr lang="en-US" altLang="ko-KR" sz="2800" dirty="0"/>
              <a:t>_</a:t>
            </a:r>
            <a:r>
              <a:rPr lang="ko-KR" altLang="en-US" sz="2800" dirty="0"/>
              <a:t>사람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14488" y="985305"/>
            <a:ext cx="5915025" cy="629094"/>
          </a:xfrm>
        </p:spPr>
        <p:txBody>
          <a:bodyPr>
            <a:noAutofit/>
          </a:bodyPr>
          <a:lstStyle/>
          <a:p>
            <a:pPr fontAlgn="base"/>
            <a:r>
              <a:rPr lang="ko-KR" altLang="en-US" sz="1800" b="1" dirty="0">
                <a:solidFill>
                  <a:srgbClr val="FF0000"/>
                </a:solidFill>
              </a:rPr>
              <a:t>평균연령 </a:t>
            </a:r>
            <a:r>
              <a:rPr lang="en-US" altLang="ko-KR" sz="1800" b="1" dirty="0">
                <a:solidFill>
                  <a:srgbClr val="FF0000"/>
                </a:solidFill>
              </a:rPr>
              <a:t>39</a:t>
            </a:r>
            <a:r>
              <a:rPr lang="ko-KR" altLang="en-US" sz="1800" b="1" dirty="0">
                <a:solidFill>
                  <a:srgbClr val="FF0000"/>
                </a:solidFill>
              </a:rPr>
              <a:t>세</a:t>
            </a:r>
            <a:r>
              <a:rPr lang="en-US" altLang="ko-KR" sz="1800" b="1" dirty="0"/>
              <a:t>(</a:t>
            </a:r>
            <a:r>
              <a:rPr lang="ko-KR" altLang="en-US" sz="1800" b="1" dirty="0"/>
              <a:t>중앙값 </a:t>
            </a:r>
            <a:r>
              <a:rPr lang="en-US" altLang="ko-KR" sz="1800" b="1" dirty="0"/>
              <a:t>39</a:t>
            </a:r>
            <a:r>
              <a:rPr lang="ko-KR" altLang="en-US" sz="1800" b="1" dirty="0"/>
              <a:t>세</a:t>
            </a:r>
            <a:r>
              <a:rPr lang="en-US" altLang="ko-KR" sz="1800" b="1" dirty="0"/>
              <a:t>), 30~40</a:t>
            </a:r>
            <a:r>
              <a:rPr lang="ko-KR" altLang="en-US" sz="1800" b="1" dirty="0"/>
              <a:t>대가 </a:t>
            </a:r>
            <a:r>
              <a:rPr lang="en-US" altLang="ko-KR" sz="1800" b="1" dirty="0"/>
              <a:t>72.9%</a:t>
            </a:r>
          </a:p>
          <a:p>
            <a:pPr marL="0" indent="0" fontAlgn="base">
              <a:buNone/>
            </a:pPr>
            <a:r>
              <a:rPr lang="en-US" altLang="ko-KR" sz="1600" dirty="0"/>
              <a:t>    - 30대(36.8%), 40대(36.2</a:t>
            </a:r>
            <a:r>
              <a:rPr lang="en-US" altLang="ko-KR" sz="1600" dirty="0" smtClean="0"/>
              <a:t>%)</a:t>
            </a:r>
            <a:endParaRPr lang="en-US" altLang="ko-KR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43001" y="58888"/>
            <a:ext cx="138564" cy="22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13"/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121568"/>
              </p:ext>
            </p:extLst>
          </p:nvPr>
        </p:nvGraphicFramePr>
        <p:xfrm>
          <a:off x="2897547" y="2032236"/>
          <a:ext cx="3822430" cy="2420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75658" y="2370432"/>
            <a:ext cx="17430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’15</a:t>
            </a:r>
            <a:r>
              <a:rPr lang="ko-KR" altLang="en-US" sz="1100" dirty="0"/>
              <a:t>년 </a:t>
            </a:r>
            <a:r>
              <a:rPr lang="ko-KR" altLang="en-US" sz="1100" dirty="0" smtClean="0"/>
              <a:t>국민건강영양조사 항체보유율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60538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발생현황</a:t>
            </a:r>
            <a:r>
              <a:rPr lang="en-US" altLang="ko-KR" dirty="0" smtClean="0"/>
              <a:t>_</a:t>
            </a:r>
            <a:r>
              <a:rPr lang="ko-KR" altLang="en-US" dirty="0" smtClean="0"/>
              <a:t>국외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06106" y="995533"/>
            <a:ext cx="6573327" cy="932121"/>
          </a:xfrm>
        </p:spPr>
        <p:txBody>
          <a:bodyPr>
            <a:normAutofit/>
          </a:bodyPr>
          <a:lstStyle/>
          <a:p>
            <a:r>
              <a:rPr lang="en-US" altLang="ko-KR" sz="1800" b="1" dirty="0"/>
              <a:t>WHO</a:t>
            </a:r>
            <a:r>
              <a:rPr lang="ko-KR" altLang="en-US" sz="1800" b="1" dirty="0"/>
              <a:t>는 연간 </a:t>
            </a:r>
            <a:r>
              <a:rPr lang="en-US" altLang="ko-KR" sz="1800" b="1" dirty="0"/>
              <a:t>140</a:t>
            </a:r>
            <a:r>
              <a:rPr lang="ko-KR" altLang="en-US" sz="1800" b="1" dirty="0"/>
              <a:t>만 명의 환자가 발생하는 것으로 추정</a:t>
            </a:r>
            <a:endParaRPr lang="en-US" altLang="ko-KR" sz="1800" b="1" dirty="0"/>
          </a:p>
          <a:p>
            <a:pPr marL="0" indent="0">
              <a:buNone/>
            </a:pPr>
            <a:r>
              <a:rPr lang="en-US" altLang="ko-KR" sz="1800" dirty="0"/>
              <a:t> - </a:t>
            </a:r>
            <a:r>
              <a:rPr lang="ko-KR" altLang="en-US" sz="1400" dirty="0"/>
              <a:t>미국에서는</a:t>
            </a:r>
            <a:r>
              <a:rPr lang="en-US" altLang="ko-KR" sz="1400" dirty="0"/>
              <a:t>, 1995</a:t>
            </a:r>
            <a:r>
              <a:rPr lang="ko-KR" altLang="en-US" sz="1400" dirty="0"/>
              <a:t>년 백신 도입 이후 환자수가 급감</a:t>
            </a:r>
            <a:r>
              <a:rPr lang="en-US" altLang="ko-KR" sz="1400" dirty="0"/>
              <a:t>, 2014</a:t>
            </a:r>
            <a:r>
              <a:rPr lang="ko-KR" altLang="en-US" sz="1400" dirty="0"/>
              <a:t>년 </a:t>
            </a:r>
            <a:r>
              <a:rPr lang="en-US" altLang="ko-KR" sz="1400" dirty="0"/>
              <a:t>1,239</a:t>
            </a:r>
            <a:r>
              <a:rPr lang="ko-KR" altLang="en-US" sz="1400" dirty="0"/>
              <a:t>명 보고됨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079" y="2244059"/>
            <a:ext cx="2790428" cy="37684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079" y="2753019"/>
            <a:ext cx="2790428" cy="5185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grpSp>
        <p:nvGrpSpPr>
          <p:cNvPr id="10" name="그룹 9"/>
          <p:cNvGrpSpPr/>
          <p:nvPr/>
        </p:nvGrpSpPr>
        <p:grpSpPr>
          <a:xfrm>
            <a:off x="1522079" y="3436368"/>
            <a:ext cx="2790428" cy="622940"/>
            <a:chOff x="505438" y="3994754"/>
            <a:chExt cx="3720571" cy="830586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438" y="3994754"/>
              <a:ext cx="3720571" cy="83058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cxnSp>
          <p:nvCxnSpPr>
            <p:cNvPr id="11" name="직선 연결선 10"/>
            <p:cNvCxnSpPr/>
            <p:nvPr/>
          </p:nvCxnSpPr>
          <p:spPr>
            <a:xfrm>
              <a:off x="1054442" y="4565507"/>
              <a:ext cx="2990335" cy="1488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그림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819" y="2710369"/>
            <a:ext cx="1857077" cy="3453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819" y="2244059"/>
            <a:ext cx="2826320" cy="37684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6" name="그룹 15"/>
          <p:cNvGrpSpPr/>
          <p:nvPr/>
        </p:nvGrpSpPr>
        <p:grpSpPr>
          <a:xfrm>
            <a:off x="4650247" y="3156640"/>
            <a:ext cx="3177986" cy="1038529"/>
            <a:chOff x="4676328" y="3621783"/>
            <a:chExt cx="4237315" cy="1384705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6328" y="3621783"/>
              <a:ext cx="4237315" cy="13847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9" name="직선 연결선 18"/>
            <p:cNvCxnSpPr/>
            <p:nvPr/>
          </p:nvCxnSpPr>
          <p:spPr>
            <a:xfrm>
              <a:off x="6859958" y="4965299"/>
              <a:ext cx="1253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671818" y="1946857"/>
            <a:ext cx="18614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출처 </a:t>
            </a:r>
            <a:r>
              <a:rPr lang="en-US" altLang="ko-KR" sz="1000" dirty="0"/>
              <a:t>: </a:t>
            </a:r>
            <a:r>
              <a:rPr lang="ko-KR" altLang="en-US" sz="1000" dirty="0"/>
              <a:t>미주 한국일보 </a:t>
            </a:r>
            <a:r>
              <a:rPr lang="en-US" altLang="ko-KR" sz="1000" dirty="0"/>
              <a:t>(</a:t>
            </a:r>
            <a:r>
              <a:rPr lang="en-US" altLang="ko-KR" sz="1000" dirty="0" smtClean="0"/>
              <a:t>19.10.8.)</a:t>
            </a:r>
            <a:endParaRPr lang="ko-KR" alt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1522078" y="1955897"/>
            <a:ext cx="1656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출처 </a:t>
            </a:r>
            <a:r>
              <a:rPr lang="en-US" altLang="ko-KR" sz="1000" dirty="0"/>
              <a:t>: SBS KOREAN</a:t>
            </a:r>
            <a:r>
              <a:rPr lang="ko-KR" altLang="en-US" sz="1000" dirty="0"/>
              <a:t> </a:t>
            </a:r>
            <a:r>
              <a:rPr lang="en-US" altLang="ko-KR" sz="1000" dirty="0"/>
              <a:t>(</a:t>
            </a:r>
            <a:r>
              <a:rPr lang="en-US" altLang="ko-KR" sz="1000" dirty="0" smtClean="0"/>
              <a:t>19.9.5.)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79113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36536" y="56410"/>
            <a:ext cx="5791916" cy="511058"/>
          </a:xfrm>
        </p:spPr>
        <p:txBody>
          <a:bodyPr>
            <a:normAutofit/>
          </a:bodyPr>
          <a:lstStyle/>
          <a:p>
            <a:r>
              <a:rPr lang="en-US" altLang="ko-KR" sz="2800" b="1" dirty="0" smtClean="0">
                <a:latin typeface="+mn-ea"/>
                <a:ea typeface="+mn-ea"/>
              </a:rPr>
              <a:t>2019</a:t>
            </a:r>
            <a:r>
              <a:rPr lang="ko-KR" altLang="en-US" sz="2800" b="1" dirty="0" smtClean="0">
                <a:latin typeface="+mn-ea"/>
                <a:ea typeface="+mn-ea"/>
              </a:rPr>
              <a:t>년 유행 역학조사 결과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0498" y="1006590"/>
            <a:ext cx="7936302" cy="403451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ko-KR" sz="1800" dirty="0"/>
              <a:t>26</a:t>
            </a:r>
            <a:r>
              <a:rPr lang="ko-KR" altLang="en-US" sz="1800" dirty="0"/>
              <a:t>건의 </a:t>
            </a:r>
            <a:r>
              <a:rPr lang="ko-KR" altLang="en-US" sz="1800" b="1" dirty="0"/>
              <a:t>집단발생사례</a:t>
            </a:r>
            <a:r>
              <a:rPr lang="ko-KR" altLang="en-US" sz="1800" b="1" dirty="0">
                <a:solidFill>
                  <a:srgbClr val="FF0000"/>
                </a:solidFill>
              </a:rPr>
              <a:t> </a:t>
            </a:r>
            <a:r>
              <a:rPr lang="ko-KR" altLang="en-US" sz="1800" dirty="0"/>
              <a:t>조사결과 </a:t>
            </a:r>
            <a:r>
              <a:rPr lang="ko-KR" altLang="en-US" sz="1800" b="1" dirty="0">
                <a:solidFill>
                  <a:srgbClr val="FF0000"/>
                </a:solidFill>
              </a:rPr>
              <a:t>조개젓 원인 추정</a:t>
            </a:r>
            <a:endParaRPr lang="en-US" altLang="ko-KR" sz="1800" b="1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b="1" dirty="0"/>
              <a:t> </a:t>
            </a:r>
            <a:r>
              <a:rPr lang="en-US" altLang="ko-KR" sz="1600" b="1" dirty="0"/>
              <a:t>-  </a:t>
            </a:r>
            <a:r>
              <a:rPr lang="en-US" altLang="ko-KR" sz="1600" dirty="0" err="1"/>
              <a:t>조개젓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섭취력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확인</a:t>
            </a:r>
            <a:r>
              <a:rPr lang="en-US" altLang="ko-KR" sz="1600" dirty="0"/>
              <a:t> 21개소(80.7%), </a:t>
            </a:r>
            <a:r>
              <a:rPr lang="en-US" altLang="ko-KR" sz="1600" dirty="0" err="1"/>
              <a:t>A형간염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바이러스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유전자</a:t>
            </a:r>
            <a:r>
              <a:rPr lang="ko-KR" altLang="en-US" sz="1600" dirty="0"/>
              <a:t>검출</a:t>
            </a:r>
            <a:r>
              <a:rPr lang="en-US" altLang="ko-KR" sz="1600" dirty="0"/>
              <a:t>11개소(61.1%)</a:t>
            </a:r>
          </a:p>
          <a:p>
            <a:pPr>
              <a:lnSpc>
                <a:spcPct val="120000"/>
              </a:lnSpc>
            </a:pPr>
            <a:r>
              <a:rPr lang="ko-KR" altLang="en-US" sz="1800" b="1" dirty="0"/>
              <a:t>분석역학적</a:t>
            </a:r>
            <a:r>
              <a:rPr lang="ko-KR" altLang="en-US" sz="1800" dirty="0"/>
              <a:t> 연구 조사결과 </a:t>
            </a:r>
            <a:r>
              <a:rPr lang="ko-KR" altLang="en-US" sz="1800" b="1" dirty="0">
                <a:solidFill>
                  <a:srgbClr val="FF0000"/>
                </a:solidFill>
              </a:rPr>
              <a:t>조개젓 원인 추정</a:t>
            </a:r>
            <a:endParaRPr lang="en-US" altLang="ko-KR" sz="1800" b="1" dirty="0">
              <a:solidFill>
                <a:srgbClr val="FF0000"/>
              </a:solidFill>
            </a:endParaRPr>
          </a:p>
          <a:p>
            <a:pPr marL="0" indent="0" fontAlgn="base" latinLnBrk="0">
              <a:lnSpc>
                <a:spcPct val="120000"/>
              </a:lnSpc>
              <a:buNone/>
            </a:pPr>
            <a:r>
              <a:rPr lang="en-US" altLang="ko-KR" sz="1600" b="1" dirty="0"/>
              <a:t> </a:t>
            </a:r>
            <a:r>
              <a:rPr lang="en-US" altLang="ko-KR" sz="1600" dirty="0"/>
              <a:t>- A</a:t>
            </a:r>
            <a:r>
              <a:rPr lang="ko-KR" altLang="en-US" sz="1600" dirty="0" err="1"/>
              <a:t>형간염</a:t>
            </a:r>
            <a:r>
              <a:rPr lang="ko-KR" altLang="en-US" sz="1600" dirty="0"/>
              <a:t> </a:t>
            </a:r>
            <a:r>
              <a:rPr lang="ko-KR" altLang="en-US" sz="1600" dirty="0" err="1"/>
              <a:t>환자군에서</a:t>
            </a:r>
            <a:r>
              <a:rPr lang="ko-KR" altLang="en-US" sz="1600" dirty="0"/>
              <a:t> 조개젓 </a:t>
            </a:r>
            <a:r>
              <a:rPr lang="ko-KR" altLang="en-US" sz="1600" dirty="0" err="1"/>
              <a:t>섭취력</a:t>
            </a:r>
            <a:r>
              <a:rPr lang="ko-KR" altLang="en-US" sz="1600" dirty="0"/>
              <a:t> </a:t>
            </a:r>
            <a:r>
              <a:rPr lang="ko-KR" altLang="en-US" sz="1600" dirty="0" err="1"/>
              <a:t>오즈가</a:t>
            </a:r>
            <a:r>
              <a:rPr lang="ko-KR" altLang="en-US" sz="1600" dirty="0"/>
              <a:t> </a:t>
            </a:r>
            <a:r>
              <a:rPr lang="en-US" altLang="ko-KR" sz="1600" dirty="0"/>
              <a:t>59</a:t>
            </a:r>
            <a:r>
              <a:rPr lang="ko-KR" altLang="en-US" sz="1600" dirty="0"/>
              <a:t>배 높음</a:t>
            </a:r>
            <a:r>
              <a:rPr lang="en-US" altLang="ko-KR" sz="1600" dirty="0"/>
              <a:t>(</a:t>
            </a:r>
            <a:r>
              <a:rPr lang="en-US" altLang="ko-KR" sz="1600" b="1" dirty="0"/>
              <a:t>OO</a:t>
            </a:r>
            <a:r>
              <a:rPr lang="ko-KR" altLang="en-US" sz="1600" b="1" dirty="0"/>
              <a:t>시</a:t>
            </a:r>
            <a:r>
              <a:rPr lang="en-US" altLang="ko-KR" sz="1600" b="1" dirty="0"/>
              <a:t>OO</a:t>
            </a:r>
            <a:r>
              <a:rPr lang="ko-KR" altLang="en-US" sz="1600" b="1" dirty="0"/>
              <a:t>구 </a:t>
            </a:r>
            <a:r>
              <a:rPr lang="en-US" altLang="ko-KR" sz="1600" dirty="0"/>
              <a:t>)</a:t>
            </a:r>
            <a:endParaRPr lang="ko-KR" altLang="en-US" sz="1600" dirty="0"/>
          </a:p>
          <a:p>
            <a:pPr marL="0" indent="0" fontAlgn="base" latinLnBrk="0">
              <a:lnSpc>
                <a:spcPct val="120000"/>
              </a:lnSpc>
              <a:buNone/>
            </a:pPr>
            <a:r>
              <a:rPr lang="en-US" altLang="ko-KR" sz="1600" dirty="0" smtClean="0"/>
              <a:t> - </a:t>
            </a:r>
            <a:r>
              <a:rPr lang="ko-KR" altLang="en-US" sz="1600" dirty="0"/>
              <a:t>조개젓 </a:t>
            </a:r>
            <a:r>
              <a:rPr lang="ko-KR" altLang="en-US" sz="1600" dirty="0" err="1"/>
              <a:t>섭취군에서</a:t>
            </a:r>
            <a:r>
              <a:rPr lang="ko-KR" altLang="en-US" sz="1600" dirty="0"/>
              <a:t> </a:t>
            </a:r>
            <a:r>
              <a:rPr lang="en-US" altLang="ko-KR" sz="1600" dirty="0"/>
              <a:t>A</a:t>
            </a:r>
            <a:r>
              <a:rPr lang="ko-KR" altLang="en-US" sz="1600" dirty="0"/>
              <a:t>형 간염이 발생할 위험이 </a:t>
            </a:r>
            <a:r>
              <a:rPr lang="en-US" altLang="ko-KR" sz="1600" dirty="0"/>
              <a:t>8.7</a:t>
            </a:r>
            <a:r>
              <a:rPr lang="ko-KR" altLang="en-US" sz="1600" dirty="0"/>
              <a:t>배 높음</a:t>
            </a:r>
            <a:r>
              <a:rPr lang="en-US" altLang="ko-KR" sz="1600" dirty="0"/>
              <a:t>(</a:t>
            </a:r>
            <a:r>
              <a:rPr lang="en-US" altLang="ko-KR" sz="1600" b="1" dirty="0"/>
              <a:t>OO</a:t>
            </a:r>
            <a:r>
              <a:rPr lang="ko-KR" altLang="en-US" sz="1600" b="1" dirty="0"/>
              <a:t>시</a:t>
            </a:r>
            <a:r>
              <a:rPr lang="en-US" altLang="ko-KR" sz="1600" b="1" dirty="0"/>
              <a:t>OO</a:t>
            </a:r>
            <a:r>
              <a:rPr lang="ko-KR" altLang="en-US" sz="1600" b="1" dirty="0"/>
              <a:t>구 </a:t>
            </a:r>
            <a:r>
              <a:rPr lang="en-US" altLang="ko-KR" sz="1600" dirty="0"/>
              <a:t>)</a:t>
            </a:r>
          </a:p>
          <a:p>
            <a:pPr fontAlgn="base" latinLnBrk="0">
              <a:lnSpc>
                <a:spcPct val="120000"/>
              </a:lnSpc>
            </a:pPr>
            <a:r>
              <a:rPr lang="ko-KR" altLang="en-US" sz="1800" b="1" dirty="0"/>
              <a:t>유전자분석 결과 </a:t>
            </a:r>
            <a:r>
              <a:rPr lang="ko-KR" altLang="en-US" sz="1800" b="1" dirty="0">
                <a:solidFill>
                  <a:srgbClr val="FF0000"/>
                </a:solidFill>
              </a:rPr>
              <a:t>조개젓</a:t>
            </a:r>
            <a:r>
              <a:rPr lang="ko-KR" altLang="en-US" sz="1800" b="1" dirty="0"/>
              <a:t> </a:t>
            </a:r>
            <a:r>
              <a:rPr lang="ko-KR" altLang="en-US" sz="1800" b="1" dirty="0">
                <a:solidFill>
                  <a:srgbClr val="FF0000"/>
                </a:solidFill>
              </a:rPr>
              <a:t>원인 추정</a:t>
            </a:r>
            <a:endParaRPr lang="en-US" altLang="ko-KR" sz="1800" b="1" dirty="0">
              <a:solidFill>
                <a:srgbClr val="FF0000"/>
              </a:solidFill>
            </a:endParaRPr>
          </a:p>
          <a:p>
            <a:pPr marL="0" indent="0" fontAlgn="base" latinLnBrk="0">
              <a:lnSpc>
                <a:spcPct val="120000"/>
              </a:lnSpc>
              <a:buNone/>
            </a:pPr>
            <a:r>
              <a:rPr lang="en-US" altLang="ko-KR" sz="1600" dirty="0"/>
              <a:t> </a:t>
            </a:r>
            <a:r>
              <a:rPr lang="en-US" altLang="ko-KR" sz="1600" b="1" dirty="0"/>
              <a:t>- </a:t>
            </a:r>
            <a:r>
              <a:rPr lang="en-US" altLang="ko-KR" sz="1600" dirty="0"/>
              <a:t>4개소 </a:t>
            </a:r>
            <a:r>
              <a:rPr lang="en-US" altLang="ko-KR" sz="1600" b="1" dirty="0" err="1"/>
              <a:t>조개젓</a:t>
            </a:r>
            <a:r>
              <a:rPr lang="en-US" altLang="ko-KR" sz="1600" b="1" dirty="0"/>
              <a:t> </a:t>
            </a:r>
            <a:r>
              <a:rPr lang="ko-KR" altLang="en-US" sz="1600" b="1" dirty="0"/>
              <a:t>검출 </a:t>
            </a:r>
            <a:r>
              <a:rPr lang="en-US" altLang="ko-KR" sz="1600" b="1" dirty="0" err="1"/>
              <a:t>바이러스의</a:t>
            </a:r>
            <a:r>
              <a:rPr lang="en-US" altLang="ko-KR" sz="1600" b="1" dirty="0"/>
              <a:t> 87.5%, </a:t>
            </a:r>
            <a:r>
              <a:rPr lang="en-US" altLang="ko-KR" sz="1600" b="1" dirty="0" err="1"/>
              <a:t>인체</a:t>
            </a:r>
            <a:r>
              <a:rPr lang="en-US" altLang="ko-KR" sz="1600" b="1" dirty="0"/>
              <a:t> </a:t>
            </a:r>
            <a:r>
              <a:rPr lang="en-US" altLang="ko-KR" sz="1600" b="1" dirty="0" err="1"/>
              <a:t>검출</a:t>
            </a:r>
            <a:r>
              <a:rPr lang="en-US" altLang="ko-KR" sz="1600" b="1" dirty="0"/>
              <a:t> </a:t>
            </a:r>
            <a:r>
              <a:rPr lang="en-US" altLang="ko-KR" sz="1600" b="1" dirty="0" err="1"/>
              <a:t>바이러스의</a:t>
            </a:r>
            <a:r>
              <a:rPr lang="en-US" altLang="ko-KR" sz="1600" b="1" dirty="0"/>
              <a:t> 80.4%가 </a:t>
            </a:r>
            <a:r>
              <a:rPr lang="ko-KR" altLang="en-US" sz="1600" b="1" dirty="0" smtClean="0"/>
              <a:t>유전자</a:t>
            </a:r>
            <a:r>
              <a:rPr lang="en-US" altLang="ko-KR" sz="1600" b="1" dirty="0" smtClean="0"/>
              <a:t/>
            </a:r>
            <a:br>
              <a:rPr lang="en-US" altLang="ko-KR" sz="1600" b="1" dirty="0" smtClean="0"/>
            </a:br>
            <a:r>
              <a:rPr lang="en-US" altLang="ko-KR" sz="1600" b="1" dirty="0" smtClean="0"/>
              <a:t>  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분석결과 동일한 </a:t>
            </a:r>
            <a:r>
              <a:rPr lang="en-US" altLang="ko-KR" sz="1600" b="1" dirty="0" err="1"/>
              <a:t>군집</a:t>
            </a:r>
            <a:r>
              <a:rPr lang="ko-KR" altLang="en-US" sz="1600" b="1" dirty="0"/>
              <a:t>형성</a:t>
            </a:r>
            <a:endParaRPr lang="en-US" altLang="ko-KR" sz="1600" b="1" dirty="0"/>
          </a:p>
          <a:p>
            <a:pPr fontAlgn="base" latinLnBrk="0">
              <a:lnSpc>
                <a:spcPct val="120000"/>
              </a:lnSpc>
            </a:pPr>
            <a:r>
              <a:rPr lang="ko-KR" altLang="en-US" sz="1800" b="1" dirty="0"/>
              <a:t>질병관리본부 보충조사 결과 </a:t>
            </a:r>
            <a:r>
              <a:rPr lang="ko-KR" altLang="en-US" sz="1800" b="1" dirty="0">
                <a:solidFill>
                  <a:srgbClr val="FF0000"/>
                </a:solidFill>
              </a:rPr>
              <a:t>조개젓</a:t>
            </a:r>
            <a:r>
              <a:rPr lang="ko-KR" altLang="en-US" sz="1800" b="1" dirty="0"/>
              <a:t> </a:t>
            </a:r>
            <a:r>
              <a:rPr lang="ko-KR" altLang="en-US" sz="1800" b="1" dirty="0">
                <a:solidFill>
                  <a:srgbClr val="FF0000"/>
                </a:solidFill>
              </a:rPr>
              <a:t>원인 추정</a:t>
            </a:r>
            <a:endParaRPr lang="en-US" altLang="ko-KR" sz="1800" b="1" dirty="0">
              <a:solidFill>
                <a:srgbClr val="FF0000"/>
              </a:solidFill>
            </a:endParaRPr>
          </a:p>
          <a:p>
            <a:pPr marL="0" indent="0" fontAlgn="base" latinLnBrk="0">
              <a:lnSpc>
                <a:spcPct val="120000"/>
              </a:lnSpc>
              <a:buNone/>
            </a:pPr>
            <a:r>
              <a:rPr lang="en-US" altLang="ko-KR" sz="1600" b="1" dirty="0"/>
              <a:t> - </a:t>
            </a:r>
            <a:r>
              <a:rPr lang="ko-KR" altLang="en-US" sz="1600" dirty="0"/>
              <a:t>조개젓 </a:t>
            </a:r>
            <a:r>
              <a:rPr lang="ko-KR" altLang="en-US" sz="1600" dirty="0" err="1"/>
              <a:t>섭취율</a:t>
            </a:r>
            <a:r>
              <a:rPr lang="ko-KR" altLang="en-US" sz="1600" dirty="0"/>
              <a:t> 약 </a:t>
            </a:r>
            <a:r>
              <a:rPr lang="en-US" altLang="ko-KR" sz="1600" dirty="0"/>
              <a:t>40%, </a:t>
            </a:r>
            <a:r>
              <a:rPr lang="ko-KR" altLang="en-US" sz="1600" dirty="0" err="1"/>
              <a:t>가족내</a:t>
            </a:r>
            <a:r>
              <a:rPr lang="ko-KR" altLang="en-US" sz="1600" dirty="0"/>
              <a:t> </a:t>
            </a:r>
            <a:r>
              <a:rPr lang="en-US" altLang="ko-KR" sz="1600" dirty="0"/>
              <a:t>2</a:t>
            </a:r>
            <a:r>
              <a:rPr lang="ko-KR" altLang="en-US" sz="1600" dirty="0"/>
              <a:t>차 </a:t>
            </a:r>
            <a:r>
              <a:rPr lang="ko-KR" altLang="en-US" sz="1600" dirty="0" err="1"/>
              <a:t>감염율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높지않음</a:t>
            </a:r>
            <a:r>
              <a:rPr lang="en-US" altLang="ko-KR" sz="1600" dirty="0"/>
              <a:t> </a:t>
            </a:r>
            <a:endParaRPr lang="en-US" altLang="ko-KR" sz="1600" b="1" dirty="0"/>
          </a:p>
          <a:p>
            <a:pPr marL="0" indent="0" fontAlgn="base" latinLnBrk="0">
              <a:lnSpc>
                <a:spcPct val="130000"/>
              </a:lnSpc>
              <a:buNone/>
            </a:pPr>
            <a:endParaRPr lang="en-US" altLang="ko-KR" sz="1800" b="1" dirty="0"/>
          </a:p>
          <a:p>
            <a:pPr fontAlgn="base" latinLnBrk="0"/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90319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39019" y="65037"/>
            <a:ext cx="5890494" cy="511058"/>
          </a:xfrm>
        </p:spPr>
        <p:txBody>
          <a:bodyPr/>
          <a:lstStyle/>
          <a:p>
            <a:r>
              <a:rPr lang="ko-KR" altLang="en-US" sz="2800" dirty="0" smtClean="0"/>
              <a:t>심층역학조사 결과 브리핑</a:t>
            </a:r>
            <a:r>
              <a:rPr lang="en-US" altLang="ko-KR" sz="2800" dirty="0" smtClean="0"/>
              <a:t>(9.11)</a:t>
            </a:r>
            <a:endParaRPr lang="ko-KR" altLang="en-US" sz="280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46" y="1444039"/>
            <a:ext cx="3626559" cy="117839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44" y="867373"/>
            <a:ext cx="3626561" cy="57829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BCEE0964-6933-4B40-A60A-C66BC7B8E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501" y="867373"/>
            <a:ext cx="4365078" cy="250555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80C8D08E-4D9C-4F68-A8C5-AC5A8D924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897" y="2624090"/>
            <a:ext cx="2312837" cy="230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2027" y="1127171"/>
            <a:ext cx="6299946" cy="326350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650" dirty="0"/>
              <a:t/>
            </a:r>
            <a:br>
              <a:rPr lang="en-US" altLang="ko-KR" sz="1650" dirty="0"/>
            </a:br>
            <a:r>
              <a:rPr lang="en-US" altLang="ko-KR" sz="1650" dirty="0"/>
              <a:t/>
            </a:r>
            <a:br>
              <a:rPr lang="en-US" altLang="ko-KR" sz="1650" dirty="0"/>
            </a:br>
            <a:r>
              <a:rPr lang="en-US" altLang="ko-KR" sz="1650" dirty="0"/>
              <a:t/>
            </a:r>
            <a:br>
              <a:rPr lang="en-US" altLang="ko-KR" sz="1650" dirty="0"/>
            </a:br>
            <a:endParaRPr lang="en-US" altLang="ko-KR" sz="1650" b="1" dirty="0">
              <a:latin typeface="+mn-ea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89CFD734-41B8-48B6-B379-FE9E316C7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28" y="670262"/>
            <a:ext cx="3485072" cy="434655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89851ECC-1864-45D4-B209-C56F63CBD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685" y="656026"/>
            <a:ext cx="3089287" cy="4384032"/>
          </a:xfrm>
          <a:prstGeom prst="rect">
            <a:avLst/>
          </a:prstGeom>
        </p:spPr>
      </p:pic>
      <p:sp>
        <p:nvSpPr>
          <p:cNvPr id="2" name="타원 1"/>
          <p:cNvSpPr/>
          <p:nvPr/>
        </p:nvSpPr>
        <p:spPr>
          <a:xfrm>
            <a:off x="1086927" y="1809566"/>
            <a:ext cx="1164715" cy="10317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12" name="타원 11"/>
          <p:cNvSpPr/>
          <p:nvPr/>
        </p:nvSpPr>
        <p:spPr>
          <a:xfrm>
            <a:off x="4632684" y="1906712"/>
            <a:ext cx="1164715" cy="10317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639019" y="65037"/>
            <a:ext cx="5890494" cy="511058"/>
          </a:xfrm>
        </p:spPr>
        <p:txBody>
          <a:bodyPr/>
          <a:lstStyle/>
          <a:p>
            <a:r>
              <a:rPr lang="ko-KR" altLang="en-US" sz="2800" dirty="0" smtClean="0"/>
              <a:t>예방수칙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2700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감염경로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89039" y="990600"/>
            <a:ext cx="7269111" cy="4008120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dirty="0" smtClean="0"/>
              <a:t>주로 </a:t>
            </a:r>
            <a:r>
              <a:rPr lang="en-US" altLang="ko-KR" dirty="0" smtClean="0"/>
              <a:t>A</a:t>
            </a:r>
            <a:r>
              <a:rPr lang="ko-KR" altLang="en-US" dirty="0" err="1" smtClean="0"/>
              <a:t>형간염</a:t>
            </a:r>
            <a:r>
              <a:rPr lang="ko-KR" altLang="en-US" dirty="0" smtClean="0"/>
              <a:t> 바이러스에 오염된 식품이나 물에 의해 전파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환자의 분변을 통한 경구감염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주사기를 통한 감염</a:t>
            </a:r>
            <a:r>
              <a:rPr lang="en-US" altLang="ko-KR" dirty="0" smtClean="0"/>
              <a:t>(</a:t>
            </a:r>
            <a:r>
              <a:rPr lang="ko-KR" altLang="en-US" dirty="0" smtClean="0"/>
              <a:t>습관성 약물 중독자</a:t>
            </a:r>
            <a:r>
              <a:rPr lang="en-US" altLang="ko-KR" dirty="0" smtClean="0"/>
              <a:t>), </a:t>
            </a:r>
            <a:r>
              <a:rPr lang="ko-KR" altLang="en-US" dirty="0" smtClean="0"/>
              <a:t>혈액제제를 통해 감염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성접촉을 통한 감염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환자를 통해 가족 또는 동거인에게 전파되거나 인구밀도가 높은 군인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보육원 등 집단 시설에서 집단발생 가능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2715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치료방법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729" y="990600"/>
            <a:ext cx="8145710" cy="4008120"/>
          </a:xfrm>
        </p:spPr>
        <p:txBody>
          <a:bodyPr>
            <a:normAutofit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dirty="0" smtClean="0"/>
              <a:t>특별한 치료법은 없고 </a:t>
            </a:r>
            <a:r>
              <a:rPr lang="ko-KR" altLang="en-US" dirty="0" err="1" smtClean="0"/>
              <a:t>대증치료</a:t>
            </a:r>
            <a:r>
              <a:rPr lang="ko-KR" altLang="en-US" dirty="0" smtClean="0"/>
              <a:t> 실시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안정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고단백 식이요법 등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전격 간염 또는 구토로 인해 탈수된 환자는 입원치료 필요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전격성 </a:t>
            </a:r>
            <a:r>
              <a:rPr lang="ko-KR" altLang="en-US" dirty="0" err="1" smtClean="0"/>
              <a:t>간부전으로</a:t>
            </a:r>
            <a:r>
              <a:rPr lang="ko-KR" altLang="en-US" dirty="0" smtClean="0"/>
              <a:t> 진행 시 간이식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47004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질병부담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56246" y="1046160"/>
            <a:ext cx="7449523" cy="1323976"/>
          </a:xfrm>
        </p:spPr>
        <p:txBody>
          <a:bodyPr>
            <a:normAutofit fontScale="77500" lnSpcReduction="20000"/>
          </a:bodyPr>
          <a:lstStyle/>
          <a:p>
            <a:pPr fontAlgn="base">
              <a:lnSpc>
                <a:spcPct val="170000"/>
              </a:lnSpc>
            </a:pPr>
            <a:r>
              <a:rPr lang="en-US" altLang="ko-KR" dirty="0" smtClean="0"/>
              <a:t>2011</a:t>
            </a:r>
            <a:r>
              <a:rPr lang="ko-KR" altLang="en-US" dirty="0"/>
              <a:t>년 </a:t>
            </a:r>
            <a:r>
              <a:rPr lang="en-US" altLang="ko-KR" dirty="0"/>
              <a:t>5,521</a:t>
            </a:r>
            <a:r>
              <a:rPr lang="ko-KR" altLang="en-US" dirty="0"/>
              <a:t>명 발생 이후 매년 </a:t>
            </a:r>
            <a:r>
              <a:rPr lang="en-US" altLang="ko-KR" dirty="0"/>
              <a:t>1,000</a:t>
            </a:r>
            <a:r>
              <a:rPr lang="ko-KR" altLang="en-US" dirty="0"/>
              <a:t>명 수준으로 신고되었고</a:t>
            </a:r>
            <a:r>
              <a:rPr lang="en-US" altLang="ko-KR" dirty="0"/>
              <a:t>, 2016~2017</a:t>
            </a:r>
            <a:r>
              <a:rPr lang="ko-KR" altLang="en-US" dirty="0"/>
              <a:t>년  </a:t>
            </a:r>
            <a:r>
              <a:rPr lang="en-US" altLang="ko-KR" dirty="0"/>
              <a:t>4,500</a:t>
            </a:r>
            <a:r>
              <a:rPr lang="ko-KR" altLang="en-US" dirty="0"/>
              <a:t>명 내외로 급증하였으나 </a:t>
            </a:r>
            <a:r>
              <a:rPr lang="en-US" altLang="ko-KR" dirty="0"/>
              <a:t>2018</a:t>
            </a:r>
            <a:r>
              <a:rPr lang="ko-KR" altLang="en-US" dirty="0"/>
              <a:t>년 </a:t>
            </a:r>
            <a:r>
              <a:rPr lang="en-US" altLang="ko-KR" dirty="0"/>
              <a:t>2,437</a:t>
            </a:r>
            <a:r>
              <a:rPr lang="ko-KR" altLang="en-US" dirty="0"/>
              <a:t>명으로 </a:t>
            </a:r>
            <a:r>
              <a:rPr lang="ko-KR" altLang="en-US" dirty="0" smtClean="0"/>
              <a:t>감소함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en-US" altLang="ko-KR" dirty="0" smtClean="0"/>
              <a:t>2019</a:t>
            </a:r>
            <a:r>
              <a:rPr lang="ko-KR" altLang="en-US" dirty="0"/>
              <a:t>년 </a:t>
            </a:r>
            <a:r>
              <a:rPr lang="en-US" altLang="ko-KR" dirty="0"/>
              <a:t>17,485</a:t>
            </a:r>
            <a:r>
              <a:rPr lang="ko-KR" altLang="en-US" dirty="0"/>
              <a:t>명이 신고</a:t>
            </a:r>
            <a:r>
              <a:rPr lang="en-US" altLang="ko-KR" dirty="0" smtClean="0"/>
              <a:t>(12.15.)</a:t>
            </a:r>
            <a:r>
              <a:rPr lang="ko-KR" altLang="en-US" dirty="0"/>
              <a:t>되어</a:t>
            </a:r>
            <a:r>
              <a:rPr lang="en-US" altLang="ko-KR" dirty="0"/>
              <a:t>, </a:t>
            </a:r>
            <a:r>
              <a:rPr lang="ko-KR" altLang="en-US" dirty="0"/>
              <a:t>전년 동기간</a:t>
            </a:r>
            <a:r>
              <a:rPr lang="en-US" altLang="ko-KR" dirty="0"/>
              <a:t>(2,321</a:t>
            </a:r>
            <a:r>
              <a:rPr lang="ko-KR" altLang="en-US" dirty="0"/>
              <a:t>명</a:t>
            </a:r>
            <a:r>
              <a:rPr lang="en-US" altLang="ko-KR" dirty="0"/>
              <a:t>) </a:t>
            </a:r>
            <a:r>
              <a:rPr lang="ko-KR" altLang="en-US" dirty="0"/>
              <a:t>대비 </a:t>
            </a:r>
            <a:r>
              <a:rPr lang="en-US" altLang="ko-KR" dirty="0"/>
              <a:t>653%</a:t>
            </a:r>
            <a:r>
              <a:rPr lang="ko-KR" altLang="en-US" dirty="0"/>
              <a:t>증가</a:t>
            </a:r>
            <a:endParaRPr lang="en-US" altLang="ko-KR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69709"/>
              </p:ext>
            </p:extLst>
          </p:nvPr>
        </p:nvGraphicFramePr>
        <p:xfrm>
          <a:off x="1150490" y="2628902"/>
          <a:ext cx="6898139" cy="2238373"/>
        </p:xfrm>
        <a:graphic>
          <a:graphicData uri="http://schemas.openxmlformats.org/drawingml/2006/table">
            <a:tbl>
              <a:tblPr/>
              <a:tblGrid>
                <a:gridCol w="8983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999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399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구분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2009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2010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2011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2012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2013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2014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2015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2016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2017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2018</a:t>
                      </a:r>
                      <a:r>
                        <a:rPr lang="ko-KR" altLang="en-US" sz="11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년</a:t>
                      </a:r>
                      <a:endParaRPr lang="ko-KR" altLang="en-US" sz="11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9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b="1" kern="0" spc="-50" dirty="0" err="1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신고수</a:t>
                      </a:r>
                      <a:r>
                        <a:rPr lang="en-US" altLang="ko-KR" sz="1100" b="1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(</a:t>
                      </a:r>
                      <a:r>
                        <a:rPr lang="ko-KR" altLang="en-US" sz="1100" b="1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명</a:t>
                      </a:r>
                      <a:r>
                        <a:rPr lang="en-US" altLang="ko-KR" sz="1100" b="1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)</a:t>
                      </a:r>
                      <a:endParaRPr lang="ko-KR" altLang="en-US" sz="1100" b="1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15,231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7,655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5,521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1,197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867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1,307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1,804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4,679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4,419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2,437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9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b="1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국내발생</a:t>
                      </a:r>
                      <a:endParaRPr lang="ko-KR" altLang="en-US" sz="1100" b="1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－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－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5,499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1,179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849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1,286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1,779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4,653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4,382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2,417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9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b="1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해외유입</a:t>
                      </a:r>
                      <a:endParaRPr lang="ko-KR" altLang="en-US" sz="1100" b="1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－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－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21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25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26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37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20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1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b="1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발생률</a:t>
                      </a:r>
                      <a:endParaRPr lang="ko-KR" altLang="en-US" sz="1100" b="1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altLang="ko-KR" sz="1100" b="1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(10</a:t>
                      </a:r>
                      <a:r>
                        <a:rPr lang="ko-KR" altLang="en-US" sz="1100" b="1" kern="0" spc="-50" dirty="0" err="1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만명당</a:t>
                      </a:r>
                      <a:r>
                        <a:rPr lang="en-US" altLang="ko-KR" sz="1100" b="1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)</a:t>
                      </a:r>
                      <a:endParaRPr lang="ko-KR" altLang="en-US" sz="1100" b="1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－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1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－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10.91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2.35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1.70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2.55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3.52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9.07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8.54 </a:t>
                      </a:r>
                      <a:endParaRPr lang="en-US" sz="11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</a:tabLs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4.70 </a:t>
                      </a:r>
                      <a:endParaRPr lang="en-US" sz="11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27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백신종류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07841" y="981075"/>
            <a:ext cx="6326460" cy="647700"/>
          </a:xfrm>
        </p:spPr>
        <p:txBody>
          <a:bodyPr>
            <a:normAutofit/>
          </a:bodyPr>
          <a:lstStyle/>
          <a:p>
            <a:pPr fontAlgn="base">
              <a:lnSpc>
                <a:spcPct val="170000"/>
              </a:lnSpc>
            </a:pPr>
            <a:r>
              <a:rPr lang="en-US" altLang="ko-KR" dirty="0" smtClean="0"/>
              <a:t>A</a:t>
            </a:r>
            <a:r>
              <a:rPr lang="ko-KR" altLang="en-US" dirty="0" smtClean="0"/>
              <a:t>형 간염 백신 접종용량 및 방법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21315"/>
              </p:ext>
            </p:extLst>
          </p:nvPr>
        </p:nvGraphicFramePr>
        <p:xfrm>
          <a:off x="1476376" y="1832609"/>
          <a:ext cx="6139560" cy="2545110"/>
        </p:xfrm>
        <a:graphic>
          <a:graphicData uri="http://schemas.openxmlformats.org/drawingml/2006/table">
            <a:tbl>
              <a:tblPr/>
              <a:tblGrid>
                <a:gridCol w="12651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51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33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46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72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백신</a:t>
                      </a:r>
                      <a:endParaRPr lang="ko-KR" altLang="en-US" sz="15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접종연령</a:t>
                      </a:r>
                      <a:r>
                        <a:rPr lang="en-US" altLang="ko-KR" sz="15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(</a:t>
                      </a: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세</a:t>
                      </a:r>
                      <a:r>
                        <a:rPr lang="en-US" altLang="ko-KR" sz="15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)</a:t>
                      </a:r>
                      <a:endParaRPr lang="ko-KR" altLang="en-US" sz="15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용량</a:t>
                      </a:r>
                      <a:r>
                        <a:rPr lang="en-US" altLang="ko-KR" sz="15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(</a:t>
                      </a:r>
                      <a:r>
                        <a:rPr lang="en-US" sz="15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mL)</a:t>
                      </a:r>
                      <a:endParaRPr lang="en-US" sz="15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접종횟수</a:t>
                      </a:r>
                      <a:endParaRPr lang="ko-KR" altLang="en-US" sz="15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스케줄</a:t>
                      </a:r>
                      <a:r>
                        <a:rPr lang="en-US" altLang="ko-KR" sz="15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(</a:t>
                      </a:r>
                      <a:r>
                        <a:rPr lang="ko-KR" altLang="en-US" sz="1500" b="1" kern="0" spc="-130" dirty="0">
                          <a:solidFill>
                            <a:srgbClr val="000000"/>
                          </a:solidFill>
                          <a:effectLst/>
                          <a:ea typeface="-윤고딕130"/>
                        </a:rPr>
                        <a:t>개월</a:t>
                      </a:r>
                      <a:r>
                        <a:rPr lang="en-US" altLang="ko-KR" sz="1500" b="1" kern="0" spc="-130" dirty="0">
                          <a:solidFill>
                            <a:srgbClr val="000000"/>
                          </a:solidFill>
                          <a:effectLst/>
                          <a:latin typeface="-윤고딕130"/>
                        </a:rPr>
                        <a:t>)</a:t>
                      </a:r>
                      <a:endParaRPr lang="ko-KR" altLang="en-US" sz="1500" b="1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68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2000" b="1" kern="0" spc="-50" baseline="30000" dirty="0" err="1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하브릭스</a:t>
                      </a:r>
                      <a:r>
                        <a:rPr lang="ko-KR" altLang="en-US" sz="2000" b="1" kern="0" spc="-50" baseline="3000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Ⓡ</a:t>
                      </a:r>
                      <a:endParaRPr lang="ko-KR" altLang="en-US" sz="2000" b="1" kern="0" spc="-50" baseline="300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0.5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0, 6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12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86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≥</a:t>
                      </a:r>
                      <a:r>
                        <a:rPr lang="en-US" altLang="ko-KR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19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1.0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0, 6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12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868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2000" b="1" kern="0" spc="-50" baseline="30000" dirty="0" err="1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박타</a:t>
                      </a:r>
                      <a:r>
                        <a:rPr lang="ko-KR" altLang="en-US" sz="2000" b="1" kern="0" spc="-50" baseline="3000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Ⓡ</a:t>
                      </a:r>
                      <a:endParaRPr lang="ko-KR" altLang="en-US" sz="2000" b="1" kern="0" spc="-50" baseline="300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0.5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0, 6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86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≥</a:t>
                      </a:r>
                      <a:r>
                        <a:rPr lang="en-US" altLang="ko-KR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19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1.0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0, 6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868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500" b="1" kern="0" spc="-50" dirty="0" err="1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아박심</a:t>
                      </a:r>
                      <a:r>
                        <a:rPr lang="en-US" sz="1500" b="1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TM</a:t>
                      </a:r>
                      <a:endParaRPr lang="en-US" sz="1500" b="1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15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0.5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0, 6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86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ko-KR" altLang="en-US" sz="1400" kern="0" spc="-5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≥</a:t>
                      </a:r>
                      <a:r>
                        <a:rPr lang="en-US" altLang="ko-KR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16</a:t>
                      </a:r>
                      <a:endParaRPr lang="ko-KR" alt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0.5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2</a:t>
                      </a:r>
                      <a:endParaRPr lang="en-US" sz="14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3370" algn="l"/>
                          <a:tab pos="435610" algn="l"/>
                          <a:tab pos="293370" algn="l"/>
                          <a:tab pos="435610" algn="l"/>
                        </a:tabLs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0, 6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ea typeface="-윤고딕120"/>
                        </a:rPr>
                        <a:t>∼</a:t>
                      </a: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-윤고딕120"/>
                        </a:rPr>
                        <a:t>18</a:t>
                      </a: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81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 차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4346" y="994707"/>
            <a:ext cx="4301544" cy="375487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 smtClean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정의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일반적 증상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/>
              <a:t>역학적 </a:t>
            </a:r>
            <a:r>
              <a:rPr lang="ko-KR" altLang="en-US" sz="1400" dirty="0" smtClean="0"/>
              <a:t>특성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임상 </a:t>
            </a:r>
            <a:r>
              <a:rPr lang="ko-KR" altLang="en-US" sz="1400" dirty="0"/>
              <a:t>양상 및 </a:t>
            </a:r>
            <a:r>
              <a:rPr lang="ko-KR" altLang="en-US" sz="1400" dirty="0" smtClean="0"/>
              <a:t>역학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 smtClean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발생현황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 smtClean="0"/>
              <a:t>2019</a:t>
            </a:r>
            <a:r>
              <a:rPr lang="ko-KR" altLang="en-US" sz="1400" dirty="0"/>
              <a:t>년 유행 역학조사 </a:t>
            </a:r>
            <a:r>
              <a:rPr lang="ko-KR" altLang="en-US" sz="1400" dirty="0" smtClean="0"/>
              <a:t>결과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심층역학조사 </a:t>
            </a:r>
            <a:r>
              <a:rPr lang="ko-KR" altLang="en-US" sz="1400" dirty="0"/>
              <a:t>결과 </a:t>
            </a:r>
            <a:r>
              <a:rPr lang="ko-KR" altLang="en-US" sz="1400" dirty="0" smtClean="0"/>
              <a:t>브리핑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예방수칙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 smtClean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감염경로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치료방법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질병부담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백신종류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</a:t>
            </a:r>
            <a:r>
              <a:rPr lang="ko-KR" altLang="en-US" sz="1400" dirty="0" smtClean="0"/>
              <a:t>개요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추진 배경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추진 경과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사업 대상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ko-KR" altLang="en-US" sz="1400" dirty="0" smtClean="0"/>
              <a:t>사업 내용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043494" y="988501"/>
            <a:ext cx="4757606" cy="375487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 smtClean="0"/>
              <a:t>사업 체계도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 smtClean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접종기관 안내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기관별 </a:t>
            </a:r>
            <a:r>
              <a:rPr lang="ko-KR" altLang="en-US" sz="1400" dirty="0" smtClean="0"/>
              <a:t>역할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 smtClean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후 기대효과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백신 허가사항</a:t>
            </a:r>
            <a:r>
              <a:rPr lang="en-US" altLang="ko-KR" sz="1400" dirty="0"/>
              <a:t>, </a:t>
            </a:r>
            <a:r>
              <a:rPr lang="ko-KR" altLang="en-US" sz="1400" dirty="0"/>
              <a:t>안전성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실시기준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후 이상반응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후 이상반응 신고방법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예방접종 전 예진항목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교육이수 방법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위탁의료기관 계약방법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백신 공급방식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 시 주의할 점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고위험군 </a:t>
            </a:r>
            <a:r>
              <a:rPr lang="en-US" altLang="ko-KR" sz="1400" dirty="0"/>
              <a:t>A</a:t>
            </a:r>
            <a:r>
              <a:rPr lang="ko-KR" altLang="en-US" sz="1400" dirty="0" err="1"/>
              <a:t>형간염</a:t>
            </a:r>
            <a:r>
              <a:rPr lang="ko-KR" altLang="en-US" sz="1400" dirty="0"/>
              <a:t> 예방접종통합관리시스템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사용방법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/>
              <a:t>당부사항</a:t>
            </a:r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 err="1"/>
              <a:t>감염병</a:t>
            </a:r>
            <a:r>
              <a:rPr lang="ko-KR" altLang="en-US" sz="1400" dirty="0"/>
              <a:t> 분류체계 </a:t>
            </a:r>
            <a:r>
              <a:rPr lang="ko-KR" altLang="en-US" sz="1400" dirty="0" smtClean="0"/>
              <a:t>개편</a:t>
            </a:r>
            <a:endParaRPr lang="en-US" altLang="ko-KR" sz="1400" dirty="0" smtClean="0"/>
          </a:p>
          <a:p>
            <a:pPr marL="342900" indent="-342900" fontAlgn="base">
              <a:buFont typeface="+mj-lt"/>
              <a:buAutoNum type="arabicPeriod" startAt="18"/>
            </a:pPr>
            <a:r>
              <a:rPr lang="ko-KR" altLang="en-US" sz="1400" dirty="0" smtClean="0"/>
              <a:t>주요변경 사항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234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69834" y="2234834"/>
            <a:ext cx="6302565" cy="511059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고위험군 </a:t>
            </a:r>
            <a:r>
              <a:rPr lang="en-US" altLang="ko-KR" dirty="0" smtClean="0">
                <a:solidFill>
                  <a:schemeClr val="tx1"/>
                </a:solidFill>
              </a:rPr>
              <a:t>A</a:t>
            </a:r>
            <a:r>
              <a:rPr lang="ko-KR" altLang="en-US" dirty="0" err="1" smtClean="0">
                <a:solidFill>
                  <a:schemeClr val="tx1"/>
                </a:solidFill>
              </a:rPr>
              <a:t>형간염</a:t>
            </a:r>
            <a:r>
              <a:rPr lang="ko-KR" altLang="en-US" dirty="0" smtClean="0">
                <a:solidFill>
                  <a:schemeClr val="tx1"/>
                </a:solidFill>
              </a:rPr>
              <a:t> 예방접종 사업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79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추진 배경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7897" y="990600"/>
            <a:ext cx="7961153" cy="4008120"/>
          </a:xfrm>
        </p:spPr>
        <p:txBody>
          <a:bodyPr>
            <a:normAutofit/>
          </a:bodyPr>
          <a:lstStyle/>
          <a:p>
            <a:pPr fontAlgn="base" latinLnBrk="0">
              <a:lnSpc>
                <a:spcPct val="170000"/>
              </a:lnSpc>
            </a:pPr>
            <a:r>
              <a:rPr lang="ko-KR" altLang="en-US" dirty="0"/>
              <a:t> </a:t>
            </a:r>
            <a:r>
              <a:rPr lang="en-US" altLang="ko-KR" dirty="0" smtClean="0"/>
              <a:t>2019</a:t>
            </a:r>
            <a:r>
              <a:rPr lang="ko-KR" altLang="en-US" dirty="0"/>
              <a:t>년 </a:t>
            </a:r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환자가 </a:t>
            </a:r>
            <a:r>
              <a:rPr lang="ko-KR" altLang="en-US" dirty="0">
                <a:latin typeface="+mn-ea"/>
                <a:ea typeface="+mn-ea"/>
              </a:rPr>
              <a:t>’</a:t>
            </a:r>
            <a:r>
              <a:rPr lang="en-US" altLang="ko-KR" dirty="0"/>
              <a:t>11</a:t>
            </a:r>
            <a:r>
              <a:rPr lang="ko-KR" altLang="en-US" dirty="0"/>
              <a:t>년 전수감시 시작 이후 가장 많이 발생하고 있으며</a:t>
            </a:r>
            <a:r>
              <a:rPr lang="en-US" altLang="ko-KR" dirty="0"/>
              <a:t>, </a:t>
            </a:r>
            <a:r>
              <a:rPr lang="ko-KR" altLang="en-US" dirty="0"/>
              <a:t>주로 </a:t>
            </a:r>
            <a:r>
              <a:rPr lang="en-US" altLang="ko-KR" dirty="0"/>
              <a:t>30~40</a:t>
            </a:r>
            <a:r>
              <a:rPr lang="ko-KR" altLang="en-US" dirty="0"/>
              <a:t>대</a:t>
            </a:r>
            <a:r>
              <a:rPr lang="en-US" altLang="ko-KR" dirty="0"/>
              <a:t>(73.3%)</a:t>
            </a:r>
            <a:r>
              <a:rPr lang="ko-KR" altLang="en-US" dirty="0"/>
              <a:t>에서 </a:t>
            </a:r>
            <a:r>
              <a:rPr lang="ko-KR" altLang="en-US" dirty="0" smtClean="0"/>
              <a:t>발생</a:t>
            </a:r>
            <a:endParaRPr lang="ko-KR" altLang="en-US" dirty="0"/>
          </a:p>
          <a:p>
            <a:pPr marL="0" indent="0" fontAlgn="base" latinLnBrk="0">
              <a:lnSpc>
                <a:spcPct val="170000"/>
              </a:lnSpc>
              <a:buNone/>
            </a:pPr>
            <a:r>
              <a:rPr lang="ko-KR" altLang="en-US" sz="1800" dirty="0" smtClean="0"/>
              <a:t>  </a:t>
            </a:r>
            <a:r>
              <a:rPr lang="ko-KR" altLang="en-US" sz="1800" dirty="0"/>
              <a:t>* </a:t>
            </a:r>
            <a:r>
              <a:rPr lang="ko-KR" altLang="en-US" sz="1800" dirty="0" smtClean="0"/>
              <a:t>전년</a:t>
            </a:r>
            <a:r>
              <a:rPr lang="en-US" altLang="ko-KR" sz="1800" dirty="0" smtClean="0"/>
              <a:t> </a:t>
            </a:r>
            <a:r>
              <a:rPr lang="ko-KR" altLang="en-US" sz="1800" dirty="0"/>
              <a:t>동기간</a:t>
            </a:r>
            <a:r>
              <a:rPr lang="en-US" altLang="ko-KR" sz="1800" dirty="0"/>
              <a:t>(9.29 </a:t>
            </a:r>
            <a:r>
              <a:rPr lang="ko-KR" altLang="en-US" sz="1800" dirty="0"/>
              <a:t>기준</a:t>
            </a:r>
            <a:r>
              <a:rPr lang="en-US" altLang="ko-KR" sz="1800" dirty="0"/>
              <a:t>) </a:t>
            </a:r>
            <a:r>
              <a:rPr lang="ko-KR" altLang="en-US" sz="1800" dirty="0"/>
              <a:t>대비 </a:t>
            </a:r>
            <a:r>
              <a:rPr lang="en-US" altLang="ko-KR" sz="1800" dirty="0"/>
              <a:t>721% </a:t>
            </a:r>
            <a:r>
              <a:rPr lang="ko-KR" altLang="en-US" sz="1800" dirty="0"/>
              <a:t>증가</a:t>
            </a:r>
            <a:r>
              <a:rPr lang="en-US" altLang="ko-KR" sz="1800" dirty="0"/>
              <a:t>(</a:t>
            </a:r>
            <a:r>
              <a:rPr lang="ko-KR" altLang="en-US" sz="1800" dirty="0"/>
              <a:t>총 </a:t>
            </a:r>
            <a:r>
              <a:rPr lang="en-US" altLang="ko-KR" sz="1800" dirty="0"/>
              <a:t>1,911</a:t>
            </a:r>
            <a:r>
              <a:rPr lang="ko-KR" altLang="en-US" sz="1800" dirty="0"/>
              <a:t>건→</a:t>
            </a:r>
            <a:r>
              <a:rPr lang="en-US" altLang="ko-KR" sz="1800" dirty="0"/>
              <a:t>15,685</a:t>
            </a:r>
            <a:r>
              <a:rPr lang="ko-KR" altLang="en-US" sz="1800" dirty="0"/>
              <a:t>건</a:t>
            </a:r>
            <a:r>
              <a:rPr lang="en-US" altLang="ko-KR" sz="1800" dirty="0"/>
              <a:t>)</a:t>
            </a:r>
          </a:p>
          <a:p>
            <a:pPr marL="0" indent="0" fontAlgn="base" latinLnBrk="0">
              <a:lnSpc>
                <a:spcPct val="170000"/>
              </a:lnSpc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/>
              <a:t>** </a:t>
            </a:r>
            <a:r>
              <a:rPr lang="ko-KR" altLang="en-US" sz="1800" dirty="0"/>
              <a:t>연령별 현황 </a:t>
            </a:r>
            <a:r>
              <a:rPr lang="en-US" altLang="ko-KR" sz="1800" dirty="0"/>
              <a:t>: 30</a:t>
            </a:r>
            <a:r>
              <a:rPr lang="ko-KR" altLang="en-US" sz="1800" dirty="0"/>
              <a:t>대 </a:t>
            </a:r>
            <a:r>
              <a:rPr lang="en-US" altLang="ko-KR" sz="1800" dirty="0"/>
              <a:t>5,796</a:t>
            </a:r>
            <a:r>
              <a:rPr lang="ko-KR" altLang="en-US" sz="1800" dirty="0"/>
              <a:t>명</a:t>
            </a:r>
            <a:r>
              <a:rPr lang="en-US" altLang="ko-KR" sz="1800" dirty="0"/>
              <a:t>(37.0%), 40</a:t>
            </a:r>
            <a:r>
              <a:rPr lang="ko-KR" altLang="en-US" sz="1800" dirty="0"/>
              <a:t>대 </a:t>
            </a:r>
            <a:r>
              <a:rPr lang="en-US" altLang="ko-KR" sz="1800" dirty="0"/>
              <a:t>5,689</a:t>
            </a:r>
            <a:r>
              <a:rPr lang="ko-KR" altLang="en-US" sz="1800" dirty="0"/>
              <a:t>명</a:t>
            </a:r>
            <a:r>
              <a:rPr lang="en-US" altLang="ko-KR" sz="1800" dirty="0"/>
              <a:t>(36.3%), 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en-US" altLang="ko-KR" sz="1800" dirty="0" smtClean="0"/>
              <a:t>     20</a:t>
            </a:r>
            <a:r>
              <a:rPr lang="ko-KR" altLang="en-US" sz="1800" dirty="0"/>
              <a:t>대 </a:t>
            </a:r>
            <a:r>
              <a:rPr lang="en-US" altLang="ko-KR" sz="1800" dirty="0"/>
              <a:t>2,202</a:t>
            </a:r>
            <a:r>
              <a:rPr lang="ko-KR" altLang="en-US" sz="1800" dirty="0"/>
              <a:t>명</a:t>
            </a:r>
            <a:r>
              <a:rPr lang="en-US" altLang="ko-KR" sz="1800" dirty="0"/>
              <a:t>(14.0%), 50</a:t>
            </a:r>
            <a:r>
              <a:rPr lang="ko-KR" altLang="en-US" sz="1800" dirty="0"/>
              <a:t>대 </a:t>
            </a:r>
            <a:r>
              <a:rPr lang="en-US" altLang="ko-KR" sz="1800" dirty="0"/>
              <a:t>1,384</a:t>
            </a:r>
            <a:r>
              <a:rPr lang="ko-KR" altLang="en-US" sz="1800" dirty="0"/>
              <a:t>명</a:t>
            </a:r>
            <a:r>
              <a:rPr lang="en-US" altLang="ko-KR" sz="1800" dirty="0"/>
              <a:t>(8.8%), </a:t>
            </a:r>
            <a:r>
              <a:rPr lang="ko-KR" altLang="en-US" sz="1800" dirty="0"/>
              <a:t>기타 연령 </a:t>
            </a:r>
            <a:r>
              <a:rPr lang="en-US" altLang="ko-KR" sz="1800" dirty="0"/>
              <a:t>614</a:t>
            </a:r>
            <a:r>
              <a:rPr lang="ko-KR" altLang="en-US" sz="1800" dirty="0"/>
              <a:t>명</a:t>
            </a:r>
            <a:r>
              <a:rPr lang="en-US" altLang="ko-KR" sz="1800" dirty="0"/>
              <a:t>(3.9%)  </a:t>
            </a:r>
          </a:p>
          <a:p>
            <a:pPr fontAlgn="base" latinLnBrk="0">
              <a:lnSpc>
                <a:spcPct val="170000"/>
              </a:lnSpc>
            </a:pPr>
            <a:r>
              <a:rPr lang="en-US" altLang="ko-KR" dirty="0" smtClean="0"/>
              <a:t> </a:t>
            </a:r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환자 증가에 따라 중증합병증이나 사망 위험이 높은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만성간질환자 </a:t>
            </a:r>
            <a:r>
              <a:rPr lang="ko-KR" altLang="en-US" dirty="0"/>
              <a:t>등을 대상으로 예방접종을 실시하고자 함</a:t>
            </a:r>
          </a:p>
        </p:txBody>
      </p:sp>
    </p:spTree>
    <p:extLst>
      <p:ext uri="{BB962C8B-B14F-4D97-AF65-F5344CB8AC3E}">
        <p14:creationId xmlns:p14="http://schemas.microsoft.com/office/powerpoint/2010/main" val="385475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추진 경과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5618" y="990600"/>
            <a:ext cx="8086987" cy="4008120"/>
          </a:xfrm>
        </p:spPr>
        <p:txBody>
          <a:bodyPr>
            <a:noAutofit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sz="1800" dirty="0" smtClean="0"/>
              <a:t>제</a:t>
            </a:r>
            <a:r>
              <a:rPr lang="en-US" altLang="ko-KR" sz="1800" dirty="0"/>
              <a:t>2</a:t>
            </a:r>
            <a:r>
              <a:rPr lang="ko-KR" altLang="en-US" sz="1800" dirty="0"/>
              <a:t>차 </a:t>
            </a:r>
            <a:r>
              <a:rPr lang="ko-KR" altLang="en-US" sz="1800" dirty="0" err="1"/>
              <a:t>감염병관리위원회</a:t>
            </a:r>
            <a:r>
              <a:rPr lang="ko-KR" altLang="en-US" sz="1800" dirty="0"/>
              <a:t> 국가 바이러스성 간염 관리대책 보고</a:t>
            </a:r>
            <a:r>
              <a:rPr lang="en-US" altLang="ko-KR" sz="1800" dirty="0"/>
              <a:t>(</a:t>
            </a:r>
            <a:r>
              <a:rPr lang="en-US" altLang="ko-KR" sz="1800" dirty="0" smtClean="0"/>
              <a:t>2019.7.19.)</a:t>
            </a:r>
            <a:endParaRPr lang="en-US" altLang="ko-KR" sz="1800" dirty="0"/>
          </a:p>
          <a:p>
            <a:pPr fontAlgn="base">
              <a:lnSpc>
                <a:spcPct val="170000"/>
              </a:lnSpc>
            </a:pPr>
            <a:r>
              <a:rPr lang="ko-KR" altLang="en-US" sz="1800" dirty="0" smtClean="0"/>
              <a:t>제</a:t>
            </a:r>
            <a:r>
              <a:rPr lang="en-US" altLang="ko-KR" sz="1800" dirty="0"/>
              <a:t>2</a:t>
            </a:r>
            <a:r>
              <a:rPr lang="ko-KR" altLang="en-US" sz="1800" dirty="0"/>
              <a:t>차 예방접종전문위원회 고위험군 </a:t>
            </a:r>
            <a:r>
              <a:rPr lang="en-US" altLang="ko-KR" sz="1800" dirty="0"/>
              <a:t>A</a:t>
            </a:r>
            <a:r>
              <a:rPr lang="ko-KR" altLang="en-US" sz="1800" dirty="0" err="1"/>
              <a:t>형간염</a:t>
            </a:r>
            <a:r>
              <a:rPr lang="ko-KR" altLang="en-US" sz="1800" dirty="0"/>
              <a:t> 예방접종 시행계획 보고</a:t>
            </a:r>
            <a:r>
              <a:rPr lang="en-US" altLang="ko-KR" sz="1800" dirty="0"/>
              <a:t>(</a:t>
            </a:r>
            <a:r>
              <a:rPr lang="en-US" altLang="ko-KR" sz="1800" dirty="0" smtClean="0"/>
              <a:t>2019.10.08.) </a:t>
            </a:r>
          </a:p>
          <a:p>
            <a:pPr fontAlgn="base">
              <a:lnSpc>
                <a:spcPct val="170000"/>
              </a:lnSpc>
            </a:pPr>
            <a:r>
              <a:rPr lang="en-US" altLang="ko-KR" sz="1800" dirty="0" smtClean="0"/>
              <a:t>2019</a:t>
            </a:r>
            <a:r>
              <a:rPr lang="ko-KR" altLang="en-US" sz="1800" dirty="0"/>
              <a:t>년 제</a:t>
            </a:r>
            <a:r>
              <a:rPr lang="en-US" altLang="ko-KR" sz="1800" dirty="0"/>
              <a:t>2</a:t>
            </a:r>
            <a:r>
              <a:rPr lang="ko-KR" altLang="en-US" sz="1800" dirty="0"/>
              <a:t>차 </a:t>
            </a:r>
            <a:r>
              <a:rPr lang="en-US" altLang="ko-KR" sz="1800" dirty="0"/>
              <a:t>A</a:t>
            </a:r>
            <a:r>
              <a:rPr lang="ko-KR" altLang="en-US" sz="1800" dirty="0"/>
              <a:t>형</a:t>
            </a:r>
            <a:r>
              <a:rPr lang="en-US" altLang="ko-KR" sz="1800" dirty="0"/>
              <a:t>/B</a:t>
            </a:r>
            <a:r>
              <a:rPr lang="ko-KR" altLang="en-US" sz="1800" dirty="0" err="1"/>
              <a:t>형간염</a:t>
            </a:r>
            <a:r>
              <a:rPr lang="ko-KR" altLang="en-US" sz="1800" dirty="0"/>
              <a:t> 분야 전문가 자문회의</a:t>
            </a:r>
            <a:r>
              <a:rPr lang="en-US" altLang="ko-KR" sz="1800" dirty="0"/>
              <a:t>(</a:t>
            </a:r>
            <a:r>
              <a:rPr lang="en-US" altLang="ko-KR" sz="1800" dirty="0" smtClean="0"/>
              <a:t>2019.10.25.)</a:t>
            </a:r>
            <a:endParaRPr lang="ko-KR" altLang="en-US" sz="1800" dirty="0"/>
          </a:p>
          <a:p>
            <a:pPr fontAlgn="base">
              <a:lnSpc>
                <a:spcPct val="170000"/>
              </a:lnSpc>
            </a:pPr>
            <a:r>
              <a:rPr lang="ko-KR" altLang="en-US" sz="1800" dirty="0"/>
              <a:t>제</a:t>
            </a:r>
            <a:r>
              <a:rPr lang="en-US" altLang="ko-KR" sz="1800" dirty="0"/>
              <a:t>3</a:t>
            </a:r>
            <a:r>
              <a:rPr lang="ko-KR" altLang="en-US" sz="1800" dirty="0"/>
              <a:t>차 예방접종전문위원회 고위험군 </a:t>
            </a:r>
            <a:r>
              <a:rPr lang="en-US" altLang="ko-KR" sz="1800" dirty="0"/>
              <a:t>A</a:t>
            </a:r>
            <a:r>
              <a:rPr lang="ko-KR" altLang="en-US" sz="1800" dirty="0" err="1"/>
              <a:t>형간염</a:t>
            </a:r>
            <a:r>
              <a:rPr lang="ko-KR" altLang="en-US" sz="1800" dirty="0"/>
              <a:t> 예방접종 세부 시행계획 심의 </a:t>
            </a:r>
            <a:r>
              <a:rPr lang="en-US" altLang="ko-KR" sz="1800" dirty="0"/>
              <a:t>(</a:t>
            </a:r>
            <a:r>
              <a:rPr lang="en-US" altLang="ko-KR" sz="1800" dirty="0" smtClean="0"/>
              <a:t>2019.12.10.)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3746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3825" y="56410"/>
            <a:ext cx="7772400" cy="511058"/>
          </a:xfrm>
        </p:spPr>
        <p:txBody>
          <a:bodyPr/>
          <a:lstStyle/>
          <a:p>
            <a:r>
              <a:rPr lang="ko-KR" altLang="en-US" sz="2800" dirty="0" smtClean="0"/>
              <a:t>고위험군 </a:t>
            </a:r>
            <a:r>
              <a:rPr lang="en-US" altLang="ko-KR" sz="2800" dirty="0" smtClean="0"/>
              <a:t>A</a:t>
            </a:r>
            <a:r>
              <a:rPr lang="ko-KR" altLang="en-US" sz="2800" dirty="0" err="1" smtClean="0"/>
              <a:t>형간염</a:t>
            </a:r>
            <a:r>
              <a:rPr lang="ko-KR" altLang="en-US" sz="2800" dirty="0" smtClean="0"/>
              <a:t> 국가예방접종 지원사업 대상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90318" y="733425"/>
            <a:ext cx="7272068" cy="687927"/>
          </a:xfrm>
        </p:spPr>
        <p:txBody>
          <a:bodyPr>
            <a:noAutofit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sz="2000" dirty="0" smtClean="0"/>
              <a:t> 만</a:t>
            </a:r>
            <a:r>
              <a:rPr lang="en-US" altLang="ko-KR" sz="2000" dirty="0" smtClean="0"/>
              <a:t>20</a:t>
            </a:r>
            <a:r>
              <a:rPr lang="ko-KR" altLang="en-US" sz="2000" dirty="0" smtClean="0"/>
              <a:t>세</a:t>
            </a:r>
            <a:r>
              <a:rPr lang="en-US" altLang="ko-KR" sz="2000" dirty="0" smtClean="0"/>
              <a:t>~49</a:t>
            </a:r>
            <a:r>
              <a:rPr lang="ko-KR" altLang="en-US" sz="2000" dirty="0" smtClean="0"/>
              <a:t>세</a:t>
            </a:r>
            <a:r>
              <a:rPr lang="en-US" altLang="ko-KR" sz="1800" dirty="0" smtClean="0"/>
              <a:t>(1999</a:t>
            </a:r>
            <a:r>
              <a:rPr lang="ko-KR" altLang="en-US" sz="1800" dirty="0" smtClean="0"/>
              <a:t>년</a:t>
            </a:r>
            <a:r>
              <a:rPr lang="en-US" altLang="ko-KR" sz="1800" dirty="0" smtClean="0"/>
              <a:t>~1970</a:t>
            </a:r>
            <a:r>
              <a:rPr lang="ko-KR" altLang="en-US" sz="1800" dirty="0" smtClean="0"/>
              <a:t>년생</a:t>
            </a:r>
            <a:r>
              <a:rPr lang="en-US" altLang="ko-KR" sz="1800" dirty="0" smtClean="0"/>
              <a:t>) </a:t>
            </a:r>
            <a:r>
              <a:rPr lang="en-US" altLang="ko-KR" sz="2000" dirty="0" smtClean="0"/>
              <a:t>A</a:t>
            </a:r>
            <a:r>
              <a:rPr lang="ko-KR" altLang="en-US" sz="2000" dirty="0" err="1"/>
              <a:t>형간염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고위험군</a:t>
            </a:r>
            <a:endParaRPr lang="en-US" altLang="ko-KR" sz="2000" dirty="0" smtClean="0"/>
          </a:p>
          <a:p>
            <a:pPr fontAlgn="base">
              <a:lnSpc>
                <a:spcPct val="170000"/>
              </a:lnSpc>
            </a:pPr>
            <a:endParaRPr lang="en-US" altLang="ko-KR" sz="2400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421197"/>
              </p:ext>
            </p:extLst>
          </p:nvPr>
        </p:nvGraphicFramePr>
        <p:xfrm>
          <a:off x="587229" y="1421352"/>
          <a:ext cx="8246378" cy="3592322"/>
        </p:xfrm>
        <a:graphic>
          <a:graphicData uri="http://schemas.openxmlformats.org/drawingml/2006/table">
            <a:tbl>
              <a:tblPr/>
              <a:tblGrid>
                <a:gridCol w="8246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41148">
                <a:tc>
                  <a:txBody>
                    <a:bodyPr/>
                    <a:lstStyle/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B18 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만성바이러스성 간염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Chronic viral hepatitis)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K70.3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알콜성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간경변증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Alcoholic cirrhosis)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K73.8 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달리 분류되지 않은 기타 만성 간염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Other chronic hepatitis, NEC) 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K73.9 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상세불명의 만성 간염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Chronic hepatitis, unspecified)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K74 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간의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섬유증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및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경변증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Fibrosis and cirrhosis of liver)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K75.4 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자가면역성 간염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Autoimmune hepatitis)</a:t>
                      </a:r>
                    </a:p>
                    <a:p>
                      <a:pPr marL="360000" marR="0" indent="-36000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K83.0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담관염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Cholangitis):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원발성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담관염과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경화성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담관염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두 상병 </a:t>
                      </a:r>
                      <a:r>
                        <a:rPr lang="ko-KR" alt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진단기준  모두 충족  </a:t>
                      </a:r>
                      <a:r>
                        <a:rPr lang="en-US" altLang="ko-KR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Primary cholangitis and </a:t>
                      </a:r>
                      <a:r>
                        <a:rPr 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sclerosing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cholangitis)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M35.1 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기타중복증후군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Other overlap syndrome)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E83.0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윌슨병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Wilson’s disease)</a:t>
                      </a:r>
                    </a:p>
                    <a:p>
                      <a:pPr marL="360000" marR="0" indent="-3600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0" spc="-15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I82.0 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버드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r>
                        <a:rPr lang="ko-KR" alt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키아리</a:t>
                      </a: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증후군</a:t>
                      </a:r>
                      <a:r>
                        <a:rPr lang="en-US" altLang="ko-KR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Budd-</a:t>
                      </a:r>
                      <a:r>
                        <a:rPr lang="en-US" sz="1600" kern="0" spc="-150" dirty="0" err="1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Chiari</a:t>
                      </a:r>
                      <a:r>
                        <a:rPr lang="en-US" sz="1600" kern="0" spc="-15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syndrome)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0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사업 내용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42950" y="933450"/>
            <a:ext cx="7705725" cy="4008120"/>
          </a:xfrm>
        </p:spPr>
        <p:txBody>
          <a:bodyPr>
            <a:noAutofit/>
          </a:bodyPr>
          <a:lstStyle/>
          <a:p>
            <a:pPr fontAlgn="base" latinLnBrk="0">
              <a:lnSpc>
                <a:spcPct val="100000"/>
              </a:lnSpc>
            </a:pPr>
            <a:r>
              <a:rPr lang="en-US" altLang="ko-KR" sz="2000" dirty="0" smtClean="0"/>
              <a:t>A</a:t>
            </a:r>
            <a:r>
              <a:rPr lang="ko-KR" altLang="en-US" sz="2000" dirty="0" err="1" smtClean="0"/>
              <a:t>형간염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고위험군에</a:t>
            </a:r>
            <a:r>
              <a:rPr lang="ko-KR" altLang="en-US" sz="2000" dirty="0" smtClean="0"/>
              <a:t> 대한 예방접종 </a:t>
            </a:r>
            <a:r>
              <a:rPr lang="en-US" altLang="ko-KR" sz="2000" dirty="0" smtClean="0"/>
              <a:t>2</a:t>
            </a:r>
            <a:r>
              <a:rPr lang="ko-KR" altLang="en-US" sz="2000" dirty="0" smtClean="0"/>
              <a:t>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항체검사</a:t>
            </a:r>
            <a:r>
              <a:rPr lang="en-US" altLang="ko-KR" sz="2000" dirty="0" smtClean="0"/>
              <a:t>(40</a:t>
            </a:r>
            <a:r>
              <a:rPr lang="ko-KR" altLang="en-US" sz="2000" dirty="0" smtClean="0"/>
              <a:t>대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 지원</a:t>
            </a:r>
            <a:endParaRPr lang="en-US" altLang="ko-KR" sz="2000" dirty="0" smtClean="0"/>
          </a:p>
          <a:p>
            <a:pPr lvl="1" fontAlgn="base" latinLnBrk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1700" dirty="0" smtClean="0"/>
              <a:t> 40</a:t>
            </a:r>
            <a:r>
              <a:rPr lang="ko-KR" altLang="en-US" sz="1700" dirty="0" smtClean="0"/>
              <a:t>대는 항체검사 후 음성인 경우 예방접종 실시</a:t>
            </a:r>
            <a:endParaRPr lang="en-US" altLang="ko-KR" sz="1700" dirty="0" smtClean="0"/>
          </a:p>
          <a:p>
            <a:pPr fontAlgn="base" latinLnBrk="0">
              <a:lnSpc>
                <a:spcPct val="100000"/>
              </a:lnSpc>
            </a:pPr>
            <a:r>
              <a:rPr lang="ko-KR" altLang="en-US" sz="2000" dirty="0"/>
              <a:t>선정기준</a:t>
            </a:r>
            <a:r>
              <a:rPr lang="en-US" altLang="ko-KR" sz="2000" dirty="0"/>
              <a:t>: </a:t>
            </a:r>
            <a:r>
              <a:rPr lang="ko-KR" altLang="en-US" sz="2000" dirty="0" smtClean="0"/>
              <a:t>고위험군 </a:t>
            </a:r>
            <a:r>
              <a:rPr lang="ko-KR" altLang="en-US" sz="2000" dirty="0"/>
              <a:t>상병코드로 입원 또는 </a:t>
            </a:r>
            <a:r>
              <a:rPr lang="en-US" altLang="ko-KR" sz="2000" dirty="0"/>
              <a:t>2</a:t>
            </a:r>
            <a:r>
              <a:rPr lang="ko-KR" altLang="en-US" sz="2000" dirty="0"/>
              <a:t>회 이상 외래진료 기록이 있는 </a:t>
            </a:r>
            <a:r>
              <a:rPr lang="ko-KR" altLang="en-US" sz="2000" dirty="0" smtClean="0"/>
              <a:t>자</a:t>
            </a:r>
            <a:endParaRPr lang="en-US" altLang="ko-KR" sz="2000" dirty="0" smtClean="0"/>
          </a:p>
          <a:p>
            <a:pPr fontAlgn="base" latinLnBrk="0">
              <a:lnSpc>
                <a:spcPct val="100000"/>
              </a:lnSpc>
            </a:pPr>
            <a:r>
              <a:rPr lang="ko-KR" altLang="en-US" sz="2000" dirty="0" smtClean="0"/>
              <a:t>접종시기</a:t>
            </a:r>
            <a:r>
              <a:rPr lang="en-US" altLang="ko-KR" sz="2000" dirty="0" smtClean="0"/>
              <a:t>: </a:t>
            </a:r>
            <a:r>
              <a:rPr lang="en-US" altLang="ko-KR" sz="2000" dirty="0"/>
              <a:t>1</a:t>
            </a:r>
            <a:r>
              <a:rPr lang="ko-KR" altLang="en-US" sz="2000" dirty="0"/>
              <a:t>차</a:t>
            </a:r>
            <a:r>
              <a:rPr lang="en-US" altLang="ko-KR" sz="1800" dirty="0"/>
              <a:t>(1</a:t>
            </a:r>
            <a:r>
              <a:rPr lang="ko-KR" altLang="en-US" sz="1800" dirty="0"/>
              <a:t>월</a:t>
            </a:r>
            <a:r>
              <a:rPr lang="en-US" altLang="ko-KR" sz="1800" dirty="0"/>
              <a:t>~6</a:t>
            </a:r>
            <a:r>
              <a:rPr lang="ko-KR" altLang="en-US" sz="1800" dirty="0"/>
              <a:t>월</a:t>
            </a:r>
            <a:r>
              <a:rPr lang="en-US" altLang="ko-KR" sz="1800" dirty="0"/>
              <a:t>)</a:t>
            </a:r>
            <a:r>
              <a:rPr lang="en-US" altLang="ko-KR" sz="2000" dirty="0"/>
              <a:t>, 2</a:t>
            </a:r>
            <a:r>
              <a:rPr lang="ko-KR" altLang="en-US" sz="2000" dirty="0"/>
              <a:t>차</a:t>
            </a:r>
            <a:r>
              <a:rPr lang="en-US" altLang="ko-KR" sz="1800" dirty="0"/>
              <a:t>(7</a:t>
            </a:r>
            <a:r>
              <a:rPr lang="ko-KR" altLang="en-US" sz="1800" dirty="0"/>
              <a:t>월</a:t>
            </a:r>
            <a:r>
              <a:rPr lang="en-US" altLang="ko-KR" sz="1800" dirty="0"/>
              <a:t>~12</a:t>
            </a:r>
            <a:r>
              <a:rPr lang="ko-KR" altLang="en-US" sz="1800" dirty="0"/>
              <a:t>월</a:t>
            </a:r>
            <a:r>
              <a:rPr lang="en-US" altLang="ko-KR" sz="1800" dirty="0"/>
              <a:t>)</a:t>
            </a:r>
            <a:r>
              <a:rPr lang="en-US" altLang="ko-KR" sz="2000" dirty="0"/>
              <a:t>/ </a:t>
            </a:r>
            <a:r>
              <a:rPr lang="ko-KR" altLang="en-US" sz="2000" dirty="0"/>
              <a:t>무료 </a:t>
            </a:r>
            <a:r>
              <a:rPr lang="en-US" altLang="ko-KR" sz="2000" dirty="0"/>
              <a:t>2</a:t>
            </a:r>
            <a:r>
              <a:rPr lang="ko-KR" altLang="en-US" sz="2000" dirty="0"/>
              <a:t>회 </a:t>
            </a:r>
            <a:r>
              <a:rPr lang="ko-KR" altLang="en-US" sz="2000" dirty="0" smtClean="0"/>
              <a:t>접종</a:t>
            </a:r>
            <a:endParaRPr lang="en-US" altLang="ko-KR" sz="2000" dirty="0" smtClean="0"/>
          </a:p>
          <a:p>
            <a:pPr lvl="1" fontAlgn="base" latinLnBrk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1700" dirty="0" smtClean="0"/>
              <a:t> 20-30</a:t>
            </a:r>
            <a:r>
              <a:rPr lang="ko-KR" altLang="en-US" sz="1700" dirty="0" smtClean="0"/>
              <a:t>대는 바로 접종</a:t>
            </a:r>
            <a:r>
              <a:rPr lang="en-US" altLang="ko-KR" sz="1700" dirty="0" smtClean="0"/>
              <a:t>, 40</a:t>
            </a:r>
            <a:r>
              <a:rPr lang="ko-KR" altLang="en-US" sz="1700" dirty="0" smtClean="0"/>
              <a:t>대는 항체검사 후 음성인 경우 접종</a:t>
            </a:r>
            <a:endParaRPr lang="ko-KR" altLang="en-US" sz="1700" dirty="0"/>
          </a:p>
          <a:p>
            <a:pPr fontAlgn="base" latinLnBrk="0">
              <a:lnSpc>
                <a:spcPct val="100000"/>
              </a:lnSpc>
            </a:pPr>
            <a:r>
              <a:rPr lang="ko-KR" altLang="en-US" sz="2000" dirty="0"/>
              <a:t>접종백신 </a:t>
            </a:r>
            <a:r>
              <a:rPr lang="en-US" altLang="ko-KR" sz="2000" dirty="0"/>
              <a:t>: </a:t>
            </a:r>
            <a:r>
              <a:rPr lang="en-US" altLang="ko-KR" sz="2000" dirty="0" smtClean="0"/>
              <a:t>A</a:t>
            </a:r>
            <a:r>
              <a:rPr lang="ko-KR" altLang="en-US" sz="2000" dirty="0" err="1" smtClean="0"/>
              <a:t>형간염</a:t>
            </a:r>
            <a:r>
              <a:rPr lang="ko-KR" altLang="en-US" sz="2000" dirty="0" smtClean="0"/>
              <a:t> 백신</a:t>
            </a:r>
            <a:endParaRPr lang="en-US" altLang="ko-KR" sz="2000" dirty="0" smtClean="0"/>
          </a:p>
          <a:p>
            <a:pPr fontAlgn="base" latinLnBrk="0">
              <a:lnSpc>
                <a:spcPct val="100000"/>
              </a:lnSpc>
            </a:pPr>
            <a:r>
              <a:rPr lang="ko-KR" altLang="en-US" sz="2000" dirty="0" smtClean="0"/>
              <a:t>접종기관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전국 보건소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및 위탁의료기관</a:t>
            </a:r>
            <a:endParaRPr lang="en-US" altLang="ko-KR" sz="2000" dirty="0" smtClean="0"/>
          </a:p>
          <a:p>
            <a:pPr fontAlgn="base" latinLnBrk="0">
              <a:lnSpc>
                <a:spcPct val="100000"/>
              </a:lnSpc>
            </a:pPr>
            <a:r>
              <a:rPr lang="ko-KR" altLang="en-US" sz="2000" dirty="0" smtClean="0">
                <a:solidFill>
                  <a:srgbClr val="FF0000"/>
                </a:solidFill>
              </a:rPr>
              <a:t>사업시기</a:t>
            </a:r>
            <a:r>
              <a:rPr lang="en-US" altLang="ko-KR" sz="2000" dirty="0" smtClean="0">
                <a:solidFill>
                  <a:srgbClr val="FF0000"/>
                </a:solidFill>
              </a:rPr>
              <a:t>: 2020</a:t>
            </a:r>
            <a:r>
              <a:rPr lang="ko-KR" altLang="en-US" sz="2000" dirty="0" smtClean="0">
                <a:solidFill>
                  <a:srgbClr val="FF0000"/>
                </a:solidFill>
              </a:rPr>
              <a:t>년 </a:t>
            </a:r>
            <a:r>
              <a:rPr lang="en-US" altLang="ko-KR" sz="2000" dirty="0" smtClean="0">
                <a:solidFill>
                  <a:srgbClr val="FF0000"/>
                </a:solidFill>
              </a:rPr>
              <a:t>1</a:t>
            </a:r>
            <a:r>
              <a:rPr lang="ko-KR" altLang="en-US" sz="2000" dirty="0" smtClean="0">
                <a:solidFill>
                  <a:srgbClr val="FF0000"/>
                </a:solidFill>
              </a:rPr>
              <a:t>월</a:t>
            </a:r>
            <a:r>
              <a:rPr lang="en-US" altLang="ko-KR" sz="2000" dirty="0" smtClean="0">
                <a:solidFill>
                  <a:srgbClr val="FF0000"/>
                </a:solidFill>
              </a:rPr>
              <a:t>~12</a:t>
            </a:r>
            <a:r>
              <a:rPr lang="ko-KR" altLang="en-US" sz="2000" dirty="0" smtClean="0">
                <a:solidFill>
                  <a:srgbClr val="FF0000"/>
                </a:solidFill>
              </a:rPr>
              <a:t>월 </a:t>
            </a:r>
            <a:endParaRPr lang="en-US" altLang="ko-KR" sz="2000" dirty="0" smtClean="0">
              <a:solidFill>
                <a:srgbClr val="FF0000"/>
              </a:solidFill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2000" dirty="0" smtClean="0">
                <a:solidFill>
                  <a:srgbClr val="FF0000"/>
                </a:solidFill>
              </a:rPr>
              <a:t>비용</a:t>
            </a:r>
            <a:r>
              <a:rPr lang="en-US" altLang="ko-KR" sz="2000" dirty="0" smtClean="0">
                <a:solidFill>
                  <a:srgbClr val="FF0000"/>
                </a:solidFill>
              </a:rPr>
              <a:t>: </a:t>
            </a:r>
            <a:r>
              <a:rPr lang="ko-KR" altLang="en-US" sz="2000" dirty="0" err="1" smtClean="0">
                <a:solidFill>
                  <a:srgbClr val="FF0000"/>
                </a:solidFill>
              </a:rPr>
              <a:t>시행비</a:t>
            </a:r>
            <a:r>
              <a:rPr lang="ko-KR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</a:rPr>
              <a:t>19,010</a:t>
            </a:r>
            <a:r>
              <a:rPr lang="ko-KR" altLang="en-US" sz="2000" dirty="0" smtClean="0">
                <a:solidFill>
                  <a:srgbClr val="FF0000"/>
                </a:solidFill>
              </a:rPr>
              <a:t>원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err="1" smtClean="0">
                <a:solidFill>
                  <a:srgbClr val="FF0000"/>
                </a:solidFill>
              </a:rPr>
              <a:t>검사비</a:t>
            </a:r>
            <a:r>
              <a:rPr lang="ko-KR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</a:rPr>
              <a:t>19,750</a:t>
            </a:r>
            <a:r>
              <a:rPr lang="ko-KR" altLang="en-US" sz="2000" dirty="0" smtClean="0">
                <a:solidFill>
                  <a:srgbClr val="FF0000"/>
                </a:solidFill>
              </a:rPr>
              <a:t>원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err="1" smtClean="0">
                <a:solidFill>
                  <a:srgbClr val="FF0000"/>
                </a:solidFill>
              </a:rPr>
              <a:t>백신비</a:t>
            </a:r>
            <a:r>
              <a:rPr lang="ko-KR" altLang="en-US" sz="2000" dirty="0" smtClean="0">
                <a:solidFill>
                  <a:srgbClr val="FF0000"/>
                </a:solidFill>
              </a:rPr>
              <a:t> 단가계약 기준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사업 체계도</a:t>
            </a:r>
            <a:endParaRPr lang="ko-KR" altLang="en-US" sz="2800" dirty="0"/>
          </a:p>
        </p:txBody>
      </p:sp>
      <p:pic>
        <p:nvPicPr>
          <p:cNvPr id="4097" name="_x380264160" descr="EMB00000f442c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367568"/>
            <a:ext cx="6320345" cy="327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4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31641" y="56410"/>
            <a:ext cx="620543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기관 안내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31641" y="885825"/>
            <a:ext cx="6326460" cy="3552825"/>
          </a:xfrm>
        </p:spPr>
        <p:txBody>
          <a:bodyPr>
            <a:normAutofit fontScale="92500" lnSpcReduction="10000"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dirty="0" smtClean="0"/>
              <a:t>사업 위탁계약 체결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고위험군 여부 확인</a:t>
            </a:r>
            <a:r>
              <a:rPr lang="en-US" altLang="ko-KR" dirty="0" smtClean="0"/>
              <a:t>(</a:t>
            </a:r>
            <a:r>
              <a:rPr lang="ko-KR" altLang="en-US" dirty="0" smtClean="0"/>
              <a:t>문자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시스템 등</a:t>
            </a:r>
            <a:r>
              <a:rPr lang="en-US" altLang="ko-KR" dirty="0" smtClean="0"/>
              <a:t>)</a:t>
            </a:r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과거 </a:t>
            </a:r>
            <a:r>
              <a:rPr lang="en-US" altLang="ko-KR" dirty="0" smtClean="0"/>
              <a:t>A</a:t>
            </a:r>
            <a:r>
              <a:rPr lang="ko-KR" altLang="en-US" dirty="0" err="1" smtClean="0"/>
              <a:t>형간염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예방접종력</a:t>
            </a:r>
            <a:r>
              <a:rPr lang="ko-KR" altLang="en-US" dirty="0" smtClean="0"/>
              <a:t> 확인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항체검사</a:t>
            </a:r>
            <a:r>
              <a:rPr lang="en-US" altLang="ko-KR" dirty="0" smtClean="0"/>
              <a:t>(40</a:t>
            </a:r>
            <a:r>
              <a:rPr lang="ko-KR" altLang="en-US" dirty="0" smtClean="0"/>
              <a:t>대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및 예방접종 실시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예방접종 기록 전산등록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접종 후 이상반응 발생여부 확인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62235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기관별 역할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63601" y="990600"/>
            <a:ext cx="7495396" cy="4008120"/>
          </a:xfrm>
        </p:spPr>
        <p:txBody>
          <a:bodyPr>
            <a:noAutofit/>
          </a:bodyPr>
          <a:lstStyle/>
          <a:p>
            <a:pPr fontAlgn="base" latinLnBrk="0">
              <a:lnSpc>
                <a:spcPct val="100000"/>
              </a:lnSpc>
            </a:pPr>
            <a:r>
              <a:rPr lang="en-US" altLang="ko-KR" sz="2200" dirty="0" smtClean="0"/>
              <a:t>(</a:t>
            </a:r>
            <a:r>
              <a:rPr lang="ko-KR" altLang="en-US" sz="2200" dirty="0"/>
              <a:t>질병관리본부</a:t>
            </a:r>
            <a:r>
              <a:rPr lang="en-US" altLang="ko-KR" sz="2200" dirty="0"/>
              <a:t>) </a:t>
            </a:r>
            <a:r>
              <a:rPr lang="ko-KR" altLang="en-US" sz="2200" dirty="0"/>
              <a:t>조달계약 체결 및 보건소에 구매 안내</a:t>
            </a:r>
            <a:r>
              <a:rPr lang="en-US" altLang="ko-KR" sz="2200" dirty="0"/>
              <a:t>, </a:t>
            </a:r>
            <a:r>
              <a:rPr lang="en-US" altLang="ko-KR" sz="2200" dirty="0" smtClean="0"/>
              <a:t/>
            </a:r>
            <a:br>
              <a:rPr lang="en-US" altLang="ko-KR" sz="2200" dirty="0" smtClean="0"/>
            </a:br>
            <a:r>
              <a:rPr lang="ko-KR" altLang="en-US" sz="2200" dirty="0" smtClean="0"/>
              <a:t>지침 </a:t>
            </a:r>
            <a:r>
              <a:rPr lang="ko-KR" altLang="en-US" sz="2200" dirty="0"/>
              <a:t>개발</a:t>
            </a:r>
            <a:r>
              <a:rPr lang="en-US" altLang="ko-KR" sz="2200" dirty="0"/>
              <a:t>, </a:t>
            </a:r>
            <a:r>
              <a:rPr lang="ko-KR" altLang="en-US" sz="2200" dirty="0"/>
              <a:t>백신공급 상황 </a:t>
            </a:r>
            <a:r>
              <a:rPr lang="ko-KR" altLang="en-US" sz="2200" dirty="0" smtClean="0"/>
              <a:t>모니터링</a:t>
            </a:r>
            <a:r>
              <a:rPr lang="en-US" altLang="ko-KR" sz="2200" dirty="0" smtClean="0"/>
              <a:t/>
            </a:r>
            <a:br>
              <a:rPr lang="en-US" altLang="ko-KR" sz="2200" dirty="0" smtClean="0"/>
            </a:br>
            <a:endParaRPr lang="en-US" altLang="ko-KR" sz="500" dirty="0" smtClean="0"/>
          </a:p>
          <a:p>
            <a:pPr fontAlgn="base" latinLnBrk="0">
              <a:lnSpc>
                <a:spcPct val="100000"/>
              </a:lnSpc>
            </a:pPr>
            <a:r>
              <a:rPr lang="en-US" altLang="ko-KR" sz="2200" dirty="0" smtClean="0"/>
              <a:t>(</a:t>
            </a:r>
            <a:r>
              <a:rPr lang="ko-KR" altLang="en-US" sz="2200" dirty="0"/>
              <a:t>보건소</a:t>
            </a:r>
            <a:r>
              <a:rPr lang="en-US" altLang="ko-KR" sz="2200" dirty="0"/>
              <a:t>) </a:t>
            </a:r>
            <a:r>
              <a:rPr lang="ko-KR" altLang="en-US" sz="2200" dirty="0"/>
              <a:t>보건소에서 </a:t>
            </a:r>
            <a:r>
              <a:rPr lang="ko-KR" altLang="en-US" sz="2200" dirty="0" smtClean="0"/>
              <a:t>백신접종</a:t>
            </a:r>
            <a:r>
              <a:rPr lang="en-US" altLang="ko-KR" sz="2000" dirty="0" smtClean="0"/>
              <a:t>(40</a:t>
            </a:r>
            <a:r>
              <a:rPr lang="ko-KR" altLang="en-US" sz="2000" dirty="0" smtClean="0"/>
              <a:t>대 항체검사</a:t>
            </a:r>
            <a:r>
              <a:rPr lang="en-US" altLang="ko-KR" sz="2000" dirty="0" smtClean="0"/>
              <a:t>)</a:t>
            </a:r>
            <a:r>
              <a:rPr lang="ko-KR" altLang="en-US" sz="2200" dirty="0" smtClean="0"/>
              <a:t> </a:t>
            </a:r>
            <a:r>
              <a:rPr lang="ko-KR" altLang="en-US" sz="2200" dirty="0"/>
              <a:t>및 등록</a:t>
            </a:r>
            <a:r>
              <a:rPr lang="en-US" altLang="ko-KR" sz="2200" dirty="0"/>
              <a:t>, </a:t>
            </a:r>
            <a:r>
              <a:rPr lang="ko-KR" altLang="en-US" sz="2200" dirty="0"/>
              <a:t>위탁의료기관 </a:t>
            </a:r>
            <a:r>
              <a:rPr lang="ko-KR" altLang="en-US" sz="2200" dirty="0" err="1" smtClean="0"/>
              <a:t>백신비</a:t>
            </a:r>
            <a:r>
              <a:rPr lang="ko-KR" altLang="en-US" sz="2200" dirty="0" smtClean="0"/>
              <a:t> </a:t>
            </a:r>
            <a:r>
              <a:rPr lang="ko-KR" altLang="en-US" sz="2200" dirty="0"/>
              <a:t>지급</a:t>
            </a:r>
            <a:r>
              <a:rPr lang="en-US" altLang="ko-KR" sz="2200" dirty="0"/>
              <a:t>, </a:t>
            </a:r>
            <a:r>
              <a:rPr lang="ko-KR" altLang="en-US" sz="2200" dirty="0"/>
              <a:t>백신 </a:t>
            </a:r>
            <a:r>
              <a:rPr lang="ko-KR" altLang="en-US" sz="2200" dirty="0" err="1"/>
              <a:t>접종률</a:t>
            </a:r>
            <a:r>
              <a:rPr lang="ko-KR" altLang="en-US" sz="2200" dirty="0"/>
              <a:t> 관리 및 접종 현황 </a:t>
            </a:r>
            <a:r>
              <a:rPr lang="ko-KR" altLang="en-US" sz="2200" dirty="0" smtClean="0"/>
              <a:t>모니터링</a:t>
            </a:r>
            <a:endParaRPr lang="en-US" altLang="ko-KR" sz="2200" dirty="0" smtClean="0"/>
          </a:p>
          <a:p>
            <a:pPr fontAlgn="base" latinLnBrk="0">
              <a:lnSpc>
                <a:spcPct val="100000"/>
              </a:lnSpc>
            </a:pPr>
            <a:endParaRPr lang="ko-KR" altLang="en-US" sz="500" dirty="0"/>
          </a:p>
          <a:p>
            <a:pPr fontAlgn="base" latinLnBrk="0">
              <a:lnSpc>
                <a:spcPct val="100000"/>
              </a:lnSpc>
            </a:pPr>
            <a:r>
              <a:rPr lang="en-US" altLang="ko-KR" sz="2200" dirty="0" smtClean="0"/>
              <a:t>(</a:t>
            </a:r>
            <a:r>
              <a:rPr lang="ko-KR" altLang="en-US" sz="2200" dirty="0"/>
              <a:t>민간의료기관</a:t>
            </a:r>
            <a:r>
              <a:rPr lang="en-US" altLang="ko-KR" sz="2200" dirty="0"/>
              <a:t>) </a:t>
            </a:r>
            <a:r>
              <a:rPr lang="ko-KR" altLang="en-US" sz="2200" dirty="0"/>
              <a:t>기관별로 백신을 자체 구매하여 </a:t>
            </a:r>
            <a:r>
              <a:rPr lang="ko-KR" altLang="en-US" sz="2200" dirty="0" smtClean="0"/>
              <a:t>사용하고 </a:t>
            </a:r>
            <a:r>
              <a:rPr lang="ko-KR" altLang="en-US" sz="2200" dirty="0"/>
              <a:t>대상자 </a:t>
            </a:r>
            <a:r>
              <a:rPr lang="ko-KR" altLang="en-US" sz="2200" dirty="0" smtClean="0"/>
              <a:t>접종</a:t>
            </a:r>
            <a:r>
              <a:rPr lang="en-US" altLang="ko-KR" sz="2000" dirty="0" smtClean="0"/>
              <a:t>(40</a:t>
            </a:r>
            <a:r>
              <a:rPr lang="ko-KR" altLang="en-US" sz="2000" dirty="0" smtClean="0"/>
              <a:t>대 항체검사</a:t>
            </a:r>
            <a:r>
              <a:rPr lang="en-US" altLang="ko-KR" sz="2000" dirty="0" smtClean="0"/>
              <a:t>)</a:t>
            </a:r>
            <a:r>
              <a:rPr lang="ko-KR" altLang="en-US" sz="2200" dirty="0" smtClean="0"/>
              <a:t> </a:t>
            </a:r>
            <a:r>
              <a:rPr lang="ko-KR" altLang="en-US" sz="2200" dirty="0"/>
              <a:t>후 </a:t>
            </a:r>
            <a:r>
              <a:rPr lang="ko-KR" altLang="en-US" sz="2200" dirty="0" err="1"/>
              <a:t>지자체에</a:t>
            </a:r>
            <a:r>
              <a:rPr lang="ko-KR" altLang="en-US" sz="2200" dirty="0"/>
              <a:t> 비용</a:t>
            </a:r>
            <a:r>
              <a:rPr lang="en-US" altLang="ko-KR" sz="2000" dirty="0"/>
              <a:t>(</a:t>
            </a:r>
            <a:r>
              <a:rPr lang="ko-KR" altLang="en-US" sz="2000" dirty="0" err="1"/>
              <a:t>백신비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시행비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검사비</a:t>
            </a:r>
            <a:r>
              <a:rPr lang="en-US" altLang="ko-KR" sz="2000" dirty="0"/>
              <a:t>)</a:t>
            </a:r>
            <a:r>
              <a:rPr lang="ko-KR" altLang="en-US" sz="2200" dirty="0"/>
              <a:t> 상환 </a:t>
            </a:r>
            <a:r>
              <a:rPr lang="ko-KR" altLang="en-US" sz="2200" dirty="0" smtClean="0"/>
              <a:t>신청</a:t>
            </a:r>
            <a:endParaRPr lang="en-US" altLang="ko-KR" sz="2200" dirty="0" smtClean="0"/>
          </a:p>
          <a:p>
            <a:pPr fontAlgn="base" latinLnBrk="0">
              <a:lnSpc>
                <a:spcPct val="100000"/>
              </a:lnSpc>
            </a:pPr>
            <a:endParaRPr lang="ko-KR" altLang="en-US" sz="500" dirty="0" smtClean="0"/>
          </a:p>
          <a:p>
            <a:pPr marL="0" indent="0" fontAlgn="base" latinLnBrk="0">
              <a:lnSpc>
                <a:spcPct val="100000"/>
              </a:lnSpc>
              <a:buNone/>
            </a:pPr>
            <a:r>
              <a:rPr lang="ko-KR" altLang="en-US" sz="1800" dirty="0" smtClean="0">
                <a:solidFill>
                  <a:srgbClr val="FF0000"/>
                </a:solidFill>
              </a:rPr>
              <a:t>* 예방접종 실시기준 및 방법을 준수하지 않은 접종에 대해서는 비용상환 불가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9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31641" y="56410"/>
            <a:ext cx="620543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후 기대효과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13732" y="990600"/>
            <a:ext cx="7432646" cy="4008120"/>
          </a:xfrm>
        </p:spPr>
        <p:txBody>
          <a:bodyPr>
            <a:normAutofit/>
          </a:bodyPr>
          <a:lstStyle/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성인</a:t>
            </a:r>
            <a:r>
              <a:rPr lang="en-US" altLang="ko-KR" dirty="0" smtClean="0"/>
              <a:t>: 1</a:t>
            </a:r>
            <a:r>
              <a:rPr lang="ko-KR" altLang="en-US" dirty="0" smtClean="0"/>
              <a:t>차 접종 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주 후에 </a:t>
            </a:r>
            <a:r>
              <a:rPr lang="en-US" altLang="ko-KR" dirty="0" smtClean="0"/>
              <a:t>95% </a:t>
            </a:r>
            <a:r>
              <a:rPr lang="ko-KR" altLang="en-US" dirty="0" smtClean="0"/>
              <a:t>이상에서 방어항체 형성</a:t>
            </a:r>
            <a:r>
              <a:rPr lang="en-US" altLang="ko-KR" dirty="0" smtClean="0"/>
              <a:t>, 2</a:t>
            </a:r>
            <a:r>
              <a:rPr lang="ko-KR" altLang="en-US" dirty="0" smtClean="0"/>
              <a:t>차 접종 후 </a:t>
            </a:r>
            <a:r>
              <a:rPr lang="en-US" altLang="ko-KR" dirty="0" smtClean="0"/>
              <a:t>100%</a:t>
            </a:r>
            <a:r>
              <a:rPr lang="ko-KR" altLang="en-US" dirty="0" smtClean="0"/>
              <a:t>에 가까운 </a:t>
            </a:r>
            <a:r>
              <a:rPr lang="ko-KR" altLang="en-US" dirty="0" err="1" smtClean="0"/>
              <a:t>항체양전률</a:t>
            </a:r>
            <a:r>
              <a:rPr lang="ko-KR" altLang="en-US" dirty="0" smtClean="0"/>
              <a:t> 보임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소아청소년</a:t>
            </a:r>
            <a:r>
              <a:rPr lang="en-US" altLang="ko-KR" dirty="0" smtClean="0"/>
              <a:t>: 1</a:t>
            </a:r>
            <a:r>
              <a:rPr lang="ko-KR" altLang="en-US" dirty="0" smtClean="0"/>
              <a:t>차 접종 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주 후 </a:t>
            </a:r>
            <a:r>
              <a:rPr lang="en-US" altLang="ko-KR" dirty="0" smtClean="0"/>
              <a:t>97%</a:t>
            </a:r>
            <a:r>
              <a:rPr lang="ko-KR" altLang="en-US" dirty="0" smtClean="0"/>
              <a:t>이상</a:t>
            </a:r>
            <a:r>
              <a:rPr lang="en-US" altLang="ko-KR" dirty="0" smtClean="0"/>
              <a:t>, 2</a:t>
            </a:r>
            <a:r>
              <a:rPr lang="ko-KR" altLang="en-US" dirty="0" smtClean="0"/>
              <a:t>차 접종 후 </a:t>
            </a:r>
            <a:r>
              <a:rPr lang="en-US" altLang="ko-KR" dirty="0" smtClean="0"/>
              <a:t>100%</a:t>
            </a:r>
            <a:r>
              <a:rPr lang="ko-KR" altLang="en-US" dirty="0" smtClean="0"/>
              <a:t>에서 </a:t>
            </a:r>
            <a:r>
              <a:rPr lang="ko-KR" altLang="en-US" dirty="0" err="1" smtClean="0"/>
              <a:t>항체양전률</a:t>
            </a:r>
            <a:r>
              <a:rPr lang="ko-KR" altLang="en-US" dirty="0" smtClean="0"/>
              <a:t> 보임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en-US" altLang="ko-KR" dirty="0" smtClean="0"/>
              <a:t>2</a:t>
            </a:r>
            <a:r>
              <a:rPr lang="ko-KR" altLang="en-US" dirty="0" smtClean="0"/>
              <a:t>회 접종으로 형성된 항체 지속기간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성인 </a:t>
            </a:r>
            <a:r>
              <a:rPr lang="en-US" altLang="ko-KR" dirty="0" smtClean="0"/>
              <a:t>25</a:t>
            </a:r>
            <a:r>
              <a:rPr lang="ko-KR" altLang="en-US" dirty="0" smtClean="0"/>
              <a:t>년 이상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소아 </a:t>
            </a:r>
            <a:r>
              <a:rPr lang="en-US" altLang="ko-KR" dirty="0" smtClean="0"/>
              <a:t>14~20</a:t>
            </a:r>
            <a:r>
              <a:rPr lang="ko-KR" altLang="en-US" dirty="0" smtClean="0"/>
              <a:t>년간 유지될 것으로 예측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08168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23252" y="56410"/>
            <a:ext cx="620543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백신 허가사항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안전성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5952" y="971550"/>
            <a:ext cx="7935986" cy="4008120"/>
          </a:xfrm>
        </p:spPr>
        <p:txBody>
          <a:bodyPr>
            <a:normAutofit fontScale="92500" lnSpcReduction="20000"/>
          </a:bodyPr>
          <a:lstStyle/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국내에서는 </a:t>
            </a:r>
            <a:r>
              <a:rPr lang="en-US" altLang="ko-KR" dirty="0" smtClean="0"/>
              <a:t>1997</a:t>
            </a:r>
            <a:r>
              <a:rPr lang="ko-KR" altLang="en-US" dirty="0" smtClean="0"/>
              <a:t>년 말부터 </a:t>
            </a:r>
            <a:r>
              <a:rPr lang="en-US" altLang="ko-KR" dirty="0" smtClean="0"/>
              <a:t>A</a:t>
            </a:r>
            <a:r>
              <a:rPr lang="ko-KR" altLang="en-US" dirty="0" err="1" smtClean="0"/>
              <a:t>형간염</a:t>
            </a:r>
            <a:r>
              <a:rPr lang="ko-KR" altLang="en-US" dirty="0" smtClean="0"/>
              <a:t> 백신이 사용됨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현재 사용되는 백신은 </a:t>
            </a:r>
            <a:r>
              <a:rPr lang="ko-KR" altLang="en-US" dirty="0" err="1" smtClean="0"/>
              <a:t>하브릭스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Havrix</a:t>
            </a:r>
            <a:r>
              <a:rPr lang="en-US" altLang="ko-KR" dirty="0" smtClean="0"/>
              <a:t>, GSK</a:t>
            </a:r>
            <a:r>
              <a:rPr lang="en-US" altLang="ko-KR" dirty="0"/>
              <a:t>), </a:t>
            </a:r>
            <a:r>
              <a:rPr lang="ko-KR" altLang="en-US" dirty="0" err="1" smtClean="0"/>
              <a:t>아박심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AvaximTM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Sanofi</a:t>
            </a:r>
            <a:r>
              <a:rPr lang="en-US" altLang="ko-KR" dirty="0" smtClean="0"/>
              <a:t> </a:t>
            </a:r>
            <a:r>
              <a:rPr lang="en-US" altLang="ko-KR" dirty="0"/>
              <a:t>Pasteur), </a:t>
            </a:r>
            <a:r>
              <a:rPr lang="ko-KR" altLang="en-US" dirty="0" err="1" smtClean="0"/>
              <a:t>박타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Vaqta</a:t>
            </a:r>
            <a:r>
              <a:rPr lang="en-US" altLang="ko-KR" dirty="0" smtClean="0"/>
              <a:t>, MSD) 3</a:t>
            </a:r>
            <a:r>
              <a:rPr lang="ko-KR" altLang="en-US" dirty="0" smtClean="0"/>
              <a:t>종류임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/>
              <a:t>금기사항으로는 백신 성분 및 첨가제에 심한 이상반응이 있었던 경우나 이전의 접종 시 심한 이상반응이 있었던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/>
              <a:t>중등도 이상의 급성 질환을 앓고 있는 경우에는 회복될 때까지 접종 </a:t>
            </a:r>
            <a:r>
              <a:rPr lang="ko-KR" altLang="en-US" dirty="0" smtClean="0"/>
              <a:t>연기</a:t>
            </a:r>
            <a:endParaRPr lang="en-US" altLang="ko-KR" dirty="0" smtClean="0"/>
          </a:p>
          <a:p>
            <a:pPr marL="0" indent="0" fontAlgn="base" latinLnBrk="0">
              <a:lnSpc>
                <a:spcPct val="170000"/>
              </a:lnSpc>
              <a:buNone/>
            </a:pPr>
            <a:r>
              <a:rPr lang="en-US" altLang="ko-KR" dirty="0"/>
              <a:t>※ </a:t>
            </a:r>
            <a:r>
              <a:rPr lang="ko-KR" altLang="en-US" dirty="0"/>
              <a:t>가벼운 감기와 같은 경증 질환은 백신접종 금기사항이 아님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2887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정의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9876" y="780177"/>
            <a:ext cx="8162488" cy="4102216"/>
          </a:xfrm>
        </p:spPr>
        <p:txBody>
          <a:bodyPr>
            <a:normAutofit fontScale="92500"/>
          </a:bodyPr>
          <a:lstStyle/>
          <a:p>
            <a:pPr marL="0" indent="0" fontAlgn="base" latinLnBrk="0">
              <a:lnSpc>
                <a:spcPct val="200000"/>
              </a:lnSpc>
              <a:buNone/>
            </a:pPr>
            <a:r>
              <a:rPr lang="en-US" altLang="ko-KR" sz="2400" dirty="0" smtClean="0"/>
              <a:t>A</a:t>
            </a:r>
            <a:r>
              <a:rPr lang="ko-KR" altLang="en-US" sz="2400" dirty="0" smtClean="0"/>
              <a:t>형 간염은</a:t>
            </a:r>
            <a:r>
              <a:rPr lang="en-US" altLang="ko-KR" sz="2400" dirty="0" smtClean="0"/>
              <a:t>...?</a:t>
            </a:r>
          </a:p>
          <a:p>
            <a:pPr fontAlgn="base" latinLnBrk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ko-KR" sz="1800" dirty="0" smtClean="0"/>
              <a:t> A</a:t>
            </a:r>
            <a:r>
              <a:rPr lang="ko-KR" altLang="en-US" sz="1800" dirty="0" err="1" smtClean="0"/>
              <a:t>형간염</a:t>
            </a:r>
            <a:r>
              <a:rPr lang="ko-KR" altLang="en-US" sz="1800" dirty="0" smtClean="0"/>
              <a:t> 바이러스</a:t>
            </a:r>
            <a:r>
              <a:rPr lang="en-US" altLang="ko-KR" sz="1800" dirty="0" smtClean="0"/>
              <a:t>(Hepatitis A Virus) </a:t>
            </a:r>
            <a:r>
              <a:rPr lang="ko-KR" altLang="en-US" sz="1800" dirty="0" smtClean="0"/>
              <a:t>감염에 의한 급성 간염 질환임</a:t>
            </a:r>
            <a:endParaRPr lang="en-US" altLang="ko-KR" sz="1800" dirty="0" smtClean="0"/>
          </a:p>
          <a:p>
            <a:pPr fontAlgn="base" latinLnBrk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ko-KR" sz="1800" dirty="0" smtClean="0"/>
              <a:t> 2011</a:t>
            </a:r>
            <a:r>
              <a:rPr lang="ko-KR" altLang="en-US" sz="1800" dirty="0"/>
              <a:t>년 지정전염병에서 제</a:t>
            </a:r>
            <a:r>
              <a:rPr lang="en-US" altLang="ko-KR" sz="1800" dirty="0"/>
              <a:t>1</a:t>
            </a:r>
            <a:r>
              <a:rPr lang="ko-KR" altLang="en-US" sz="1800" dirty="0" smtClean="0"/>
              <a:t>군 </a:t>
            </a:r>
            <a:r>
              <a:rPr lang="ko-KR" altLang="en-US" sz="1800" dirty="0" err="1" smtClean="0"/>
              <a:t>감염병</a:t>
            </a:r>
            <a:r>
              <a:rPr lang="en-US" altLang="ko-KR" sz="1800" dirty="0"/>
              <a:t>,  </a:t>
            </a:r>
            <a:r>
              <a:rPr lang="ko-KR" altLang="en-US" sz="1800" dirty="0"/>
              <a:t>전수감시로 </a:t>
            </a:r>
            <a:r>
              <a:rPr lang="ko-KR" altLang="en-US" sz="1800" dirty="0" smtClean="0"/>
              <a:t>변경되었음</a:t>
            </a:r>
            <a:endParaRPr lang="en-US" altLang="ko-KR" sz="1800" dirty="0"/>
          </a:p>
          <a:p>
            <a:pPr fontAlgn="base" latinLnBrk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rgbClr val="FF0000"/>
                </a:solidFill>
              </a:rPr>
              <a:t>2020</a:t>
            </a:r>
            <a:r>
              <a:rPr lang="ko-KR" altLang="ko-KR" sz="1800" dirty="0">
                <a:solidFill>
                  <a:srgbClr val="FF0000"/>
                </a:solidFill>
              </a:rPr>
              <a:t>년부터 제</a:t>
            </a:r>
            <a:r>
              <a:rPr lang="en-US" altLang="ko-KR" sz="1800" dirty="0">
                <a:solidFill>
                  <a:srgbClr val="FF0000"/>
                </a:solidFill>
              </a:rPr>
              <a:t>2</a:t>
            </a:r>
            <a:r>
              <a:rPr lang="ko-KR" altLang="ko-KR" sz="1800" dirty="0" smtClean="0">
                <a:solidFill>
                  <a:srgbClr val="FF0000"/>
                </a:solidFill>
              </a:rPr>
              <a:t>급</a:t>
            </a:r>
            <a:r>
              <a:rPr lang="en-US" altLang="ko-KR" sz="1800" dirty="0" smtClean="0">
                <a:solidFill>
                  <a:srgbClr val="FF0000"/>
                </a:solidFill>
              </a:rPr>
              <a:t> </a:t>
            </a:r>
            <a:r>
              <a:rPr lang="ko-KR" altLang="ko-KR" sz="1800" dirty="0" err="1" smtClean="0">
                <a:solidFill>
                  <a:srgbClr val="FF0000"/>
                </a:solidFill>
              </a:rPr>
              <a:t>감염병</a:t>
            </a:r>
            <a:r>
              <a:rPr lang="en-US" altLang="ko-KR" sz="1800" baseline="30000" dirty="0" smtClean="0">
                <a:solidFill>
                  <a:srgbClr val="FF0000"/>
                </a:solidFill>
              </a:rPr>
              <a:t>*</a:t>
            </a:r>
            <a:r>
              <a:rPr lang="ko-KR" altLang="ko-KR" sz="1800" dirty="0" smtClean="0">
                <a:solidFill>
                  <a:srgbClr val="FF0000"/>
                </a:solidFill>
              </a:rPr>
              <a:t>으로 변경</a:t>
            </a:r>
            <a:r>
              <a:rPr lang="ko-KR" altLang="ko-KR" sz="1800" dirty="0" smtClean="0"/>
              <a:t>되었음</a:t>
            </a:r>
            <a:endParaRPr lang="ko-KR" altLang="ko-KR" sz="1800" baseline="30000" dirty="0"/>
          </a:p>
          <a:p>
            <a:pPr marL="1435100" indent="-2514600" fontAlgn="base" latinLnBrk="0">
              <a:lnSpc>
                <a:spcPct val="200000"/>
              </a:lnSpc>
              <a:buNone/>
            </a:pPr>
            <a:r>
              <a:rPr lang="en-US" altLang="ko-KR" sz="1400" dirty="0">
                <a:solidFill>
                  <a:srgbClr val="FF0000"/>
                </a:solidFill>
              </a:rPr>
              <a:t>   </a:t>
            </a:r>
            <a:r>
              <a:rPr lang="en-US" altLang="ko-KR" sz="1400" dirty="0" smtClean="0">
                <a:solidFill>
                  <a:srgbClr val="FF0000"/>
                </a:solidFill>
              </a:rPr>
              <a:t>* </a:t>
            </a:r>
            <a:r>
              <a:rPr lang="ko-KR" altLang="ko-KR" sz="1400" dirty="0">
                <a:solidFill>
                  <a:srgbClr val="FF0000"/>
                </a:solidFill>
              </a:rPr>
              <a:t>제</a:t>
            </a:r>
            <a:r>
              <a:rPr lang="en-US" altLang="ko-KR" sz="1400" dirty="0">
                <a:solidFill>
                  <a:srgbClr val="FF0000"/>
                </a:solidFill>
              </a:rPr>
              <a:t>2</a:t>
            </a:r>
            <a:r>
              <a:rPr lang="ko-KR" altLang="ko-KR" sz="1400" dirty="0" smtClean="0">
                <a:solidFill>
                  <a:srgbClr val="FF0000"/>
                </a:solidFill>
              </a:rPr>
              <a:t>급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ko-KR" altLang="ko-KR" sz="1400" dirty="0" err="1" smtClean="0">
                <a:solidFill>
                  <a:srgbClr val="FF0000"/>
                </a:solidFill>
              </a:rPr>
              <a:t>감염병</a:t>
            </a:r>
            <a:r>
              <a:rPr lang="en-US" altLang="ko-KR" sz="1400" dirty="0">
                <a:solidFill>
                  <a:srgbClr val="FF0000"/>
                </a:solidFill>
              </a:rPr>
              <a:t>: </a:t>
            </a:r>
            <a:r>
              <a:rPr lang="ko-KR" altLang="ko-KR" sz="1400" dirty="0" smtClean="0">
                <a:solidFill>
                  <a:srgbClr val="FF0000"/>
                </a:solidFill>
              </a:rPr>
              <a:t>전파가능성을 </a:t>
            </a:r>
            <a:r>
              <a:rPr lang="ko-KR" altLang="ko-KR" sz="1400" dirty="0">
                <a:solidFill>
                  <a:srgbClr val="FF0000"/>
                </a:solidFill>
              </a:rPr>
              <a:t>고려하여 발생 또는 유행 시 </a:t>
            </a:r>
            <a:r>
              <a:rPr lang="en-US" altLang="ko-KR" sz="1400" dirty="0">
                <a:solidFill>
                  <a:srgbClr val="FF0000"/>
                </a:solidFill>
              </a:rPr>
              <a:t>24</a:t>
            </a:r>
            <a:r>
              <a:rPr lang="ko-KR" altLang="ko-KR" sz="1400" dirty="0">
                <a:solidFill>
                  <a:srgbClr val="FF0000"/>
                </a:solidFill>
              </a:rPr>
              <a:t>시간 이내에 신고하여야 하고</a:t>
            </a:r>
            <a:r>
              <a:rPr lang="en-US" altLang="ko-KR" sz="1400" dirty="0">
                <a:solidFill>
                  <a:srgbClr val="FF0000"/>
                </a:solidFill>
              </a:rPr>
              <a:t>, </a:t>
            </a:r>
            <a:r>
              <a:rPr lang="ko-KR" altLang="ko-KR" sz="1400" dirty="0">
                <a:solidFill>
                  <a:srgbClr val="FF0000"/>
                </a:solidFill>
              </a:rPr>
              <a:t>격리가 필요한 다음 각 목의 </a:t>
            </a:r>
            <a:r>
              <a:rPr lang="ko-KR" altLang="ko-KR" sz="1400" dirty="0" err="1">
                <a:solidFill>
                  <a:srgbClr val="FF0000"/>
                </a:solidFill>
              </a:rPr>
              <a:t>감염병을</a:t>
            </a:r>
            <a:r>
              <a:rPr lang="ko-KR" altLang="ko-KR" sz="1400" dirty="0">
                <a:solidFill>
                  <a:srgbClr val="FF0000"/>
                </a:solidFill>
              </a:rPr>
              <a:t> 말함</a:t>
            </a:r>
            <a:r>
              <a:rPr lang="en-US" altLang="ko-KR" sz="1400" dirty="0">
                <a:solidFill>
                  <a:srgbClr val="FF0000"/>
                </a:solidFill>
              </a:rPr>
              <a:t>. </a:t>
            </a:r>
            <a:r>
              <a:rPr lang="ko-KR" altLang="ko-KR" sz="1400" dirty="0">
                <a:solidFill>
                  <a:srgbClr val="FF0000"/>
                </a:solidFill>
              </a:rPr>
              <a:t>다만</a:t>
            </a:r>
            <a:r>
              <a:rPr lang="en-US" altLang="ko-KR" sz="1400" dirty="0">
                <a:solidFill>
                  <a:srgbClr val="FF0000"/>
                </a:solidFill>
              </a:rPr>
              <a:t>, </a:t>
            </a:r>
            <a:r>
              <a:rPr lang="ko-KR" altLang="ko-KR" sz="1400" dirty="0">
                <a:solidFill>
                  <a:srgbClr val="FF0000"/>
                </a:solidFill>
              </a:rPr>
              <a:t>갑작스러운 국내 유입 또는 유행이 예견되어 긴급한 </a:t>
            </a:r>
            <a:r>
              <a:rPr lang="ko-KR" altLang="ko-KR" sz="1400" dirty="0" err="1">
                <a:solidFill>
                  <a:srgbClr val="FF0000"/>
                </a:solidFill>
              </a:rPr>
              <a:t>예방ㆍ관리가</a:t>
            </a:r>
            <a:r>
              <a:rPr lang="ko-KR" altLang="ko-KR" sz="1400" dirty="0">
                <a:solidFill>
                  <a:srgbClr val="FF0000"/>
                </a:solidFill>
              </a:rPr>
              <a:t> 필요하여 보건복지부장관이 지정하는 </a:t>
            </a:r>
            <a:r>
              <a:rPr lang="ko-KR" altLang="ko-KR" sz="1400" dirty="0" err="1" smtClean="0">
                <a:solidFill>
                  <a:srgbClr val="FF0000"/>
                </a:solidFill>
              </a:rPr>
              <a:t>감염병</a:t>
            </a:r>
            <a:endParaRPr lang="en-US" altLang="ko-K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7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23252" y="56410"/>
            <a:ext cx="620543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실시기준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12058" y="990600"/>
            <a:ext cx="7942007" cy="4008120"/>
          </a:xfrm>
        </p:spPr>
        <p:txBody>
          <a:bodyPr>
            <a:norm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dirty="0" smtClean="0"/>
              <a:t>A</a:t>
            </a:r>
            <a:r>
              <a:rPr lang="ko-KR" altLang="en-US" dirty="0"/>
              <a:t>형 간염 예방접종 사업대상</a:t>
            </a:r>
            <a:r>
              <a:rPr lang="en-US" altLang="ko-KR" dirty="0"/>
              <a:t>: </a:t>
            </a:r>
            <a:r>
              <a:rPr lang="ko-KR" altLang="en-US" dirty="0"/>
              <a:t>만</a:t>
            </a:r>
            <a:r>
              <a:rPr lang="en-US" altLang="ko-KR" dirty="0"/>
              <a:t>20</a:t>
            </a:r>
            <a:r>
              <a:rPr lang="ko-KR" altLang="en-US" dirty="0"/>
              <a:t>세</a:t>
            </a:r>
            <a:r>
              <a:rPr lang="en-US" altLang="ko-KR" dirty="0"/>
              <a:t>~49</a:t>
            </a:r>
            <a:r>
              <a:rPr lang="ko-KR" altLang="en-US" dirty="0"/>
              <a:t>세</a:t>
            </a:r>
            <a:r>
              <a:rPr lang="en-US" altLang="ko-KR" dirty="0"/>
              <a:t>(1999</a:t>
            </a:r>
            <a:r>
              <a:rPr lang="ko-KR" altLang="en-US" dirty="0"/>
              <a:t>년</a:t>
            </a:r>
            <a:r>
              <a:rPr lang="en-US" altLang="ko-KR" dirty="0"/>
              <a:t>~1970</a:t>
            </a:r>
            <a:r>
              <a:rPr lang="ko-KR" altLang="en-US" dirty="0"/>
              <a:t>년생</a:t>
            </a:r>
            <a:r>
              <a:rPr lang="en-US" altLang="ko-KR" dirty="0"/>
              <a:t>) A</a:t>
            </a:r>
            <a:r>
              <a:rPr lang="ko-KR" altLang="en-US" dirty="0" err="1"/>
              <a:t>형간염</a:t>
            </a:r>
            <a:r>
              <a:rPr lang="ko-KR" altLang="en-US" dirty="0"/>
              <a:t> </a:t>
            </a:r>
            <a:r>
              <a:rPr lang="ko-KR" altLang="en-US" dirty="0" smtClean="0"/>
              <a:t>고위험군</a:t>
            </a:r>
            <a:r>
              <a:rPr lang="en-US" altLang="ko-KR" dirty="0" smtClean="0"/>
              <a:t>*</a:t>
            </a:r>
            <a:r>
              <a:rPr lang="ko-KR" altLang="en-US" dirty="0" smtClean="0"/>
              <a:t> </a:t>
            </a:r>
            <a:r>
              <a:rPr lang="ko-KR" altLang="en-US" dirty="0"/>
              <a:t>중 백신 </a:t>
            </a:r>
            <a:r>
              <a:rPr lang="ko-KR" altLang="en-US" dirty="0" err="1" smtClean="0"/>
              <a:t>미접종자임</a:t>
            </a:r>
            <a:endParaRPr lang="en-US" altLang="ko-KR" dirty="0" smtClean="0"/>
          </a:p>
          <a:p>
            <a:pPr lvl="1" fontAlgn="base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dirty="0" err="1" smtClean="0"/>
              <a:t>사업대상은</a:t>
            </a:r>
            <a:r>
              <a:rPr lang="ko-KR" altLang="en-US" dirty="0" smtClean="0"/>
              <a:t> </a:t>
            </a:r>
            <a:r>
              <a:rPr lang="ko-KR" altLang="en-US" dirty="0"/>
              <a:t>주민등록상 생년월일을 </a:t>
            </a:r>
            <a:r>
              <a:rPr lang="ko-KR" altLang="en-US" dirty="0" smtClean="0"/>
              <a:t>적용</a:t>
            </a:r>
            <a:endParaRPr lang="en-US" altLang="ko-KR" dirty="0" smtClean="0"/>
          </a:p>
          <a:p>
            <a:pPr lvl="1" fontAlgn="base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dirty="0" err="1" smtClean="0"/>
              <a:t>접종시기</a:t>
            </a:r>
            <a:r>
              <a:rPr lang="ko-KR" altLang="en-US" dirty="0" smtClean="0"/>
              <a:t> </a:t>
            </a:r>
            <a:r>
              <a:rPr lang="ko-KR" altLang="en-US" dirty="0"/>
              <a:t>및 지원내용</a:t>
            </a:r>
            <a:r>
              <a:rPr lang="en-US" altLang="ko-KR" dirty="0"/>
              <a:t>: 1</a:t>
            </a:r>
            <a:r>
              <a:rPr lang="ko-KR" altLang="en-US" dirty="0"/>
              <a:t>차</a:t>
            </a:r>
            <a:r>
              <a:rPr lang="en-US" altLang="ko-KR" dirty="0"/>
              <a:t>(1</a:t>
            </a:r>
            <a:r>
              <a:rPr lang="ko-KR" altLang="en-US" dirty="0"/>
              <a:t>월</a:t>
            </a:r>
            <a:r>
              <a:rPr lang="en-US" altLang="ko-KR" dirty="0"/>
              <a:t>~6</a:t>
            </a:r>
            <a:r>
              <a:rPr lang="ko-KR" altLang="en-US" dirty="0"/>
              <a:t>월</a:t>
            </a:r>
            <a:r>
              <a:rPr lang="en-US" altLang="ko-KR" dirty="0"/>
              <a:t>), 2</a:t>
            </a:r>
            <a:r>
              <a:rPr lang="ko-KR" altLang="en-US" dirty="0"/>
              <a:t>차</a:t>
            </a:r>
            <a:r>
              <a:rPr lang="en-US" altLang="ko-KR" dirty="0"/>
              <a:t>(7</a:t>
            </a:r>
            <a:r>
              <a:rPr lang="ko-KR" altLang="en-US" dirty="0"/>
              <a:t>월</a:t>
            </a:r>
            <a:r>
              <a:rPr lang="en-US" altLang="ko-KR" dirty="0"/>
              <a:t>~12</a:t>
            </a:r>
            <a:r>
              <a:rPr lang="ko-KR" altLang="en-US" dirty="0"/>
              <a:t>월</a:t>
            </a:r>
            <a:r>
              <a:rPr lang="en-US" altLang="ko-KR" dirty="0"/>
              <a:t>)/ </a:t>
            </a:r>
            <a:r>
              <a:rPr lang="ko-KR" altLang="en-US" dirty="0"/>
              <a:t>항체검사</a:t>
            </a:r>
            <a:r>
              <a:rPr lang="en-US" altLang="ko-KR" dirty="0"/>
              <a:t>(40</a:t>
            </a:r>
            <a:r>
              <a:rPr lang="ko-KR" altLang="en-US" dirty="0"/>
              <a:t>대</a:t>
            </a:r>
            <a:r>
              <a:rPr lang="en-US" altLang="ko-KR" dirty="0"/>
              <a:t>), 2</a:t>
            </a:r>
            <a:r>
              <a:rPr lang="ko-KR" altLang="en-US" dirty="0"/>
              <a:t>회 </a:t>
            </a:r>
            <a:r>
              <a:rPr lang="ko-KR" altLang="en-US" dirty="0" smtClean="0"/>
              <a:t>백신접종</a:t>
            </a:r>
            <a:endParaRPr lang="en-US" altLang="ko-KR" dirty="0" smtClean="0"/>
          </a:p>
          <a:p>
            <a:pPr lvl="1" fontAlgn="base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dirty="0" err="1" smtClean="0"/>
              <a:t>접종기관</a:t>
            </a:r>
            <a:r>
              <a:rPr lang="en-US" altLang="ko-KR" dirty="0"/>
              <a:t>: </a:t>
            </a:r>
            <a:r>
              <a:rPr lang="ko-KR" altLang="en-US" dirty="0"/>
              <a:t>전국 </a:t>
            </a:r>
            <a:r>
              <a:rPr lang="ko-KR" altLang="en-US" dirty="0" smtClean="0"/>
              <a:t>보건소</a:t>
            </a:r>
            <a:r>
              <a:rPr lang="en-US" altLang="ko-KR" dirty="0" smtClean="0"/>
              <a:t> </a:t>
            </a:r>
            <a:r>
              <a:rPr lang="ko-KR" altLang="en-US" dirty="0"/>
              <a:t>및 위탁의료기관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39453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23252" y="56410"/>
            <a:ext cx="620543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이상반응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63398" y="990600"/>
            <a:ext cx="7583648" cy="4008120"/>
          </a:xfrm>
        </p:spPr>
        <p:txBody>
          <a:bodyPr>
            <a:normAutofit lnSpcReduction="10000"/>
          </a:bodyPr>
          <a:lstStyle/>
          <a:p>
            <a:pPr fontAlgn="base" latinLnBrk="0">
              <a:lnSpc>
                <a:spcPct val="170000"/>
              </a:lnSpc>
            </a:pPr>
            <a:r>
              <a:rPr lang="en-US" altLang="ko-KR" dirty="0" smtClean="0"/>
              <a:t>A</a:t>
            </a:r>
            <a:r>
              <a:rPr lang="ko-KR" altLang="en-US" dirty="0" err="1" smtClean="0"/>
              <a:t>형간염</a:t>
            </a:r>
            <a:r>
              <a:rPr lang="ko-KR" altLang="en-US" dirty="0" smtClean="0"/>
              <a:t> 예방접종의 가장 </a:t>
            </a:r>
            <a:r>
              <a:rPr lang="ko-KR" altLang="en-US" dirty="0"/>
              <a:t>흔한 이상반응은 주사부위의 국소반응임</a:t>
            </a:r>
            <a:r>
              <a:rPr lang="en-US" altLang="ko-KR" dirty="0"/>
              <a:t>. </a:t>
            </a:r>
            <a:r>
              <a:rPr lang="ko-KR" altLang="en-US" dirty="0"/>
              <a:t>주사부위의 통증</a:t>
            </a:r>
            <a:r>
              <a:rPr lang="en-US" altLang="ko-KR" dirty="0"/>
              <a:t>, </a:t>
            </a:r>
            <a:r>
              <a:rPr lang="ko-KR" altLang="en-US" dirty="0" err="1"/>
              <a:t>발적</a:t>
            </a:r>
            <a:r>
              <a:rPr lang="en-US" altLang="ko-KR" dirty="0"/>
              <a:t>, </a:t>
            </a:r>
            <a:r>
              <a:rPr lang="ko-KR" altLang="en-US" dirty="0"/>
              <a:t>붓기가 접종자의 </a:t>
            </a:r>
            <a:r>
              <a:rPr lang="en-US" altLang="ko-KR" dirty="0"/>
              <a:t>20∼50%</a:t>
            </a:r>
            <a:r>
              <a:rPr lang="ko-KR" altLang="en-US" dirty="0"/>
              <a:t>에서 관찰되나 이러한 증상들은 일반적으로 가볍고 저절로 좋아짐</a:t>
            </a:r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경한 </a:t>
            </a:r>
            <a:r>
              <a:rPr lang="ko-KR" altLang="en-US" dirty="0"/>
              <a:t>전신반응인 무력감</a:t>
            </a:r>
            <a:r>
              <a:rPr lang="en-US" altLang="ko-KR" dirty="0"/>
              <a:t>, </a:t>
            </a:r>
            <a:r>
              <a:rPr lang="ko-KR" altLang="en-US" dirty="0"/>
              <a:t>피곤</a:t>
            </a:r>
            <a:r>
              <a:rPr lang="en-US" altLang="ko-KR" dirty="0"/>
              <a:t>, </a:t>
            </a:r>
            <a:r>
              <a:rPr lang="ko-KR" altLang="en-US" dirty="0"/>
              <a:t>미열 등은 </a:t>
            </a:r>
            <a:r>
              <a:rPr lang="en-US" altLang="ko-KR" dirty="0"/>
              <a:t>10% </a:t>
            </a:r>
            <a:r>
              <a:rPr lang="ko-KR" altLang="en-US" dirty="0"/>
              <a:t>미만에서 발생 </a:t>
            </a:r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중증 </a:t>
            </a:r>
            <a:r>
              <a:rPr lang="ko-KR" altLang="en-US" dirty="0"/>
              <a:t>이상반응은 보고된 바 없음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05570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2672" y="56410"/>
            <a:ext cx="712601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이상반응 신고방법 </a:t>
            </a:r>
            <a:r>
              <a:rPr lang="en-US" altLang="ko-KR" sz="2800" dirty="0" smtClean="0"/>
              <a:t>1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72486"/>
            <a:ext cx="9144000" cy="460696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sz="1200" spc="-50" dirty="0"/>
              <a:t>질병보건통합관리시스템</a:t>
            </a:r>
            <a:r>
              <a:rPr lang="en-US" altLang="ko-KR" sz="1200" spc="-50" dirty="0"/>
              <a:t>(http://is.cdc.go.kr) → </a:t>
            </a:r>
            <a:r>
              <a:rPr lang="ko-KR" altLang="en-US" sz="1200" spc="-50" dirty="0" smtClean="0"/>
              <a:t>예방접종관리 </a:t>
            </a:r>
            <a:r>
              <a:rPr lang="ko-KR" altLang="en-US" sz="1200" spc="-50" dirty="0"/>
              <a:t>→ </a:t>
            </a:r>
            <a:r>
              <a:rPr lang="ko-KR" altLang="en-US" sz="1200" spc="-50" dirty="0" smtClean="0"/>
              <a:t>행정지원 → 예방접종안전관리 </a:t>
            </a:r>
            <a:r>
              <a:rPr lang="ko-KR" altLang="en-US" sz="1200" spc="-50" dirty="0"/>
              <a:t>→ 이상반응 → </a:t>
            </a:r>
            <a:r>
              <a:rPr lang="ko-KR" altLang="en-US" sz="1200" spc="-50" dirty="0" err="1" smtClean="0"/>
              <a:t>병의원</a:t>
            </a:r>
            <a:r>
              <a:rPr lang="en-US" altLang="ko-KR" sz="1200" spc="-50" dirty="0"/>
              <a:t>/</a:t>
            </a:r>
            <a:r>
              <a:rPr lang="ko-KR" altLang="en-US" sz="1200" spc="-50" dirty="0"/>
              <a:t>보건소 </a:t>
            </a:r>
            <a:r>
              <a:rPr lang="ko-KR" altLang="en-US" sz="1200" spc="-50" dirty="0" smtClean="0"/>
              <a:t>신고관리</a:t>
            </a:r>
            <a:endParaRPr lang="en-US" altLang="ko-KR" sz="1200" spc="-50" dirty="0" smtClean="0"/>
          </a:p>
        </p:txBody>
      </p:sp>
      <p:pic>
        <p:nvPicPr>
          <p:cNvPr id="1025" name="_x205896240" descr="EMB00000ca81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14" y="1438200"/>
            <a:ext cx="5152866" cy="337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2"/>
          <p:cNvSpPr txBox="1">
            <a:spLocks/>
          </p:cNvSpPr>
          <p:nvPr/>
        </p:nvSpPr>
        <p:spPr>
          <a:xfrm>
            <a:off x="5578678" y="1756598"/>
            <a:ext cx="3464653" cy="2362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1" hangingPunct="1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 marL="514338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2pPr>
            <a:lvl3pPr marL="857229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3pPr>
            <a:lvl4pPr marL="1200121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4pPr>
            <a:lvl5pPr marL="1543012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5pPr>
            <a:lvl6pPr marL="1885904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8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 smtClean="0"/>
              <a:t>① </a:t>
            </a:r>
            <a:r>
              <a:rPr lang="ko-KR" altLang="en-US" sz="1200" dirty="0"/>
              <a:t>아래의 검색조건 중 하나를 선택 </a:t>
            </a: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dirty="0" smtClean="0"/>
              <a:t>     </a:t>
            </a:r>
            <a:r>
              <a:rPr lang="ko-KR" altLang="en-US" sz="1200" dirty="0" smtClean="0"/>
              <a:t>→ </a:t>
            </a:r>
            <a:r>
              <a:rPr lang="en-US" altLang="ko-KR" sz="1200" dirty="0"/>
              <a:t>[</a:t>
            </a:r>
            <a:r>
              <a:rPr lang="ko-KR" altLang="en-US" sz="1200" dirty="0"/>
              <a:t>조회</a:t>
            </a:r>
            <a:r>
              <a:rPr lang="en-US" altLang="ko-KR" sz="1200" dirty="0"/>
              <a:t>] </a:t>
            </a:r>
            <a:r>
              <a:rPr lang="ko-KR" altLang="en-US" sz="1200" dirty="0"/>
              <a:t>버튼 클릭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 smtClean="0"/>
              <a:t>    ∘</a:t>
            </a:r>
            <a:r>
              <a:rPr lang="ko-KR" altLang="en-US" sz="1200" dirty="0"/>
              <a:t>피접종자 주민등록번호 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 smtClean="0"/>
              <a:t>    ∘</a:t>
            </a:r>
            <a:r>
              <a:rPr lang="ko-KR" altLang="en-US" sz="1200" dirty="0"/>
              <a:t>보호자 주민등록번호 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/>
              <a:t>② 피접종자 검색결과에서 해당 피접종자 </a:t>
            </a:r>
            <a:r>
              <a:rPr lang="ko-KR" altLang="en-US" sz="1200" dirty="0" smtClean="0"/>
              <a:t>클릭</a:t>
            </a: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dirty="0" smtClean="0"/>
              <a:t>    </a:t>
            </a:r>
            <a:r>
              <a:rPr lang="ko-KR" altLang="en-US" sz="1200" dirty="0" smtClean="0"/>
              <a:t> </a:t>
            </a:r>
            <a:r>
              <a:rPr lang="ko-KR" altLang="en-US" sz="1200" dirty="0"/>
              <a:t>→ 해당 접종내역 클릭 </a:t>
            </a: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dirty="0" smtClean="0"/>
              <a:t>     </a:t>
            </a:r>
            <a:r>
              <a:rPr lang="ko-KR" altLang="en-US" sz="1200" dirty="0" smtClean="0"/>
              <a:t>→ </a:t>
            </a:r>
            <a:r>
              <a:rPr lang="en-US" altLang="ko-KR" sz="1200" dirty="0"/>
              <a:t>[</a:t>
            </a:r>
            <a:r>
              <a:rPr lang="ko-KR" altLang="en-US" sz="1200" dirty="0"/>
              <a:t>이상반응 신고</a:t>
            </a:r>
            <a:r>
              <a:rPr lang="en-US" altLang="ko-KR" sz="1200" dirty="0"/>
              <a:t>] </a:t>
            </a:r>
            <a:r>
              <a:rPr lang="ko-KR" altLang="en-US" sz="1200" dirty="0"/>
              <a:t>버튼 </a:t>
            </a:r>
            <a:r>
              <a:rPr lang="ko-KR" altLang="en-US" sz="1200" dirty="0" smtClean="0"/>
              <a:t>클릭</a:t>
            </a:r>
            <a:endParaRPr lang="en-US" altLang="ko-KR" sz="1200" spc="-50" dirty="0" smtClean="0"/>
          </a:p>
        </p:txBody>
      </p:sp>
    </p:spTree>
    <p:extLst>
      <p:ext uri="{BB962C8B-B14F-4D97-AF65-F5344CB8AC3E}">
        <p14:creationId xmlns:p14="http://schemas.microsoft.com/office/powerpoint/2010/main" val="20473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402672" y="56410"/>
            <a:ext cx="7126017" cy="511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이상반응 신고방법 </a:t>
            </a:r>
            <a:r>
              <a:rPr lang="en-US" altLang="ko-KR" sz="2800" dirty="0" smtClean="0"/>
              <a:t>2</a:t>
            </a:r>
            <a:endParaRPr lang="ko-KR" altLang="en-US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41662032" descr="EMB00000ca8105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6" y="863989"/>
            <a:ext cx="4209984" cy="41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2"/>
          <p:cNvSpPr txBox="1">
            <a:spLocks/>
          </p:cNvSpPr>
          <p:nvPr/>
        </p:nvSpPr>
        <p:spPr>
          <a:xfrm>
            <a:off x="4890781" y="1290190"/>
            <a:ext cx="4077050" cy="3721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1" hangingPunct="1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 marL="514338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2pPr>
            <a:lvl3pPr marL="857229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3pPr>
            <a:lvl4pPr marL="1200121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4pPr>
            <a:lvl5pPr marL="1543012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5pPr>
            <a:lvl6pPr marL="1885904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8" indent="-171446" algn="l" defTabSz="685783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 smtClean="0"/>
              <a:t>①</a:t>
            </a:r>
            <a:r>
              <a:rPr lang="ko-KR" altLang="en-US" sz="1200" dirty="0"/>
              <a:t>이상반응환자 </a:t>
            </a:r>
            <a:r>
              <a:rPr lang="ko-KR" altLang="en-US" sz="1200" dirty="0" err="1"/>
              <a:t>인적정보</a:t>
            </a:r>
            <a:r>
              <a:rPr lang="ko-KR" altLang="en-US" sz="1200" dirty="0"/>
              <a:t> 확인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/>
              <a:t>② 접종기관정보 확인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/>
              <a:t>③ 예방접종정보 확인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/>
              <a:t>④ 이상반응 신고기관정보 확인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/>
              <a:t>⑤ </a:t>
            </a:r>
            <a:r>
              <a:rPr lang="en-US" altLang="ko-KR" sz="1200" dirty="0"/>
              <a:t>[</a:t>
            </a:r>
            <a:r>
              <a:rPr lang="ko-KR" altLang="en-US" sz="1200" dirty="0"/>
              <a:t>이상반응 종류 및 진행상황 입력버튼</a:t>
            </a:r>
            <a:r>
              <a:rPr lang="en-US" altLang="ko-KR" sz="1200" dirty="0"/>
              <a:t>] </a:t>
            </a:r>
            <a:r>
              <a:rPr lang="ko-KR" altLang="en-US" sz="1200" dirty="0"/>
              <a:t>클릭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 smtClean="0"/>
              <a:t>    ∘</a:t>
            </a:r>
            <a:r>
              <a:rPr lang="ko-KR" altLang="en-US" sz="1200" dirty="0"/>
              <a:t>이상반응 종류와 진행상황을 </a:t>
            </a:r>
            <a:r>
              <a:rPr lang="ko-KR" altLang="en-US" sz="1200" b="1" u="sng" dirty="0"/>
              <a:t>반드시</a:t>
            </a:r>
            <a:r>
              <a:rPr lang="ko-KR" altLang="en-US" sz="1200" dirty="0"/>
              <a:t> 체크</a:t>
            </a:r>
          </a:p>
          <a:p>
            <a:pPr marL="0" indent="0" fontAlgn="base" latinLnBrk="0">
              <a:lnSpc>
                <a:spcPct val="150000"/>
              </a:lnSpc>
              <a:buNone/>
            </a:pPr>
            <a:r>
              <a:rPr lang="ko-KR" altLang="en-US" sz="1200" dirty="0"/>
              <a:t>⑥ 입력내용 확인 후 </a:t>
            </a:r>
            <a:r>
              <a:rPr lang="en-US" altLang="ko-KR" sz="1200" dirty="0"/>
              <a:t>[</a:t>
            </a:r>
            <a:r>
              <a:rPr lang="ko-KR" altLang="en-US" sz="1200" dirty="0"/>
              <a:t>저장</a:t>
            </a:r>
            <a:r>
              <a:rPr lang="en-US" altLang="ko-KR" sz="1200" dirty="0"/>
              <a:t>] </a:t>
            </a:r>
            <a:r>
              <a:rPr lang="ko-KR" altLang="en-US" sz="1200" dirty="0"/>
              <a:t>버튼 클릭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sz="1200" dirty="0"/>
              <a:t>※ </a:t>
            </a:r>
            <a:r>
              <a:rPr lang="ko-KR" altLang="en-US" sz="1200" dirty="0" err="1"/>
              <a:t>인적정보</a:t>
            </a:r>
            <a:r>
              <a:rPr lang="en-US" altLang="ko-KR" sz="1200" dirty="0"/>
              <a:t>, </a:t>
            </a:r>
            <a:r>
              <a:rPr lang="ko-KR" altLang="en-US" sz="1200" dirty="0"/>
              <a:t>접종기관정보</a:t>
            </a:r>
            <a:r>
              <a:rPr lang="en-US" altLang="ko-KR" sz="1200" dirty="0"/>
              <a:t>, </a:t>
            </a:r>
            <a:r>
              <a:rPr lang="ko-KR" altLang="en-US" sz="1200" dirty="0"/>
              <a:t>예방접종정보</a:t>
            </a:r>
            <a:r>
              <a:rPr lang="en-US" altLang="ko-KR" sz="1200" dirty="0"/>
              <a:t>, </a:t>
            </a:r>
            <a:r>
              <a:rPr lang="ko-KR" altLang="en-US" sz="1200" dirty="0"/>
              <a:t>신고기관정보 등이 등록되어 있지 않은 경우 직접 </a:t>
            </a:r>
            <a:r>
              <a:rPr lang="ko-KR" altLang="en-US" sz="1200" dirty="0" smtClean="0"/>
              <a:t>입력함</a:t>
            </a:r>
            <a:endParaRPr lang="en-US" altLang="ko-KR" sz="1200" spc="-50" dirty="0" smtClean="0"/>
          </a:p>
        </p:txBody>
      </p:sp>
    </p:spTree>
    <p:extLst>
      <p:ext uri="{BB962C8B-B14F-4D97-AF65-F5344CB8AC3E}">
        <p14:creationId xmlns:p14="http://schemas.microsoft.com/office/powerpoint/2010/main" val="29230873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2672" y="56410"/>
            <a:ext cx="712601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예진항목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31641" y="990600"/>
            <a:ext cx="6326460" cy="4008120"/>
          </a:xfrm>
        </p:spPr>
        <p:txBody>
          <a:bodyPr>
            <a:normAutofit/>
          </a:bodyPr>
          <a:lstStyle/>
          <a:p>
            <a:pPr fontAlgn="base">
              <a:lnSpc>
                <a:spcPct val="170000"/>
              </a:lnSpc>
            </a:pPr>
            <a:r>
              <a:rPr lang="en-US" altLang="ko-KR" dirty="0" smtClean="0"/>
              <a:t>A</a:t>
            </a:r>
            <a:r>
              <a:rPr lang="ko-KR" altLang="en-US" dirty="0" smtClean="0"/>
              <a:t>형 간염 예방접종 전</a:t>
            </a:r>
            <a:r>
              <a:rPr lang="en-US" altLang="ko-KR" dirty="0" smtClean="0"/>
              <a:t> </a:t>
            </a:r>
            <a:r>
              <a:rPr lang="ko-KR" altLang="en-US" dirty="0" smtClean="0"/>
              <a:t>일반적인 예방접종 예진표 내용 확인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접종 후 국소 이상반응</a:t>
            </a:r>
            <a:r>
              <a:rPr lang="en-US" altLang="ko-KR" dirty="0" smtClean="0"/>
              <a:t>(</a:t>
            </a:r>
            <a:r>
              <a:rPr lang="ko-KR" altLang="en-US" dirty="0" smtClean="0"/>
              <a:t>통증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부종 등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및 주의사항 설명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53530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2672" y="56410"/>
            <a:ext cx="7126017" cy="511058"/>
          </a:xfrm>
        </p:spPr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예방접종 교육이수 방법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2672" y="990600"/>
            <a:ext cx="8239883" cy="4008120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dirty="0"/>
              <a:t>질병관리본부에서 작성한 교육자료를 시・도 및 시・군・구에 </a:t>
            </a:r>
            <a:r>
              <a:rPr lang="ko-KR" altLang="en-US" dirty="0" smtClean="0"/>
              <a:t>배포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/>
              <a:t>관할 보건소에서 고위험군 </a:t>
            </a:r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국가예방접종 지원사업에 참여하는 위탁의료기관에 교육자료 </a:t>
            </a:r>
            <a:r>
              <a:rPr lang="ko-KR" altLang="en-US" dirty="0" smtClean="0"/>
              <a:t>배포</a:t>
            </a:r>
            <a:endParaRPr lang="en-US" altLang="ko-KR" dirty="0" smtClean="0"/>
          </a:p>
          <a:p>
            <a:pPr lvl="1" fontAlgn="base" latinLnBrk="0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 의료기관의 </a:t>
            </a:r>
            <a:r>
              <a:rPr lang="ko-KR" altLang="en-US" dirty="0" err="1" smtClean="0"/>
              <a:t>예진의가</a:t>
            </a:r>
            <a:r>
              <a:rPr lang="ko-KR" altLang="en-US" dirty="0" smtClean="0"/>
              <a:t> 관할보건소에 </a:t>
            </a:r>
            <a:r>
              <a:rPr lang="ko-KR" altLang="en-US" dirty="0"/>
              <a:t>방문하여 교육자료 수령 및 사업계획 등 전반적인 사항에 대해 설명을 들은 경우 교육을 이수한 것으로 </a:t>
            </a:r>
            <a:r>
              <a:rPr lang="ko-KR" altLang="en-US" dirty="0" smtClean="0"/>
              <a:t>갈음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/>
              <a:t>교육수료증을 서면 작성하여 의료기관</a:t>
            </a:r>
            <a:r>
              <a:rPr lang="en-US" altLang="ko-KR" dirty="0"/>
              <a:t>, </a:t>
            </a:r>
            <a:r>
              <a:rPr lang="ko-KR" altLang="en-US" dirty="0"/>
              <a:t>보건소에서 </a:t>
            </a:r>
            <a:r>
              <a:rPr lang="ko-KR" altLang="en-US" dirty="0" smtClean="0"/>
              <a:t>각각 </a:t>
            </a:r>
            <a:r>
              <a:rPr lang="en-US" altLang="ko-KR" dirty="0" smtClean="0"/>
              <a:t>1</a:t>
            </a:r>
            <a:r>
              <a:rPr lang="ko-KR" altLang="en-US" dirty="0"/>
              <a:t>부씩 </a:t>
            </a:r>
            <a:r>
              <a:rPr lang="ko-KR" altLang="en-US" dirty="0" smtClean="0"/>
              <a:t>보관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/>
              <a:t>보존기간</a:t>
            </a:r>
            <a:r>
              <a:rPr lang="en-US" altLang="ko-KR" dirty="0"/>
              <a:t>: 3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77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교육수료증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66656" y="840441"/>
            <a:ext cx="4974671" cy="3919818"/>
          </a:xfrm>
        </p:spPr>
        <p:txBody>
          <a:bodyPr>
            <a:normAutofit fontScale="92500" lnSpcReduction="20000"/>
          </a:bodyPr>
          <a:lstStyle/>
          <a:p>
            <a:pPr latinLnBrk="0">
              <a:lnSpc>
                <a:spcPct val="150000"/>
              </a:lnSpc>
            </a:pPr>
            <a:r>
              <a:rPr lang="ko-KR" altLang="en-US" dirty="0"/>
              <a:t>교육수료증을 서면 작성하여 의료기관</a:t>
            </a:r>
            <a:r>
              <a:rPr lang="en-US" altLang="ko-KR" dirty="0"/>
              <a:t>, </a:t>
            </a:r>
            <a:r>
              <a:rPr lang="ko-KR" altLang="en-US" dirty="0"/>
              <a:t>보건소에서 각각 </a:t>
            </a:r>
            <a:r>
              <a:rPr lang="en-US" altLang="ko-KR" dirty="0"/>
              <a:t>1</a:t>
            </a:r>
            <a:r>
              <a:rPr lang="ko-KR" altLang="en-US" dirty="0"/>
              <a:t>부씩 보관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(</a:t>
            </a:r>
            <a:r>
              <a:rPr lang="ko-KR" altLang="en-US" dirty="0"/>
              <a:t>보존기간</a:t>
            </a:r>
            <a:r>
              <a:rPr lang="en-US" altLang="ko-KR" dirty="0"/>
              <a:t>: 3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</a:p>
          <a:p>
            <a:pPr latinLnBrk="0">
              <a:lnSpc>
                <a:spcPct val="150000"/>
              </a:lnSpc>
            </a:pPr>
            <a:r>
              <a:rPr lang="ko-KR" altLang="en-US" dirty="0" smtClean="0"/>
              <a:t>교육 수료증 직인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관할 </a:t>
            </a:r>
            <a:r>
              <a:rPr lang="ko-KR" altLang="en-US" dirty="0" err="1" smtClean="0"/>
              <a:t>시군구청장</a:t>
            </a:r>
            <a:r>
              <a:rPr lang="ko-KR" altLang="en-US" dirty="0" smtClean="0"/>
              <a:t> 직인날인</a:t>
            </a:r>
            <a:endParaRPr lang="en-US" altLang="ko-KR" dirty="0" smtClean="0"/>
          </a:p>
          <a:p>
            <a:pPr latinLnBrk="0">
              <a:lnSpc>
                <a:spcPct val="150000"/>
              </a:lnSpc>
            </a:pPr>
            <a:r>
              <a:rPr lang="ko-KR" altLang="en-US" dirty="0"/>
              <a:t>교육수료번호</a:t>
            </a:r>
            <a:r>
              <a:rPr lang="en-US" altLang="ko-KR" dirty="0"/>
              <a:t>: </a:t>
            </a:r>
            <a:r>
              <a:rPr lang="ko-KR" altLang="en-US" dirty="0"/>
              <a:t>연도</a:t>
            </a:r>
            <a:r>
              <a:rPr lang="en-US" altLang="ko-KR" dirty="0"/>
              <a:t>(2</a:t>
            </a:r>
            <a:r>
              <a:rPr lang="ko-KR" altLang="en-US" dirty="0"/>
              <a:t>자리</a:t>
            </a:r>
            <a:r>
              <a:rPr lang="en-US" altLang="ko-KR" dirty="0"/>
              <a:t>)-</a:t>
            </a:r>
            <a:r>
              <a:rPr lang="ko-KR" altLang="en-US" dirty="0"/>
              <a:t>보건기관 요양기관번호</a:t>
            </a:r>
            <a:r>
              <a:rPr lang="en-US" altLang="ko-KR" dirty="0"/>
              <a:t>(8</a:t>
            </a:r>
            <a:r>
              <a:rPr lang="ko-KR" altLang="en-US" dirty="0"/>
              <a:t>자리</a:t>
            </a:r>
            <a:r>
              <a:rPr lang="en-US" altLang="ko-KR" dirty="0"/>
              <a:t>)-</a:t>
            </a:r>
            <a:r>
              <a:rPr lang="ko-KR" altLang="en-US" dirty="0"/>
              <a:t>발행순번</a:t>
            </a:r>
            <a:r>
              <a:rPr lang="en-US" altLang="ko-KR" dirty="0"/>
              <a:t>(2</a:t>
            </a:r>
            <a:r>
              <a:rPr lang="ko-KR" altLang="en-US" dirty="0"/>
              <a:t>자리</a:t>
            </a:r>
            <a:r>
              <a:rPr lang="en-US" altLang="ko-KR" dirty="0"/>
              <a:t>)</a:t>
            </a:r>
            <a:r>
              <a:rPr lang="ko-KR" altLang="en-US" dirty="0"/>
              <a:t>의 </a:t>
            </a:r>
            <a:r>
              <a:rPr lang="en-US" altLang="ko-KR" dirty="0"/>
              <a:t>12</a:t>
            </a:r>
            <a:r>
              <a:rPr lang="ko-KR" altLang="en-US" dirty="0"/>
              <a:t>자리로 수기로 </a:t>
            </a:r>
            <a:r>
              <a:rPr lang="ko-KR" altLang="en-US" dirty="0" smtClean="0"/>
              <a:t>기재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: 20-12345678-01)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35022"/>
            <a:ext cx="3464653" cy="420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460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7681" y="56410"/>
            <a:ext cx="7248088" cy="511058"/>
          </a:xfrm>
        </p:spPr>
        <p:txBody>
          <a:bodyPr/>
          <a:lstStyle/>
          <a:p>
            <a:r>
              <a:rPr lang="ko-KR" altLang="en-US" sz="2800" dirty="0" smtClean="0"/>
              <a:t>위탁의료기관 계약  방법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010" y="990600"/>
            <a:ext cx="7776594" cy="4008120"/>
          </a:xfrm>
        </p:spPr>
        <p:txBody>
          <a:bodyPr>
            <a:normAutofit fontScale="70000" lnSpcReduction="20000"/>
          </a:bodyPr>
          <a:lstStyle/>
          <a:p>
            <a:pPr fontAlgn="base" latinLnBrk="0">
              <a:lnSpc>
                <a:spcPct val="170000"/>
              </a:lnSpc>
            </a:pPr>
            <a:r>
              <a:rPr lang="ko-KR" altLang="en-US" dirty="0"/>
              <a:t>위탁계약 체결 전</a:t>
            </a:r>
            <a:r>
              <a:rPr lang="en-US" altLang="ko-KR" dirty="0"/>
              <a:t>, </a:t>
            </a:r>
            <a:r>
              <a:rPr lang="ko-KR" altLang="en-US" dirty="0"/>
              <a:t>질병관리본부에서 작성한 교육 자료를 기반으로 사업취지</a:t>
            </a:r>
            <a:r>
              <a:rPr lang="en-US" altLang="ko-KR" dirty="0"/>
              <a:t>, </a:t>
            </a:r>
            <a:r>
              <a:rPr lang="ko-KR" altLang="en-US" dirty="0"/>
              <a:t>사업지침</a:t>
            </a:r>
            <a:r>
              <a:rPr lang="en-US" altLang="ko-KR" dirty="0"/>
              <a:t>, </a:t>
            </a:r>
            <a:r>
              <a:rPr lang="ko-KR" altLang="en-US" dirty="0"/>
              <a:t>위탁계약조건</a:t>
            </a:r>
            <a:r>
              <a:rPr lang="en-US" altLang="ko-KR" dirty="0"/>
              <a:t>, </a:t>
            </a:r>
            <a:r>
              <a:rPr lang="ko-KR" altLang="en-US" dirty="0"/>
              <a:t>의료기관 준수 사항 등 세부 사업내용에 대해 의료기관에 설명하고</a:t>
            </a:r>
            <a:r>
              <a:rPr lang="en-US" altLang="ko-KR" dirty="0"/>
              <a:t>, </a:t>
            </a:r>
            <a:r>
              <a:rPr lang="ko-KR" altLang="en-US" dirty="0"/>
              <a:t>예방접종 실시기준 및 방법</a:t>
            </a:r>
            <a:r>
              <a:rPr lang="en-US" altLang="ko-KR" dirty="0"/>
              <a:t>, </a:t>
            </a:r>
            <a:r>
              <a:rPr lang="ko-KR" altLang="en-US" dirty="0"/>
              <a:t>관련 시스템 사용 등을 숙지하도록 충분히 </a:t>
            </a:r>
            <a:r>
              <a:rPr lang="ko-KR" altLang="en-US" dirty="0" smtClean="0"/>
              <a:t>안내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en-US" altLang="ko-KR" dirty="0"/>
              <a:t>｢</a:t>
            </a:r>
            <a:r>
              <a:rPr lang="ko-KR" altLang="en-US" dirty="0" err="1"/>
              <a:t>감염병의</a:t>
            </a:r>
            <a:r>
              <a:rPr lang="ko-KR" altLang="en-US" dirty="0"/>
              <a:t> 예방 및 관리에 관한 법률 시행령</a:t>
            </a:r>
            <a:r>
              <a:rPr lang="en-US" altLang="ko-KR" dirty="0"/>
              <a:t>｣ </a:t>
            </a:r>
            <a:r>
              <a:rPr lang="ko-KR" altLang="en-US" dirty="0"/>
              <a:t>제</a:t>
            </a:r>
            <a:r>
              <a:rPr lang="en-US" altLang="ko-KR" dirty="0"/>
              <a:t>20</a:t>
            </a:r>
            <a:r>
              <a:rPr lang="ko-KR" altLang="en-US" dirty="0"/>
              <a:t>조에서 정한 의료기관의 예방접종업무 수행능력 등을 고려하여 위탁계약 </a:t>
            </a:r>
            <a:r>
              <a:rPr lang="ko-KR" altLang="en-US" dirty="0" smtClean="0"/>
              <a:t>체결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ko-KR" altLang="en-US" dirty="0"/>
              <a:t>위탁계약 시 필요한 </a:t>
            </a:r>
            <a:r>
              <a:rPr lang="ko-KR" altLang="en-US" dirty="0" smtClean="0"/>
              <a:t>서류</a:t>
            </a:r>
            <a:endParaRPr lang="en-US" altLang="ko-KR" dirty="0" smtClean="0"/>
          </a:p>
          <a:p>
            <a:pPr lvl="1" fontAlgn="base">
              <a:lnSpc>
                <a:spcPct val="170000"/>
              </a:lnSpc>
            </a:pPr>
            <a:r>
              <a:rPr lang="ko-KR" altLang="en-US" dirty="0"/>
              <a:t>위탁 </a:t>
            </a:r>
            <a:r>
              <a:rPr lang="ko-KR" altLang="en-US" dirty="0" smtClean="0"/>
              <a:t>계약서</a:t>
            </a:r>
            <a:r>
              <a:rPr lang="en-US" altLang="ko-KR" dirty="0" smtClean="0"/>
              <a:t>, </a:t>
            </a:r>
            <a:r>
              <a:rPr lang="ko-KR" altLang="en-US" dirty="0"/>
              <a:t>고위험군 </a:t>
            </a:r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</a:t>
            </a:r>
            <a:r>
              <a:rPr lang="ko-KR" altLang="en-US" dirty="0" smtClean="0"/>
              <a:t>예방접종 지원사업 </a:t>
            </a:r>
            <a:r>
              <a:rPr lang="ko-KR" altLang="en-US" dirty="0"/>
              <a:t>교육수료증</a:t>
            </a:r>
            <a:r>
              <a:rPr lang="en-US" altLang="ko-KR" dirty="0"/>
              <a:t>, </a:t>
            </a:r>
            <a:r>
              <a:rPr lang="ko-KR" altLang="en-US" dirty="0"/>
              <a:t>통장사본</a:t>
            </a:r>
            <a:r>
              <a:rPr lang="en-US" altLang="ko-KR" dirty="0"/>
              <a:t>, </a:t>
            </a:r>
            <a:r>
              <a:rPr lang="ko-KR" altLang="en-US" dirty="0"/>
              <a:t>참여백신 시행 </a:t>
            </a:r>
            <a:r>
              <a:rPr lang="ko-KR" altLang="en-US" dirty="0" smtClean="0"/>
              <a:t>확인증</a:t>
            </a:r>
            <a:endParaRPr lang="en-US" altLang="ko-KR" dirty="0" smtClean="0"/>
          </a:p>
          <a:p>
            <a:pPr lvl="1" fontAlgn="base" latinLnBrk="0">
              <a:lnSpc>
                <a:spcPct val="170000"/>
              </a:lnSpc>
            </a:pPr>
            <a:r>
              <a:rPr lang="ko-KR" altLang="en-US" dirty="0"/>
              <a:t>위탁 계약서 및 참여백신 시행 확인증 등을 </a:t>
            </a:r>
            <a:r>
              <a:rPr lang="ko-KR" altLang="en-US" dirty="0" smtClean="0"/>
              <a:t>서면으로 작성하여 </a:t>
            </a:r>
            <a:r>
              <a:rPr lang="ko-KR" altLang="en-US" dirty="0"/>
              <a:t>의료기관과 보건소에서 각 </a:t>
            </a:r>
            <a:r>
              <a:rPr lang="en-US" altLang="ko-KR" dirty="0"/>
              <a:t>1</a:t>
            </a:r>
            <a:r>
              <a:rPr lang="ko-KR" altLang="en-US" dirty="0"/>
              <a:t>부씩 보관</a:t>
            </a:r>
            <a:r>
              <a:rPr lang="en-US" altLang="ko-KR" dirty="0"/>
              <a:t>(</a:t>
            </a:r>
            <a:r>
              <a:rPr lang="ko-KR" altLang="en-US" dirty="0"/>
              <a:t>보존기간</a:t>
            </a:r>
            <a:r>
              <a:rPr lang="en-US" altLang="ko-KR" dirty="0"/>
              <a:t>: 3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670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위탁의료기관 </a:t>
            </a:r>
            <a:r>
              <a:rPr lang="ko-KR" altLang="en-US" dirty="0" smtClean="0"/>
              <a:t>계약서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3967993" y="1300339"/>
            <a:ext cx="4353886" cy="3263504"/>
          </a:xfrm>
        </p:spPr>
        <p:txBody>
          <a:bodyPr>
            <a:normAutofit fontScale="92500" lnSpcReduction="10000"/>
          </a:bodyPr>
          <a:lstStyle/>
          <a:p>
            <a:pPr latinLnBrk="0">
              <a:lnSpc>
                <a:spcPct val="150000"/>
              </a:lnSpc>
            </a:pPr>
            <a:r>
              <a:rPr lang="ko-KR" altLang="en-US" dirty="0"/>
              <a:t>위탁 계약서 및 참여백신 시행 확인증 등을 서면으로 작성하여 의료기관과 보건소에서 각 </a:t>
            </a:r>
            <a:r>
              <a:rPr lang="en-US" altLang="ko-KR" dirty="0"/>
              <a:t>1</a:t>
            </a:r>
            <a:r>
              <a:rPr lang="ko-KR" altLang="en-US" dirty="0"/>
              <a:t>부씩 보관</a:t>
            </a:r>
            <a:r>
              <a:rPr lang="en-US" altLang="ko-KR" dirty="0"/>
              <a:t>(</a:t>
            </a:r>
            <a:r>
              <a:rPr lang="ko-KR" altLang="en-US" dirty="0"/>
              <a:t>보존기간</a:t>
            </a:r>
            <a:r>
              <a:rPr lang="en-US" altLang="ko-KR" dirty="0"/>
              <a:t>: 3</a:t>
            </a:r>
            <a:r>
              <a:rPr lang="ko-KR" altLang="en-US" dirty="0"/>
              <a:t>년</a:t>
            </a:r>
            <a:r>
              <a:rPr lang="en-US" altLang="ko-KR" dirty="0" smtClean="0"/>
              <a:t>)</a:t>
            </a:r>
          </a:p>
          <a:p>
            <a:pPr latinLnBrk="0">
              <a:lnSpc>
                <a:spcPct val="150000"/>
              </a:lnSpc>
            </a:pPr>
            <a:endParaRPr lang="en-US" altLang="ko-KR" dirty="0"/>
          </a:p>
          <a:p>
            <a:pPr latinLnBrk="0">
              <a:lnSpc>
                <a:spcPct val="150000"/>
              </a:lnSpc>
            </a:pPr>
            <a:r>
              <a:rPr lang="ko-KR" altLang="en-US" dirty="0" smtClean="0"/>
              <a:t>고위험군 </a:t>
            </a:r>
            <a:r>
              <a:rPr lang="en-US" altLang="ko-KR" dirty="0" smtClean="0"/>
              <a:t>A</a:t>
            </a:r>
            <a:r>
              <a:rPr lang="ko-KR" altLang="en-US" dirty="0" err="1" smtClean="0"/>
              <a:t>형간염</a:t>
            </a:r>
            <a:r>
              <a:rPr lang="ko-KR" altLang="en-US" dirty="0" smtClean="0"/>
              <a:t> 국가예방접종 지원사업 관리지침</a:t>
            </a:r>
            <a:r>
              <a:rPr lang="en-US" altLang="ko-KR" dirty="0" smtClean="0"/>
              <a:t>(</a:t>
            </a:r>
            <a:r>
              <a:rPr lang="ko-KR" altLang="en-US" dirty="0" smtClean="0"/>
              <a:t>별첨 </a:t>
            </a:r>
            <a:r>
              <a:rPr lang="en-US" altLang="ko-KR" dirty="0" smtClean="0"/>
              <a:t>1) </a:t>
            </a:r>
            <a:r>
              <a:rPr lang="ko-KR" altLang="en-US" dirty="0" smtClean="0"/>
              <a:t>참고</a:t>
            </a:r>
            <a:endParaRPr lang="ko-KR" altLang="en-US" b="1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34" y="678424"/>
            <a:ext cx="3665551" cy="440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7631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위탁의료기관 참여시행 확인증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211273" y="1409871"/>
            <a:ext cx="4360172" cy="3263504"/>
          </a:xfrm>
        </p:spPr>
        <p:txBody>
          <a:bodyPr/>
          <a:lstStyle/>
          <a:p>
            <a:pPr latinLnBrk="0">
              <a:lnSpc>
                <a:spcPct val="150000"/>
              </a:lnSpc>
            </a:pPr>
            <a:r>
              <a:rPr lang="ko-KR" altLang="en-US" dirty="0"/>
              <a:t>위탁 계약서 및 참여백신 시행 확인증 등을 서면으로 작성하여 의료기관과 보건소에서 각 </a:t>
            </a:r>
            <a:r>
              <a:rPr lang="en-US" altLang="ko-KR" dirty="0"/>
              <a:t>1</a:t>
            </a:r>
            <a:r>
              <a:rPr lang="ko-KR" altLang="en-US" dirty="0"/>
              <a:t>부씩 보관</a:t>
            </a:r>
            <a:r>
              <a:rPr lang="en-US" altLang="ko-KR" dirty="0"/>
              <a:t>(</a:t>
            </a:r>
            <a:r>
              <a:rPr lang="ko-KR" altLang="en-US" dirty="0"/>
              <a:t>보존기간</a:t>
            </a:r>
            <a:r>
              <a:rPr lang="en-US" altLang="ko-KR" dirty="0"/>
              <a:t>: 3</a:t>
            </a:r>
            <a:r>
              <a:rPr lang="ko-KR" altLang="en-US" dirty="0"/>
              <a:t>년</a:t>
            </a:r>
            <a:r>
              <a:rPr lang="en-US" altLang="ko-KR" dirty="0" smtClean="0"/>
              <a:t>)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1033"/>
            <a:ext cx="4217559" cy="420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58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A</a:t>
            </a:r>
            <a:r>
              <a:rPr lang="ko-KR" altLang="en-US" sz="2800" dirty="0" smtClean="0"/>
              <a:t>형 간염 일반적 증상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07923" y="942975"/>
            <a:ext cx="7626452" cy="4008120"/>
          </a:xfrm>
        </p:spPr>
        <p:txBody>
          <a:bodyPr>
            <a:normAutofit fontScale="77500" lnSpcReduction="20000"/>
          </a:bodyPr>
          <a:lstStyle/>
          <a:p>
            <a:pPr fontAlgn="base" latinLnBrk="0">
              <a:lnSpc>
                <a:spcPct val="170000"/>
              </a:lnSpc>
            </a:pPr>
            <a:r>
              <a:rPr lang="en-US" altLang="ko-KR" dirty="0" smtClean="0"/>
              <a:t>A</a:t>
            </a:r>
            <a:r>
              <a:rPr lang="ko-KR" altLang="en-US" dirty="0" smtClean="0"/>
              <a:t>형 간염의 임상증상은 경증에서 중증까지 다양함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감염 초기 전신증상</a:t>
            </a:r>
            <a:r>
              <a:rPr lang="en-US" altLang="ko-KR" dirty="0" smtClean="0"/>
              <a:t>(</a:t>
            </a:r>
            <a:r>
              <a:rPr lang="ko-KR" altLang="en-US" dirty="0" smtClean="0"/>
              <a:t>발열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두통</a:t>
            </a:r>
            <a:r>
              <a:rPr lang="en-US" altLang="ko-KR" dirty="0" smtClean="0"/>
              <a:t>, </a:t>
            </a:r>
            <a:r>
              <a:rPr lang="ko-KR" altLang="en-US" dirty="0" smtClean="0"/>
              <a:t>권태감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피로 등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발현 후 암갈색 소변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황달 등의 증상 발현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식욕감퇴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구역 및 구토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복부 불쾌감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설사 등 증상 동반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ko-KR" altLang="en-US" dirty="0" smtClean="0"/>
              <a:t>수주</a:t>
            </a:r>
            <a:r>
              <a:rPr lang="en-US" altLang="ko-KR" dirty="0" smtClean="0"/>
              <a:t>~</a:t>
            </a:r>
            <a:r>
              <a:rPr lang="ko-KR" altLang="en-US" dirty="0" smtClean="0"/>
              <a:t>수개월 후 회복되고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만성 간염은 없으나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감염 환자의 </a:t>
            </a:r>
            <a:r>
              <a:rPr lang="en-US" altLang="ko-KR" dirty="0" smtClean="0"/>
              <a:t>15%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년까지 지속 또는 재발할 수 있음</a:t>
            </a:r>
            <a:endParaRPr lang="en-US" altLang="ko-KR" dirty="0" smtClean="0"/>
          </a:p>
          <a:p>
            <a:pPr fontAlgn="base" latinLnBrk="0">
              <a:lnSpc>
                <a:spcPct val="170000"/>
              </a:lnSpc>
            </a:pPr>
            <a:r>
              <a:rPr lang="en-US" altLang="ko-KR" dirty="0"/>
              <a:t>6</a:t>
            </a:r>
            <a:r>
              <a:rPr lang="ko-KR" altLang="en-US" dirty="0" smtClean="0"/>
              <a:t>세 미만 </a:t>
            </a:r>
            <a:r>
              <a:rPr lang="ko-KR" altLang="en-US" dirty="0"/>
              <a:t>소아에서 대부분 무증상</a:t>
            </a:r>
            <a:r>
              <a:rPr lang="en-US" altLang="ko-KR" dirty="0"/>
              <a:t>(70%)</a:t>
            </a:r>
            <a:r>
              <a:rPr lang="ko-KR" altLang="en-US" dirty="0"/>
              <a:t>이고</a:t>
            </a:r>
            <a:r>
              <a:rPr lang="en-US" altLang="ko-KR" dirty="0"/>
              <a:t>, </a:t>
            </a:r>
            <a:r>
              <a:rPr lang="ko-KR" altLang="en-US" dirty="0"/>
              <a:t>약 </a:t>
            </a:r>
            <a:r>
              <a:rPr lang="en-US" altLang="ko-KR" dirty="0"/>
              <a:t>10%</a:t>
            </a:r>
            <a:r>
              <a:rPr lang="ko-KR" altLang="en-US" dirty="0"/>
              <a:t>에서 황달이 발생하나</a:t>
            </a:r>
            <a:r>
              <a:rPr lang="en-US" altLang="ko-KR" dirty="0"/>
              <a:t>, </a:t>
            </a:r>
            <a:r>
              <a:rPr lang="ko-KR" altLang="en-US" dirty="0"/>
              <a:t>연령이 높아질수록 </a:t>
            </a:r>
            <a:r>
              <a:rPr lang="en-US" altLang="ko-KR" dirty="0"/>
              <a:t>70%</a:t>
            </a:r>
            <a:r>
              <a:rPr lang="ko-KR" altLang="en-US" dirty="0"/>
              <a:t>이상 황달 동반되며 증상이 심해짐</a:t>
            </a:r>
            <a:endParaRPr lang="en-US" altLang="ko-KR" dirty="0"/>
          </a:p>
          <a:p>
            <a:pPr fontAlgn="base" latinLnBrk="0">
              <a:lnSpc>
                <a:spcPct val="170000"/>
              </a:lnSpc>
            </a:pPr>
            <a:r>
              <a:rPr lang="ko-KR" altLang="en-US" dirty="0" err="1" smtClean="0"/>
              <a:t>치명률은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0.1~0.3%</a:t>
            </a:r>
            <a:r>
              <a:rPr lang="ko-KR" altLang="en-US" dirty="0" smtClean="0"/>
              <a:t>로 알려져 있으나</a:t>
            </a:r>
            <a:r>
              <a:rPr lang="en-US" altLang="ko-KR" dirty="0" smtClean="0"/>
              <a:t>, 50</a:t>
            </a:r>
            <a:r>
              <a:rPr lang="ko-KR" altLang="en-US" dirty="0" smtClean="0"/>
              <a:t>세 이상에서 </a:t>
            </a:r>
            <a:r>
              <a:rPr lang="en-US" altLang="ko-KR" dirty="0" smtClean="0"/>
              <a:t>1.8%</a:t>
            </a:r>
            <a:r>
              <a:rPr lang="ko-KR" altLang="en-US" dirty="0" smtClean="0"/>
              <a:t>로 높아짐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6568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40" y="1005576"/>
            <a:ext cx="6848060" cy="4137924"/>
          </a:xfrm>
          <a:prstGeom prst="rect">
            <a:avLst/>
          </a:prstGeom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979712" y="2139702"/>
            <a:ext cx="5346594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메뉴보기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행정업무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의료기관 정보관리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기관정보관리 메뉴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148807" y="650852"/>
            <a:ext cx="133882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기관정보관리</a:t>
            </a:r>
          </a:p>
        </p:txBody>
      </p: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2469480" y="761007"/>
            <a:ext cx="400050" cy="79772"/>
            <a:chOff x="2880" y="624"/>
            <a:chExt cx="480" cy="9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8" name="타원 17"/>
          <p:cNvSpPr/>
          <p:nvPr/>
        </p:nvSpPr>
        <p:spPr bwMode="auto">
          <a:xfrm>
            <a:off x="5166066" y="1167594"/>
            <a:ext cx="273016" cy="27187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04702" y="56410"/>
            <a:ext cx="8718211" cy="51105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pPr algn="l"/>
            <a:r>
              <a:rPr lang="ko-KR" altLang="en-US" sz="2800" dirty="0" smtClean="0"/>
              <a:t>위탁의료기관 계약 방법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참여의료기관 등록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보건소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176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05576"/>
            <a:ext cx="6858000" cy="4019648"/>
          </a:xfrm>
          <a:prstGeom prst="rect">
            <a:avLst/>
          </a:prstGeom>
        </p:spPr>
      </p:pic>
      <p:sp>
        <p:nvSpPr>
          <p:cNvPr id="22" name="타원 21"/>
          <p:cNvSpPr/>
          <p:nvPr/>
        </p:nvSpPr>
        <p:spPr bwMode="auto">
          <a:xfrm>
            <a:off x="7002270" y="116759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타원 22"/>
          <p:cNvSpPr/>
          <p:nvPr/>
        </p:nvSpPr>
        <p:spPr bwMode="auto">
          <a:xfrm>
            <a:off x="1143000" y="197768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223628" y="2498824"/>
            <a:ext cx="340237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관할 의료기관 검색을 위해 조회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223628" y="2903824"/>
            <a:ext cx="340237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조회된 리스트에서 등록 의료기관 더블클릭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087858" y="643911"/>
            <a:ext cx="140294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의료기관 조회</a:t>
            </a:r>
          </a:p>
        </p:txBody>
      </p:sp>
      <p:grpSp>
        <p:nvGrpSpPr>
          <p:cNvPr id="16" name="Group 18"/>
          <p:cNvGrpSpPr>
            <a:grpSpLocks/>
          </p:cNvGrpSpPr>
          <p:nvPr/>
        </p:nvGrpSpPr>
        <p:grpSpPr bwMode="auto">
          <a:xfrm>
            <a:off x="2440589" y="754066"/>
            <a:ext cx="400050" cy="79772"/>
            <a:chOff x="2880" y="624"/>
            <a:chExt cx="480" cy="96"/>
          </a:xfrm>
        </p:grpSpPr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9" name="제목 1"/>
          <p:cNvSpPr txBox="1">
            <a:spLocks/>
          </p:cNvSpPr>
          <p:nvPr/>
        </p:nvSpPr>
        <p:spPr>
          <a:xfrm>
            <a:off x="104702" y="56410"/>
            <a:ext cx="8662370" cy="51105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pPr algn="l"/>
            <a:r>
              <a:rPr lang="ko-KR" altLang="en-US" sz="2800" dirty="0"/>
              <a:t>위탁의료기관 계약 </a:t>
            </a:r>
            <a:r>
              <a:rPr lang="ko-KR" altLang="en-US" sz="2800" dirty="0" smtClean="0"/>
              <a:t>방법 </a:t>
            </a:r>
            <a:r>
              <a:rPr lang="en-US" altLang="ko-KR" sz="2800" dirty="0"/>
              <a:t>– </a:t>
            </a:r>
            <a:r>
              <a:rPr lang="ko-KR" altLang="en-US" sz="2800" dirty="0"/>
              <a:t>참여의료기관 등록</a:t>
            </a:r>
            <a:r>
              <a:rPr lang="en-US" altLang="ko-KR" sz="2800" dirty="0"/>
              <a:t>(</a:t>
            </a:r>
            <a:r>
              <a:rPr lang="ko-KR" altLang="en-US" sz="2800" dirty="0" smtClean="0"/>
              <a:t>보건소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850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97" y="1113588"/>
            <a:ext cx="6599207" cy="402991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256" y="2224539"/>
            <a:ext cx="1696015" cy="1193797"/>
          </a:xfrm>
          <a:prstGeom prst="rect">
            <a:avLst/>
          </a:prstGeom>
        </p:spPr>
      </p:pic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087659" y="662611"/>
            <a:ext cx="185178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참여여부 등록</a:t>
            </a: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2951820" y="772766"/>
            <a:ext cx="400050" cy="79772"/>
            <a:chOff x="2880" y="624"/>
            <a:chExt cx="480" cy="96"/>
          </a:xfrm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4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330641" y="1422643"/>
            <a:ext cx="4045025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기타예방접종사업 정보 항목에서 참여 체크박스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330641" y="1827643"/>
            <a:ext cx="2161239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참여백신 설정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5004048" y="3540497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6163248" y="3734036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5375666" y="2733768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타원 19"/>
          <p:cNvSpPr/>
          <p:nvPr/>
        </p:nvSpPr>
        <p:spPr bwMode="auto">
          <a:xfrm>
            <a:off x="6678234" y="3210761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331889" y="2232643"/>
            <a:ext cx="3132100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팝업창의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A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 간염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체크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1342119" y="2665143"/>
            <a:ext cx="177388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4.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백신적용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제목 1"/>
          <p:cNvSpPr txBox="1">
            <a:spLocks/>
          </p:cNvSpPr>
          <p:nvPr/>
        </p:nvSpPr>
        <p:spPr>
          <a:xfrm>
            <a:off x="104701" y="56410"/>
            <a:ext cx="8920635" cy="51105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pPr algn="l"/>
            <a:r>
              <a:rPr lang="ko-KR" altLang="en-US" sz="2800" dirty="0"/>
              <a:t>위탁의료기관 계약 </a:t>
            </a:r>
            <a:r>
              <a:rPr lang="ko-KR" altLang="en-US" sz="2800" dirty="0" smtClean="0"/>
              <a:t>방법 </a:t>
            </a:r>
            <a:r>
              <a:rPr lang="en-US" altLang="ko-KR" sz="2800" dirty="0"/>
              <a:t>– </a:t>
            </a:r>
            <a:r>
              <a:rPr lang="ko-KR" altLang="en-US" sz="2800" dirty="0"/>
              <a:t>참여의료기관 등록</a:t>
            </a:r>
            <a:r>
              <a:rPr lang="en-US" altLang="ko-KR" sz="2800" dirty="0"/>
              <a:t>(</a:t>
            </a:r>
            <a:r>
              <a:rPr lang="ko-KR" altLang="en-US" sz="2800" dirty="0" smtClean="0"/>
              <a:t>보건소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18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111771" y="612090"/>
            <a:ext cx="303801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A</a:t>
            </a:r>
            <a:r>
              <a:rPr lang="ko-KR" altLang="en-US" sz="1500" dirty="0" err="1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참여 여부확인</a:t>
            </a:r>
          </a:p>
        </p:txBody>
      </p:sp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4200446" y="710063"/>
            <a:ext cx="400050" cy="79772"/>
            <a:chOff x="2880" y="624"/>
            <a:chExt cx="480" cy="96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97" y="951571"/>
            <a:ext cx="5837886" cy="4191929"/>
          </a:xfrm>
          <a:prstGeom prst="rect">
            <a:avLst/>
          </a:prstGeom>
        </p:spPr>
      </p:pic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473028" y="1728198"/>
            <a:ext cx="3531020" cy="51730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참여의료기관으로 등록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리스트에서 확인 가능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73028" y="2324295"/>
            <a:ext cx="3801050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최종적으로 시스템 반영을 위해서 저장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4463988" y="413792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타원 11"/>
          <p:cNvSpPr/>
          <p:nvPr/>
        </p:nvSpPr>
        <p:spPr bwMode="auto">
          <a:xfrm>
            <a:off x="6246186" y="116759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제목 1"/>
          <p:cNvSpPr txBox="1">
            <a:spLocks/>
          </p:cNvSpPr>
          <p:nvPr/>
        </p:nvSpPr>
        <p:spPr>
          <a:xfrm>
            <a:off x="104701" y="56410"/>
            <a:ext cx="8920635" cy="51105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pPr algn="l"/>
            <a:r>
              <a:rPr lang="ko-KR" altLang="en-US" sz="2800" dirty="0"/>
              <a:t>위탁의료기관 계약 </a:t>
            </a:r>
            <a:r>
              <a:rPr lang="ko-KR" altLang="en-US" sz="2800" dirty="0" smtClean="0"/>
              <a:t>방법 </a:t>
            </a:r>
            <a:r>
              <a:rPr lang="en-US" altLang="ko-KR" sz="2800" dirty="0"/>
              <a:t>– </a:t>
            </a:r>
            <a:r>
              <a:rPr lang="ko-KR" altLang="en-US" sz="2800" dirty="0"/>
              <a:t>참여의료기관 등록</a:t>
            </a:r>
            <a:r>
              <a:rPr lang="en-US" altLang="ko-KR" sz="2800" dirty="0"/>
              <a:t>(</a:t>
            </a:r>
            <a:r>
              <a:rPr lang="ko-KR" altLang="en-US" sz="2800" dirty="0" smtClean="0"/>
              <a:t>보건소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797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7681" y="56410"/>
            <a:ext cx="7248088" cy="511058"/>
          </a:xfrm>
        </p:spPr>
        <p:txBody>
          <a:bodyPr/>
          <a:lstStyle/>
          <a:p>
            <a:r>
              <a:rPr lang="ko-KR" altLang="en-US" sz="2800" dirty="0" smtClean="0"/>
              <a:t>백신 공급방식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62025" y="990600"/>
            <a:ext cx="7258050" cy="4008120"/>
          </a:xfrm>
        </p:spPr>
        <p:txBody>
          <a:bodyPr>
            <a:normAutofit fontScale="85000" lnSpcReduction="10000"/>
          </a:bodyPr>
          <a:lstStyle/>
          <a:p>
            <a:pPr fontAlgn="base">
              <a:lnSpc>
                <a:spcPct val="170000"/>
              </a:lnSpc>
            </a:pPr>
            <a:r>
              <a:rPr lang="en-US" altLang="ko-KR" dirty="0" smtClean="0"/>
              <a:t>(</a:t>
            </a:r>
            <a:r>
              <a:rPr lang="ko-KR" altLang="en-US" dirty="0"/>
              <a:t>질병관리본부</a:t>
            </a:r>
            <a:r>
              <a:rPr lang="en-US" altLang="ko-KR" dirty="0"/>
              <a:t>) </a:t>
            </a:r>
            <a:r>
              <a:rPr lang="ko-KR" altLang="en-US" dirty="0"/>
              <a:t>백신 공급계획 수립 및 백신 공급 계약 추진</a:t>
            </a:r>
          </a:p>
          <a:p>
            <a:pPr fontAlgn="base">
              <a:lnSpc>
                <a:spcPct val="170000"/>
              </a:lnSpc>
            </a:pPr>
            <a:r>
              <a:rPr lang="en-US" altLang="ko-KR" dirty="0" smtClean="0"/>
              <a:t>(</a:t>
            </a:r>
            <a:r>
              <a:rPr lang="ko-KR" altLang="en-US" dirty="0"/>
              <a:t>조달청</a:t>
            </a:r>
            <a:r>
              <a:rPr lang="en-US" altLang="ko-KR" dirty="0"/>
              <a:t>) </a:t>
            </a:r>
            <a:r>
              <a:rPr lang="ko-KR" altLang="en-US" dirty="0"/>
              <a:t>계약절차에 따라 백신 공급계약 진행 → 조달계약업체와 계약 체결</a:t>
            </a:r>
          </a:p>
          <a:p>
            <a:pPr fontAlgn="base" latinLnBrk="0">
              <a:lnSpc>
                <a:spcPct val="170000"/>
              </a:lnSpc>
            </a:pPr>
            <a:r>
              <a:rPr lang="en-US" altLang="ko-KR" dirty="0" smtClean="0"/>
              <a:t>(</a:t>
            </a:r>
            <a:r>
              <a:rPr lang="ko-KR" altLang="en-US" dirty="0"/>
              <a:t>보건소</a:t>
            </a:r>
            <a:r>
              <a:rPr lang="en-US" altLang="ko-KR" dirty="0"/>
              <a:t>) </a:t>
            </a:r>
            <a:r>
              <a:rPr lang="ko-KR" altLang="en-US" dirty="0"/>
              <a:t>계약방법은‘제</a:t>
            </a:r>
            <a:r>
              <a:rPr lang="en-US" altLang="ko-KR" dirty="0"/>
              <a:t>3</a:t>
            </a:r>
            <a:r>
              <a:rPr lang="ko-KR" altLang="en-US" dirty="0"/>
              <a:t>자단가계약’방식으로</a:t>
            </a:r>
            <a:r>
              <a:rPr lang="en-US" altLang="ko-KR" dirty="0"/>
              <a:t>, </a:t>
            </a:r>
            <a:r>
              <a:rPr lang="ko-KR" altLang="en-US" dirty="0"/>
              <a:t>계약일 이후 각 보건소에서 백신 구매 </a:t>
            </a:r>
            <a:r>
              <a:rPr lang="ko-KR" altLang="en-US" dirty="0" smtClean="0"/>
              <a:t>필요 시 </a:t>
            </a:r>
            <a:r>
              <a:rPr lang="ko-KR" altLang="en-US" dirty="0"/>
              <a:t>‘조달청 나라장터 종합쇼핑몰’을 통해 개별 </a:t>
            </a:r>
            <a:r>
              <a:rPr lang="ko-KR" altLang="en-US" dirty="0" smtClean="0"/>
              <a:t>구매</a:t>
            </a:r>
            <a:endParaRPr lang="en-US" altLang="ko-KR" dirty="0" smtClean="0"/>
          </a:p>
          <a:p>
            <a:pPr fontAlgn="base">
              <a:lnSpc>
                <a:spcPct val="170000"/>
              </a:lnSpc>
            </a:pPr>
            <a:r>
              <a:rPr lang="en-US" altLang="ko-KR" dirty="0" smtClean="0"/>
              <a:t>(</a:t>
            </a:r>
            <a:r>
              <a:rPr lang="ko-KR" altLang="en-US" dirty="0" smtClean="0"/>
              <a:t>위탁의료기관</a:t>
            </a:r>
            <a:r>
              <a:rPr lang="en-US" altLang="ko-KR" dirty="0" smtClean="0"/>
              <a:t>) </a:t>
            </a:r>
            <a:r>
              <a:rPr lang="ko-KR" altLang="en-US" dirty="0" smtClean="0"/>
              <a:t>유통업체를 통해 개별 백신 구매 후 접종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상환결정 </a:t>
            </a:r>
            <a:r>
              <a:rPr lang="ko-KR" altLang="en-US" dirty="0" err="1" smtClean="0"/>
              <a:t>접종건에</a:t>
            </a:r>
            <a:r>
              <a:rPr lang="ko-KR" altLang="en-US" dirty="0" smtClean="0"/>
              <a:t> 대해 보건소에서 질병관리본부장 공고금액으로 상환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1883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7681" y="56410"/>
            <a:ext cx="7248088" cy="511058"/>
          </a:xfrm>
        </p:spPr>
        <p:txBody>
          <a:bodyPr/>
          <a:lstStyle/>
          <a:p>
            <a:r>
              <a:rPr lang="ko-KR" altLang="en-US" sz="2800" dirty="0" smtClean="0"/>
              <a:t>예방접종 시 주의할 점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12396" y="990600"/>
            <a:ext cx="7793373" cy="4008120"/>
          </a:xfrm>
        </p:spPr>
        <p:txBody>
          <a:bodyPr>
            <a:normAutofit lnSpcReduction="10000"/>
          </a:bodyPr>
          <a:lstStyle/>
          <a:p>
            <a:pPr fontAlgn="base" latinLnBrk="0">
              <a:lnSpc>
                <a:spcPct val="170000"/>
              </a:lnSpc>
            </a:pPr>
            <a:r>
              <a:rPr lang="en-US" altLang="ko-KR" dirty="0" smtClean="0"/>
              <a:t>A</a:t>
            </a:r>
            <a:r>
              <a:rPr lang="ko-KR" altLang="en-US" dirty="0" smtClean="0"/>
              <a:t>형 간염 예방접종 시 다음 사항을 주의해서 실시한다</a:t>
            </a:r>
            <a:endParaRPr lang="en-US" altLang="ko-KR" dirty="0" smtClean="0"/>
          </a:p>
          <a:p>
            <a:pPr marL="540000" lvl="1" indent="-360000" fontAlgn="base" latinLnBrk="0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/>
              <a:t>대상자 </a:t>
            </a:r>
            <a:r>
              <a:rPr lang="ko-KR" altLang="en-US" dirty="0" smtClean="0"/>
              <a:t>확인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예방접종통합관리시스템에서 </a:t>
            </a:r>
            <a:r>
              <a:rPr lang="ko-KR" altLang="en-US" dirty="0"/>
              <a:t>대상자 </a:t>
            </a:r>
            <a:r>
              <a:rPr lang="ko-KR" altLang="en-US" dirty="0" err="1"/>
              <a:t>인적사항</a:t>
            </a:r>
            <a:r>
              <a:rPr lang="ko-KR" altLang="en-US" dirty="0"/>
              <a:t> 확인 후 대상자에 해당하면 과거 </a:t>
            </a:r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백신 </a:t>
            </a:r>
            <a:r>
              <a:rPr lang="ko-KR" altLang="en-US" dirty="0" err="1"/>
              <a:t>접종력</a:t>
            </a:r>
            <a:r>
              <a:rPr lang="ko-KR" altLang="en-US" dirty="0"/>
              <a:t> 확인</a:t>
            </a:r>
          </a:p>
          <a:p>
            <a:pPr marL="540000" lvl="1" indent="-360000" fontAlgn="base" latinLnBrk="0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예진 </a:t>
            </a:r>
            <a:r>
              <a:rPr lang="ko-KR" altLang="en-US" dirty="0"/>
              <a:t>및 주의사항 </a:t>
            </a:r>
            <a:r>
              <a:rPr lang="ko-KR" altLang="en-US" dirty="0" smtClean="0"/>
              <a:t>설명</a:t>
            </a:r>
            <a:r>
              <a:rPr lang="en-US" altLang="ko-KR" dirty="0" smtClean="0"/>
              <a:t>: </a:t>
            </a:r>
            <a:r>
              <a:rPr lang="ko-KR" altLang="en-US" dirty="0"/>
              <a:t>예진의사는 예진 시 예방접종 예진표 내용 확인</a:t>
            </a:r>
            <a:r>
              <a:rPr lang="en-US" altLang="ko-KR" dirty="0"/>
              <a:t>, </a:t>
            </a:r>
            <a:r>
              <a:rPr lang="ko-KR" altLang="en-US" dirty="0"/>
              <a:t>접종 후 국소 이상반응</a:t>
            </a:r>
            <a:r>
              <a:rPr lang="en-US" altLang="ko-KR" dirty="0"/>
              <a:t>(</a:t>
            </a:r>
            <a:r>
              <a:rPr lang="ko-KR" altLang="en-US" dirty="0"/>
              <a:t>통증</a:t>
            </a:r>
            <a:r>
              <a:rPr lang="en-US" altLang="ko-KR" dirty="0"/>
              <a:t>, </a:t>
            </a:r>
            <a:r>
              <a:rPr lang="ko-KR" altLang="en-US" dirty="0"/>
              <a:t>부종 등</a:t>
            </a:r>
            <a:r>
              <a:rPr lang="en-US" altLang="ko-KR" dirty="0"/>
              <a:t>) </a:t>
            </a:r>
            <a:r>
              <a:rPr lang="ko-KR" altLang="en-US" dirty="0"/>
              <a:t>및 주의사항 설명</a:t>
            </a:r>
          </a:p>
          <a:p>
            <a:pPr marL="540000" lvl="1" indent="-360000" fontAlgn="base" latinLnBrk="0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이상반응 관찰</a:t>
            </a:r>
            <a:r>
              <a:rPr lang="en-US" altLang="ko-KR" dirty="0" smtClean="0"/>
              <a:t>: </a:t>
            </a:r>
            <a:r>
              <a:rPr lang="ko-KR" altLang="en-US" dirty="0"/>
              <a:t>접종 후 </a:t>
            </a:r>
            <a:r>
              <a:rPr lang="en-US" altLang="ko-KR" dirty="0"/>
              <a:t>20</a:t>
            </a:r>
            <a:r>
              <a:rPr lang="ko-KR" altLang="en-US" dirty="0"/>
              <a:t>∼</a:t>
            </a:r>
            <a:r>
              <a:rPr lang="en-US" altLang="ko-KR" dirty="0"/>
              <a:t>30</a:t>
            </a:r>
            <a:r>
              <a:rPr lang="ko-KR" altLang="en-US" dirty="0"/>
              <a:t>분간 보건소에 머물도록 하여 이상반응 발생 여부 </a:t>
            </a:r>
            <a:r>
              <a:rPr lang="ko-KR" altLang="en-US" dirty="0" smtClean="0"/>
              <a:t>관찰하고 </a:t>
            </a:r>
            <a:r>
              <a:rPr lang="ko-KR" altLang="en-US" dirty="0" err="1"/>
              <a:t>아나필락시스</a:t>
            </a:r>
            <a:r>
              <a:rPr lang="ko-KR" altLang="en-US" dirty="0"/>
              <a:t> 발생 시 대응 매뉴얼에 따라 신속한 </a:t>
            </a:r>
            <a:r>
              <a:rPr lang="ko-KR" altLang="en-US" dirty="0" smtClean="0"/>
              <a:t>대응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1721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70827" y="81577"/>
            <a:ext cx="7248088" cy="511058"/>
          </a:xfrm>
        </p:spPr>
        <p:txBody>
          <a:bodyPr/>
          <a:lstStyle/>
          <a:p>
            <a:r>
              <a:rPr lang="ko-KR" altLang="en-US" sz="2800" dirty="0"/>
              <a:t>예방접종통합관리시스템 사용방법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70827" y="895349"/>
            <a:ext cx="7168273" cy="4029075"/>
          </a:xfrm>
        </p:spPr>
        <p:txBody>
          <a:bodyPr>
            <a:normAutofit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dirty="0"/>
              <a:t>접종</a:t>
            </a:r>
            <a:r>
              <a:rPr lang="en-US" altLang="ko-KR" dirty="0"/>
              <a:t>/</a:t>
            </a:r>
            <a:r>
              <a:rPr lang="ko-KR" altLang="en-US" dirty="0"/>
              <a:t>검사 등록 및 비용상환 신청 </a:t>
            </a:r>
            <a:r>
              <a:rPr lang="ko-KR" altLang="en-US" dirty="0" smtClean="0"/>
              <a:t>방법</a:t>
            </a:r>
            <a:endParaRPr lang="en-US" altLang="ko-KR" dirty="0" smtClean="0"/>
          </a:p>
          <a:p>
            <a:pPr lvl="1" fontAlgn="base">
              <a:lnSpc>
                <a:spcPct val="170000"/>
              </a:lnSpc>
            </a:pPr>
            <a:r>
              <a:rPr lang="ko-KR" altLang="en-US" dirty="0"/>
              <a:t>대상자 여부 확인</a:t>
            </a:r>
            <a:r>
              <a:rPr lang="en-US" altLang="ko-KR" dirty="0"/>
              <a:t>(</a:t>
            </a:r>
            <a:r>
              <a:rPr lang="ko-KR" altLang="en-US" dirty="0"/>
              <a:t>의료기관</a:t>
            </a:r>
            <a:r>
              <a:rPr lang="en-US" altLang="ko-KR" dirty="0"/>
              <a:t>)</a:t>
            </a:r>
          </a:p>
          <a:p>
            <a:pPr lvl="1" fontAlgn="base">
              <a:lnSpc>
                <a:spcPct val="170000"/>
              </a:lnSpc>
            </a:pPr>
            <a:r>
              <a:rPr lang="ko-KR" altLang="en-US" dirty="0"/>
              <a:t>예방접종 및 검사결과 등록</a:t>
            </a:r>
            <a:r>
              <a:rPr lang="en-US" altLang="ko-KR" dirty="0"/>
              <a:t>(</a:t>
            </a:r>
            <a:r>
              <a:rPr lang="ko-KR" altLang="en-US" dirty="0"/>
              <a:t>의료기관</a:t>
            </a:r>
            <a:r>
              <a:rPr lang="en-US" altLang="ko-KR" dirty="0"/>
              <a:t>)</a:t>
            </a:r>
          </a:p>
          <a:p>
            <a:pPr lvl="1" fontAlgn="base">
              <a:lnSpc>
                <a:spcPct val="170000"/>
              </a:lnSpc>
            </a:pPr>
            <a:r>
              <a:rPr lang="ko-KR" altLang="en-US" dirty="0"/>
              <a:t>비용상환내역 확인</a:t>
            </a:r>
            <a:r>
              <a:rPr lang="en-US" altLang="ko-KR" dirty="0"/>
              <a:t>(</a:t>
            </a:r>
            <a:r>
              <a:rPr lang="ko-KR" altLang="en-US" dirty="0"/>
              <a:t>의료기관</a:t>
            </a:r>
            <a:r>
              <a:rPr lang="en-US" altLang="ko-KR" dirty="0"/>
              <a:t>)</a:t>
            </a:r>
          </a:p>
          <a:p>
            <a:pPr lvl="1" fontAlgn="base">
              <a:lnSpc>
                <a:spcPct val="170000"/>
              </a:lnSpc>
            </a:pPr>
            <a:r>
              <a:rPr lang="ko-KR" altLang="en-US" dirty="0" err="1"/>
              <a:t>검사비신청내역</a:t>
            </a:r>
            <a:r>
              <a:rPr lang="ko-KR" altLang="en-US" dirty="0"/>
              <a:t> 확인</a:t>
            </a:r>
            <a:r>
              <a:rPr lang="en-US" altLang="ko-KR" dirty="0"/>
              <a:t>(</a:t>
            </a:r>
            <a:r>
              <a:rPr lang="ko-KR" altLang="en-US" dirty="0"/>
              <a:t>의료기관</a:t>
            </a:r>
            <a:r>
              <a:rPr lang="en-US" altLang="ko-KR" dirty="0"/>
              <a:t>)</a:t>
            </a:r>
          </a:p>
          <a:p>
            <a:pPr lvl="1" fontAlgn="base">
              <a:lnSpc>
                <a:spcPct val="170000"/>
              </a:lnSpc>
            </a:pPr>
            <a:r>
              <a:rPr lang="ko-KR" altLang="en-US" dirty="0"/>
              <a:t>대상자관리</a:t>
            </a:r>
            <a:r>
              <a:rPr lang="en-US" altLang="ko-KR" dirty="0"/>
              <a:t>(</a:t>
            </a:r>
            <a:r>
              <a:rPr lang="ko-KR" altLang="en-US" dirty="0"/>
              <a:t>보건소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750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51570"/>
            <a:ext cx="6858000" cy="4191930"/>
          </a:xfrm>
          <a:prstGeom prst="rect">
            <a:avLst/>
          </a:prstGeom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624959" y="1990715"/>
            <a:ext cx="3894082" cy="70207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메뉴보기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등록업무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예방접종등록 클릭 하거나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화면 좌측중앙의 예방접종등록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바로가기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223628" y="650852"/>
            <a:ext cx="43204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(20~30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), (1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접종기록이 있는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5553754" y="761007"/>
            <a:ext cx="400050" cy="79772"/>
            <a:chOff x="2880" y="624"/>
            <a:chExt cx="480" cy="9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8" name="타원 17"/>
          <p:cNvSpPr/>
          <p:nvPr/>
        </p:nvSpPr>
        <p:spPr bwMode="auto">
          <a:xfrm>
            <a:off x="4435491" y="1155250"/>
            <a:ext cx="273016" cy="27187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1184439" y="2692793"/>
            <a:ext cx="273016" cy="27187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911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558" y="950934"/>
            <a:ext cx="6858000" cy="4192566"/>
          </a:xfrm>
          <a:prstGeom prst="rect">
            <a:avLst/>
          </a:prstGeom>
        </p:spPr>
      </p:pic>
      <p:sp>
        <p:nvSpPr>
          <p:cNvPr id="22" name="타원 21"/>
          <p:cNvSpPr/>
          <p:nvPr/>
        </p:nvSpPr>
        <p:spPr bwMode="auto">
          <a:xfrm>
            <a:off x="4517994" y="132851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타원 22"/>
          <p:cNvSpPr/>
          <p:nvPr/>
        </p:nvSpPr>
        <p:spPr bwMode="auto">
          <a:xfrm>
            <a:off x="6948264" y="145097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892570" y="1837117"/>
            <a:ext cx="2920059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접종할 대상자 주민등록번호 입력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892570" y="2242869"/>
            <a:ext cx="1543526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223628" y="650852"/>
            <a:ext cx="43204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(20~30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), (1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접종기록이 있는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4" name="Group 18"/>
          <p:cNvGrpSpPr>
            <a:grpSpLocks/>
          </p:cNvGrpSpPr>
          <p:nvPr/>
        </p:nvGrpSpPr>
        <p:grpSpPr bwMode="auto">
          <a:xfrm>
            <a:off x="5553754" y="761007"/>
            <a:ext cx="400050" cy="79772"/>
            <a:chOff x="2880" y="624"/>
            <a:chExt cx="480" cy="96"/>
          </a:xfrm>
        </p:grpSpPr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28" name="타원 27"/>
          <p:cNvSpPr/>
          <p:nvPr/>
        </p:nvSpPr>
        <p:spPr bwMode="auto">
          <a:xfrm>
            <a:off x="1124766" y="214913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타원 29"/>
          <p:cNvSpPr/>
          <p:nvPr/>
        </p:nvSpPr>
        <p:spPr bwMode="auto">
          <a:xfrm>
            <a:off x="5705352" y="3477848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3893544" y="2695925"/>
            <a:ext cx="2974926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조회된 인적에 대한 상세 내역 확인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894029" y="3131303"/>
            <a:ext cx="3176865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4.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등록표에서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</a:t>
            </a:r>
            <a:r>
              <a:rPr lang="ko-KR" altLang="en-US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또는 </a:t>
            </a:r>
            <a:r>
              <a:rPr lang="en-US" altLang="ko-KR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248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1223628" y="650852"/>
            <a:ext cx="43204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(20~30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), (1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접종기록이 있는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553754" y="761007"/>
            <a:ext cx="400050" cy="79772"/>
            <a:chOff x="2880" y="624"/>
            <a:chExt cx="480" cy="9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8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04" y="1005576"/>
            <a:ext cx="6858000" cy="4137924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 bwMode="auto">
          <a:xfrm>
            <a:off x="6354198" y="204950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945610" y="2903088"/>
            <a:ext cx="1624672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여부 확인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871700" y="3364331"/>
            <a:ext cx="5292588" cy="81009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여부는 접종차수를 선택 한 후 예방접종등록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팝업창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우측 상단에서 확인 가능 합니다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*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대상자가 아닌 경우에는 우측 상단에 고위험군 대상자 안내 표시 없음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87495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역학적 특성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0202" y="990600"/>
            <a:ext cx="7140271" cy="4008120"/>
          </a:xfrm>
        </p:spPr>
        <p:txBody>
          <a:bodyPr>
            <a:normAutofit fontScale="77500" lnSpcReduction="20000"/>
          </a:bodyPr>
          <a:lstStyle/>
          <a:p>
            <a:pPr fontAlgn="base">
              <a:lnSpc>
                <a:spcPct val="170000"/>
              </a:lnSpc>
            </a:pPr>
            <a:r>
              <a:rPr lang="en-US" altLang="ko-KR" dirty="0"/>
              <a:t>RNA </a:t>
            </a:r>
            <a:r>
              <a:rPr lang="ko-KR" altLang="en-US" dirty="0"/>
              <a:t>바이러스로 </a:t>
            </a:r>
            <a:r>
              <a:rPr lang="en-US" altLang="ko-KR" dirty="0" err="1"/>
              <a:t>Picornaviridae</a:t>
            </a:r>
            <a:r>
              <a:rPr lang="ko-KR" altLang="en-US" dirty="0"/>
              <a:t>과의 </a:t>
            </a:r>
            <a:r>
              <a:rPr lang="en-US" altLang="ko-KR" dirty="0" err="1"/>
              <a:t>Hepatovirus</a:t>
            </a:r>
            <a:r>
              <a:rPr lang="ko-KR" altLang="en-US" dirty="0"/>
              <a:t>속</a:t>
            </a:r>
            <a:endParaRPr lang="en-US" altLang="ko-KR" dirty="0"/>
          </a:p>
          <a:p>
            <a:pPr fontAlgn="base">
              <a:lnSpc>
                <a:spcPct val="170000"/>
              </a:lnSpc>
            </a:pPr>
            <a:r>
              <a:rPr lang="ko-KR" altLang="en-US" dirty="0" err="1" smtClean="0"/>
              <a:t>병원소</a:t>
            </a:r>
            <a:endParaRPr lang="ko-KR" altLang="en-US" dirty="0"/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사람 </a:t>
            </a:r>
            <a:r>
              <a:rPr lang="en-US" altLang="ko-KR" dirty="0"/>
              <a:t>(Ⅰ, Ⅱ, Ⅲ, Ⅶ </a:t>
            </a:r>
            <a:r>
              <a:rPr lang="ko-KR" altLang="en-US" dirty="0"/>
              <a:t>형</a:t>
            </a:r>
            <a:r>
              <a:rPr lang="en-US" altLang="ko-KR" dirty="0"/>
              <a:t>)</a:t>
            </a:r>
            <a:endParaRPr lang="ko-KR" altLang="en-US" dirty="0"/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침팬지</a:t>
            </a:r>
            <a:r>
              <a:rPr lang="en-US" altLang="ko-KR" dirty="0"/>
              <a:t>, </a:t>
            </a:r>
            <a:r>
              <a:rPr lang="ko-KR" altLang="en-US" dirty="0" err="1"/>
              <a:t>원숭이류</a:t>
            </a:r>
            <a:r>
              <a:rPr lang="en-US" altLang="ko-KR" dirty="0"/>
              <a:t>(Ⅳ, Ⅴ, Ⅵ </a:t>
            </a:r>
            <a:r>
              <a:rPr lang="ko-KR" altLang="en-US" dirty="0"/>
              <a:t>형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70000"/>
              </a:lnSpc>
            </a:pPr>
            <a:r>
              <a:rPr lang="ko-KR" altLang="en-US" dirty="0" smtClean="0"/>
              <a:t>전파경로 </a:t>
            </a:r>
            <a:endParaRPr lang="ko-KR" altLang="en-US" dirty="0"/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ko-KR" dirty="0" smtClean="0"/>
              <a:t>A</a:t>
            </a:r>
            <a:r>
              <a:rPr lang="ko-KR" altLang="en-US" dirty="0"/>
              <a:t>형 간염 바이러스에 </a:t>
            </a:r>
            <a:r>
              <a:rPr lang="ko-KR" altLang="en-US" b="1" u="sng" dirty="0">
                <a:solidFill>
                  <a:srgbClr val="FF0000"/>
                </a:solidFill>
              </a:rPr>
              <a:t>오염된 음식물에</a:t>
            </a:r>
            <a:r>
              <a:rPr lang="ko-KR" altLang="en-US" b="1" dirty="0">
                <a:solidFill>
                  <a:srgbClr val="0000FF"/>
                </a:solidFill>
              </a:rPr>
              <a:t> </a:t>
            </a:r>
            <a:r>
              <a:rPr lang="ko-KR" altLang="en-US" dirty="0"/>
              <a:t>의해 전파됨 </a:t>
            </a:r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환자의 대변</a:t>
            </a:r>
            <a:r>
              <a:rPr lang="en-US" altLang="ko-KR" dirty="0" smtClean="0"/>
              <a:t>-</a:t>
            </a:r>
            <a:r>
              <a:rPr lang="ko-KR" altLang="en-US" dirty="0" smtClean="0"/>
              <a:t>구경 경로 감염</a:t>
            </a:r>
            <a:r>
              <a:rPr lang="en-US" altLang="ko-KR" dirty="0"/>
              <a:t>, </a:t>
            </a:r>
            <a:r>
              <a:rPr lang="ko-KR" altLang="en-US" dirty="0"/>
              <a:t>주사기를 통한 감염</a:t>
            </a:r>
            <a:r>
              <a:rPr lang="en-US" altLang="ko-KR" dirty="0"/>
              <a:t>(</a:t>
            </a:r>
            <a:r>
              <a:rPr lang="ko-KR" altLang="en-US" dirty="0"/>
              <a:t>습관성 약물 중독자</a:t>
            </a:r>
            <a:r>
              <a:rPr lang="en-US" altLang="ko-KR" dirty="0"/>
              <a:t>), </a:t>
            </a:r>
            <a:r>
              <a:rPr lang="en-US" altLang="ko-KR" dirty="0" smtClean="0"/>
              <a:t> </a:t>
            </a:r>
            <a:r>
              <a:rPr lang="ko-KR" altLang="en-US" dirty="0" smtClean="0"/>
              <a:t>혈액제제</a:t>
            </a:r>
            <a:r>
              <a:rPr lang="en-US" altLang="ko-KR" dirty="0"/>
              <a:t>, </a:t>
            </a:r>
            <a:r>
              <a:rPr lang="ko-KR" altLang="en-US" dirty="0"/>
              <a:t>성접촉을 통한 감염으로 전파됨</a:t>
            </a:r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환자를 </a:t>
            </a:r>
            <a:r>
              <a:rPr lang="ko-KR" altLang="en-US" dirty="0"/>
              <a:t>통해 가족 또는 친척에게 전파되거나 인구밀도가 높은 군인</a:t>
            </a:r>
            <a:r>
              <a:rPr lang="en-US" altLang="ko-KR" dirty="0"/>
              <a:t>, </a:t>
            </a:r>
            <a:r>
              <a:rPr lang="ko-KR" altLang="en-US" dirty="0"/>
              <a:t>고아원</a:t>
            </a:r>
            <a:r>
              <a:rPr lang="en-US" altLang="ko-KR" dirty="0"/>
              <a:t>, </a:t>
            </a:r>
            <a:r>
              <a:rPr lang="ko-KR" altLang="en-US" dirty="0" smtClean="0"/>
              <a:t>보육  시설에서 </a:t>
            </a:r>
            <a:r>
              <a:rPr lang="ko-KR" altLang="en-US" dirty="0"/>
              <a:t>집단 발생 가능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272" y="866234"/>
            <a:ext cx="1200149" cy="115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51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6" y="950934"/>
            <a:ext cx="6858000" cy="4192566"/>
          </a:xfrm>
          <a:prstGeom prst="rect">
            <a:avLst/>
          </a:prstGeom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754608" y="1200036"/>
            <a:ext cx="582583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예방접종등록 화면에서 백신정보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접종일자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접종방법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예진의사 등의 정보 입력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774496" y="1592687"/>
            <a:ext cx="346045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신청금액란에 신청금액 확인 가능 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4950042" y="198432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4942629" y="292778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4588572" y="359786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889183" y="4009551"/>
            <a:ext cx="4155629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[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클릭하여 접종등록 및 비용상환 신청 완료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1223628" y="650852"/>
            <a:ext cx="43204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(20~30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), (1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접종기록이 있는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Group 18"/>
          <p:cNvGrpSpPr>
            <a:grpSpLocks/>
          </p:cNvGrpSpPr>
          <p:nvPr/>
        </p:nvGrpSpPr>
        <p:grpSpPr bwMode="auto">
          <a:xfrm>
            <a:off x="5553754" y="761007"/>
            <a:ext cx="400050" cy="79772"/>
            <a:chOff x="2880" y="624"/>
            <a:chExt cx="480" cy="96"/>
          </a:xfrm>
        </p:grpSpPr>
        <p:sp>
          <p:nvSpPr>
            <p:cNvPr id="26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7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20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634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05576"/>
            <a:ext cx="6858000" cy="4067869"/>
          </a:xfrm>
          <a:prstGeom prst="rect">
            <a:avLst/>
          </a:prstGeom>
        </p:spPr>
      </p:pic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1157431" y="650851"/>
            <a:ext cx="43204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(20~30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), (1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접종기록이 있는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553754" y="761007"/>
            <a:ext cx="400050" cy="79772"/>
            <a:chOff x="2880" y="624"/>
            <a:chExt cx="480" cy="9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8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828708" y="3478812"/>
            <a:ext cx="4430529" cy="57076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정상적으로 비용신청이 완료된 화면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신청이 완료되면 접종일자가 빨간색으로 표시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5099529" y="4083861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928262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223628" y="650852"/>
            <a:ext cx="518457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6278184" y="761007"/>
            <a:ext cx="400050" cy="79772"/>
            <a:chOff x="2880" y="624"/>
            <a:chExt cx="480" cy="9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63" y="993527"/>
            <a:ext cx="6858000" cy="4050422"/>
          </a:xfrm>
          <a:prstGeom prst="rect">
            <a:avLst/>
          </a:prstGeom>
        </p:spPr>
      </p:pic>
      <p:sp>
        <p:nvSpPr>
          <p:cNvPr id="23" name="타원 22"/>
          <p:cNvSpPr/>
          <p:nvPr/>
        </p:nvSpPr>
        <p:spPr bwMode="auto">
          <a:xfrm>
            <a:off x="4517994" y="132851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5" name="타원 24"/>
          <p:cNvSpPr/>
          <p:nvPr/>
        </p:nvSpPr>
        <p:spPr bwMode="auto">
          <a:xfrm>
            <a:off x="6948264" y="145097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3892570" y="1837117"/>
            <a:ext cx="340237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접종할 대상자 주민등록번호 입력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3892570" y="2242869"/>
            <a:ext cx="1543526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 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타원 27"/>
          <p:cNvSpPr/>
          <p:nvPr/>
        </p:nvSpPr>
        <p:spPr bwMode="auto">
          <a:xfrm>
            <a:off x="1124766" y="214913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9" name="타원 28"/>
          <p:cNvSpPr/>
          <p:nvPr/>
        </p:nvSpPr>
        <p:spPr bwMode="auto">
          <a:xfrm>
            <a:off x="5922150" y="4172425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3893544" y="2695925"/>
            <a:ext cx="2919085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조회된 인적에 대한 상세 내역 확인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3894030" y="3131302"/>
            <a:ext cx="3054234" cy="73659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4.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등록표에서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검사등록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 결과를 </a:t>
            </a:r>
            <a:r>
              <a:rPr lang="ko-KR" altLang="en-US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반드시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261273" y="4569972"/>
            <a:ext cx="6739727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*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조회된 주민등록번호가 고위험군 대상자 아닌 경우에는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비활성화되어 있음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9433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50933"/>
            <a:ext cx="6858000" cy="4115138"/>
          </a:xfrm>
          <a:prstGeom prst="rect">
            <a:avLst/>
          </a:prstGeom>
        </p:spPr>
      </p:pic>
      <p:sp>
        <p:nvSpPr>
          <p:cNvPr id="9" name="타원 8"/>
          <p:cNvSpPr/>
          <p:nvPr/>
        </p:nvSpPr>
        <p:spPr bwMode="auto">
          <a:xfrm>
            <a:off x="3275856" y="2566265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5328084" y="3759882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573778" y="3003798"/>
            <a:ext cx="5104737" cy="51019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검사일자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항체검사결과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검사진행중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양성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음성 중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해당값을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선택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890792" y="3871309"/>
            <a:ext cx="1543526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en-US" altLang="ko-KR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</a:t>
            </a:r>
            <a:r>
              <a:rPr lang="en-US" altLang="ko-KR" sz="1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223628" y="650852"/>
            <a:ext cx="621069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500" dirty="0" err="1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7434318" y="761007"/>
            <a:ext cx="400050" cy="79772"/>
            <a:chOff x="2880" y="624"/>
            <a:chExt cx="480" cy="9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8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08028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223628" y="650852"/>
            <a:ext cx="621069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500" dirty="0" err="1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434318" y="761007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1" name="타원 10"/>
          <p:cNvSpPr/>
          <p:nvPr/>
        </p:nvSpPr>
        <p:spPr bwMode="auto">
          <a:xfrm>
            <a:off x="5922150" y="3529187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887389" y="2738775"/>
            <a:ext cx="5104737" cy="51019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검사일자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항체검사결과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검사진행중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양성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음성 중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해당값을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선택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26" y="950933"/>
            <a:ext cx="6858000" cy="4192567"/>
          </a:xfrm>
          <a:prstGeom prst="rect">
            <a:avLst/>
          </a:prstGeom>
        </p:spPr>
      </p:pic>
      <p:sp>
        <p:nvSpPr>
          <p:cNvPr id="14" name="타원 13"/>
          <p:cNvSpPr/>
          <p:nvPr/>
        </p:nvSpPr>
        <p:spPr bwMode="auto">
          <a:xfrm>
            <a:off x="6462210" y="312804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158598" y="3707088"/>
            <a:ext cx="4385510" cy="37683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표준예방접종등록표의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-&gt; [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검사진행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으로 변경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168446" y="4175832"/>
            <a:ext cx="4375662" cy="556159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검사결과가 판정이 나면  해당 주민등록번호를 검색 한 후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[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검사진행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371715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223628" y="650852"/>
            <a:ext cx="621069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500" dirty="0" err="1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434318" y="761007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8" name="타원 7"/>
          <p:cNvSpPr/>
          <p:nvPr/>
        </p:nvSpPr>
        <p:spPr bwMode="auto">
          <a:xfrm>
            <a:off x="5922150" y="3529187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887389" y="2738775"/>
            <a:ext cx="5104737" cy="51019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검사일자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항체검사결과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검사진행중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양성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음성 중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해당값을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선택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26" y="950933"/>
            <a:ext cx="6858000" cy="4192567"/>
          </a:xfrm>
          <a:prstGeom prst="rect">
            <a:avLst/>
          </a:prstGeom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158598" y="3707088"/>
            <a:ext cx="2117258" cy="37683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양성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음성 선택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168446" y="4175832"/>
            <a:ext cx="3295542" cy="37683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수정 버튼을 클릭하여 최종 검사 결과 등록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030" y="1479811"/>
            <a:ext cx="3366120" cy="2172200"/>
          </a:xfrm>
          <a:prstGeom prst="rect">
            <a:avLst/>
          </a:prstGeom>
        </p:spPr>
      </p:pic>
      <p:sp>
        <p:nvSpPr>
          <p:cNvPr id="11" name="타원 10"/>
          <p:cNvSpPr/>
          <p:nvPr/>
        </p:nvSpPr>
        <p:spPr bwMode="auto">
          <a:xfrm>
            <a:off x="4788024" y="2002311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5239158" y="3228606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5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965799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73822"/>
            <a:ext cx="6858000" cy="4173603"/>
          </a:xfrm>
          <a:prstGeom prst="rect">
            <a:avLst/>
          </a:prstGeom>
        </p:spPr>
      </p:pic>
      <p:sp>
        <p:nvSpPr>
          <p:cNvPr id="9" name="타원 8"/>
          <p:cNvSpPr/>
          <p:nvPr/>
        </p:nvSpPr>
        <p:spPr bwMode="auto">
          <a:xfrm>
            <a:off x="5965098" y="314856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6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274079" y="3692195"/>
            <a:ext cx="2205860" cy="45746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6.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등록 완료 화면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223628" y="650852"/>
            <a:ext cx="621069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500" dirty="0" err="1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자기관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7434318" y="761007"/>
            <a:ext cx="400050" cy="79772"/>
            <a:chOff x="2880" y="624"/>
            <a:chExt cx="480" cy="96"/>
          </a:xfrm>
        </p:grpSpPr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5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1120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68" y="950934"/>
            <a:ext cx="6858000" cy="4192566"/>
          </a:xfrm>
          <a:prstGeom prst="rect">
            <a:avLst/>
          </a:prstGeom>
        </p:spPr>
      </p:pic>
      <p:sp>
        <p:nvSpPr>
          <p:cNvPr id="9" name="타원 8"/>
          <p:cNvSpPr/>
          <p:nvPr/>
        </p:nvSpPr>
        <p:spPr bwMode="auto">
          <a:xfrm>
            <a:off x="2477316" y="203169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5328084" y="3759882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573778" y="2912712"/>
            <a:ext cx="3564396" cy="65243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타기관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검사기관명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검사일자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항체검사결과 등록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666012" y="4189346"/>
            <a:ext cx="1543526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[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저장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1223628" y="650852"/>
            <a:ext cx="621069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500" dirty="0" err="1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타기관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434318" y="761007"/>
            <a:ext cx="400050" cy="79772"/>
            <a:chOff x="2880" y="624"/>
            <a:chExt cx="480" cy="96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9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892833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73822"/>
            <a:ext cx="6858000" cy="4173603"/>
          </a:xfrm>
          <a:prstGeom prst="rect">
            <a:avLst/>
          </a:prstGeom>
        </p:spPr>
      </p:pic>
      <p:sp>
        <p:nvSpPr>
          <p:cNvPr id="9" name="타원 8"/>
          <p:cNvSpPr/>
          <p:nvPr/>
        </p:nvSpPr>
        <p:spPr bwMode="auto">
          <a:xfrm>
            <a:off x="5965098" y="314856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274079" y="3692195"/>
            <a:ext cx="2205860" cy="45746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 결과 등록 완료 화면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1223628" y="650852"/>
            <a:ext cx="621069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항체검사여부 등록</a:t>
            </a:r>
            <a:r>
              <a:rPr lang="en-US" altLang="ko-KR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500" dirty="0" err="1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타기관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검사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7434318" y="761007"/>
            <a:ext cx="400050" cy="79772"/>
            <a:chOff x="2880" y="624"/>
            <a:chExt cx="480" cy="96"/>
          </a:xfrm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4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15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6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950439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86" y="950934"/>
            <a:ext cx="6858000" cy="4192566"/>
          </a:xfrm>
          <a:prstGeom prst="rect">
            <a:avLst/>
          </a:prstGeom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223628" y="650852"/>
            <a:ext cx="577864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 등록 및 비용신청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019908" y="777820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9" name="타원 8"/>
          <p:cNvSpPr/>
          <p:nvPr/>
        </p:nvSpPr>
        <p:spPr bwMode="auto">
          <a:xfrm>
            <a:off x="5166066" y="3180858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788024" y="3651870"/>
            <a:ext cx="1780300" cy="33771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클릭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82235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/>
              <a:t>역학적 특성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90545" y="1059181"/>
            <a:ext cx="7235687" cy="3555686"/>
          </a:xfrm>
        </p:spPr>
        <p:txBody>
          <a:bodyPr>
            <a:normAutofit fontScale="85000" lnSpcReduction="20000"/>
          </a:bodyPr>
          <a:lstStyle/>
          <a:p>
            <a:pPr fontAlgn="base" latinLnBrk="0">
              <a:lnSpc>
                <a:spcPct val="160000"/>
              </a:lnSpc>
            </a:pPr>
            <a:r>
              <a:rPr lang="ko-KR" altLang="en-US" dirty="0" smtClean="0"/>
              <a:t>전염기간 </a:t>
            </a:r>
            <a:endParaRPr lang="en-US" altLang="ko-KR" dirty="0" smtClean="0"/>
          </a:p>
          <a:p>
            <a:pPr lvl="1" fontAlgn="base" latinLnBrk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ko-KR" altLang="en-US" b="1" u="sng" dirty="0" smtClean="0">
                <a:solidFill>
                  <a:srgbClr val="FF0000"/>
                </a:solidFill>
              </a:rPr>
              <a:t>증상 </a:t>
            </a:r>
            <a:r>
              <a:rPr lang="ko-KR" altLang="en-US" b="1" u="sng" dirty="0">
                <a:solidFill>
                  <a:srgbClr val="FF0000"/>
                </a:solidFill>
              </a:rPr>
              <a:t>발현 </a:t>
            </a:r>
            <a:r>
              <a:rPr lang="en-US" altLang="ko-KR" b="1" u="sng" dirty="0">
                <a:solidFill>
                  <a:srgbClr val="FF0000"/>
                </a:solidFill>
              </a:rPr>
              <a:t>2</a:t>
            </a:r>
            <a:r>
              <a:rPr lang="ko-KR" altLang="en-US" b="1" u="sng" dirty="0">
                <a:solidFill>
                  <a:srgbClr val="FF0000"/>
                </a:solidFill>
              </a:rPr>
              <a:t>주 전부터 황달이 생긴 후 </a:t>
            </a:r>
            <a:r>
              <a:rPr lang="en-US" altLang="ko-KR" b="1" u="sng" dirty="0">
                <a:solidFill>
                  <a:srgbClr val="FF0000"/>
                </a:solidFill>
              </a:rPr>
              <a:t>1</a:t>
            </a:r>
            <a:r>
              <a:rPr lang="ko-KR" altLang="en-US" b="1" u="sng" dirty="0">
                <a:solidFill>
                  <a:srgbClr val="FF0000"/>
                </a:solidFill>
              </a:rPr>
              <a:t>주일까지이며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증상 발현 </a:t>
            </a:r>
            <a:r>
              <a:rPr lang="en-US" altLang="ko-KR" u="sng" dirty="0">
                <a:solidFill>
                  <a:srgbClr val="FF0000"/>
                </a:solidFill>
              </a:rPr>
              <a:t>1</a:t>
            </a:r>
            <a:r>
              <a:rPr lang="ko-KR" altLang="en-US" u="sng" dirty="0">
                <a:solidFill>
                  <a:srgbClr val="FF0000"/>
                </a:solidFill>
              </a:rPr>
              <a:t>∼</a:t>
            </a:r>
            <a:r>
              <a:rPr lang="en-US" altLang="ko-KR" u="sng" dirty="0">
                <a:solidFill>
                  <a:srgbClr val="FF0000"/>
                </a:solidFill>
              </a:rPr>
              <a:t>2</a:t>
            </a:r>
            <a:r>
              <a:rPr lang="ko-KR" altLang="en-US" u="sng" dirty="0">
                <a:solidFill>
                  <a:srgbClr val="FF0000"/>
                </a:solidFill>
              </a:rPr>
              <a:t>주 전이</a:t>
            </a:r>
            <a:r>
              <a:rPr lang="ko-KR" altLang="en-US" dirty="0"/>
              <a:t> 가장 감염력이 높은 시기 </a:t>
            </a:r>
          </a:p>
          <a:p>
            <a:pPr lvl="1" fontAlgn="base" latinLnBrk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성인에 </a:t>
            </a:r>
            <a:r>
              <a:rPr lang="ko-KR" altLang="en-US" dirty="0"/>
              <a:t>비해 소아에게는 바이러스 배출기간이 더욱 길어 </a:t>
            </a:r>
            <a:r>
              <a:rPr lang="ko-KR" altLang="en-US" dirty="0" smtClean="0"/>
              <a:t>임상  증상 </a:t>
            </a:r>
            <a:r>
              <a:rPr lang="ko-KR" altLang="en-US" dirty="0"/>
              <a:t>발현 후 </a:t>
            </a:r>
            <a:r>
              <a:rPr lang="en-US" altLang="ko-KR" dirty="0"/>
              <a:t>10</a:t>
            </a:r>
            <a:r>
              <a:rPr lang="ko-KR" altLang="en-US" dirty="0"/>
              <a:t>주간 지속되기도 하고</a:t>
            </a:r>
            <a:r>
              <a:rPr lang="en-US" altLang="ko-KR" dirty="0"/>
              <a:t>, </a:t>
            </a:r>
            <a:r>
              <a:rPr lang="ko-KR" altLang="en-US" dirty="0"/>
              <a:t>신생아기 감염 시 바이러스 배출이 </a:t>
            </a:r>
            <a:r>
              <a:rPr lang="en-US" altLang="ko-KR" dirty="0"/>
              <a:t>6</a:t>
            </a:r>
            <a:r>
              <a:rPr lang="ko-KR" altLang="en-US" dirty="0"/>
              <a:t>개월간 지속될 수 도 있음</a:t>
            </a:r>
          </a:p>
          <a:p>
            <a:pPr lvl="1" fontAlgn="base" latinLnBrk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증상이 </a:t>
            </a:r>
            <a:r>
              <a:rPr lang="ko-KR" altLang="en-US" dirty="0"/>
              <a:t>나타나거나</a:t>
            </a:r>
            <a:r>
              <a:rPr lang="en-US" altLang="ko-KR" dirty="0"/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간수치 이상이 생기면</a:t>
            </a:r>
            <a:r>
              <a:rPr lang="en-US" altLang="ko-KR" dirty="0"/>
              <a:t>, </a:t>
            </a:r>
            <a:r>
              <a:rPr lang="ko-KR" altLang="en-US" dirty="0"/>
              <a:t>배출되는 바이러스 숫자는 감소하기 시작하고 </a:t>
            </a:r>
            <a:r>
              <a:rPr lang="en-US" altLang="ko-KR" dirty="0"/>
              <a:t>A</a:t>
            </a:r>
            <a:r>
              <a:rPr lang="ko-KR" altLang="en-US" dirty="0" err="1"/>
              <a:t>형간염</a:t>
            </a:r>
            <a:r>
              <a:rPr lang="ko-KR" altLang="en-US" dirty="0"/>
              <a:t> 항체가 나타나기 </a:t>
            </a:r>
            <a:r>
              <a:rPr lang="ko-KR" altLang="en-US" dirty="0" smtClean="0"/>
              <a:t>시작함</a:t>
            </a:r>
            <a:endParaRPr lang="en-US" altLang="ko-KR" dirty="0" smtClean="0"/>
          </a:p>
          <a:p>
            <a:pPr fontAlgn="base" latinLnBrk="0">
              <a:lnSpc>
                <a:spcPct val="160000"/>
              </a:lnSpc>
            </a:pPr>
            <a:r>
              <a:rPr lang="ko-KR" altLang="en-US" b="1" u="sng" dirty="0" smtClean="0">
                <a:solidFill>
                  <a:srgbClr val="FF0000"/>
                </a:solidFill>
              </a:rPr>
              <a:t>잠복기</a:t>
            </a:r>
            <a:r>
              <a:rPr lang="en-US" altLang="ko-KR" b="1" u="sng" dirty="0" smtClean="0">
                <a:solidFill>
                  <a:srgbClr val="FF0000"/>
                </a:solidFill>
              </a:rPr>
              <a:t>: </a:t>
            </a:r>
            <a:r>
              <a:rPr lang="en-US" altLang="ko-KR" b="1" u="sng" dirty="0">
                <a:solidFill>
                  <a:srgbClr val="FF0000"/>
                </a:solidFill>
              </a:rPr>
              <a:t>15~50</a:t>
            </a:r>
            <a:r>
              <a:rPr lang="ko-KR" altLang="en-US" b="1" u="sng" dirty="0">
                <a:solidFill>
                  <a:srgbClr val="FF0000"/>
                </a:solidFill>
              </a:rPr>
              <a:t>일 </a:t>
            </a:r>
            <a:r>
              <a:rPr lang="en-US" altLang="ko-KR" b="1" u="sng" dirty="0">
                <a:solidFill>
                  <a:srgbClr val="FF0000"/>
                </a:solidFill>
              </a:rPr>
              <a:t>(</a:t>
            </a:r>
            <a:r>
              <a:rPr lang="ko-KR" altLang="en-US" b="1" u="sng" dirty="0">
                <a:solidFill>
                  <a:srgbClr val="FF0000"/>
                </a:solidFill>
              </a:rPr>
              <a:t>평균 </a:t>
            </a:r>
            <a:r>
              <a:rPr lang="en-US" altLang="ko-KR" b="1" u="sng" dirty="0">
                <a:solidFill>
                  <a:srgbClr val="FF0000"/>
                </a:solidFill>
              </a:rPr>
              <a:t>28~30</a:t>
            </a:r>
            <a:r>
              <a:rPr lang="ko-KR" altLang="en-US" b="1" u="sng" dirty="0">
                <a:solidFill>
                  <a:srgbClr val="FF0000"/>
                </a:solidFill>
              </a:rPr>
              <a:t>일</a:t>
            </a:r>
            <a:r>
              <a:rPr lang="en-US" altLang="ko-KR" b="1" u="sng" dirty="0" smtClean="0">
                <a:solidFill>
                  <a:srgbClr val="FF0000"/>
                </a:solidFill>
              </a:rPr>
              <a:t>)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6" y="950934"/>
            <a:ext cx="6858000" cy="4192566"/>
          </a:xfrm>
          <a:prstGeom prst="rect">
            <a:avLst/>
          </a:prstGeom>
        </p:spPr>
      </p:pic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754608" y="1200036"/>
            <a:ext cx="5916580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예방접종등록 화면에서 백신정보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접종일자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접종방법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예진의사 등의 정보 입력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774496" y="1592687"/>
            <a:ext cx="3460458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신청금액란에 신청금액 확인 가능 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타원 15"/>
          <p:cNvSpPr/>
          <p:nvPr/>
        </p:nvSpPr>
        <p:spPr bwMode="auto">
          <a:xfrm>
            <a:off x="4950042" y="198432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4942629" y="292778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4588572" y="359786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1889183" y="4009551"/>
            <a:ext cx="4225431" cy="3429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[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클릭하여 접종등록 및 비용상환 신청 완료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7019908" y="777820"/>
            <a:ext cx="400050" cy="79772"/>
            <a:chOff x="2880" y="624"/>
            <a:chExt cx="480" cy="96"/>
          </a:xfrm>
        </p:grpSpPr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3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4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25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1223628" y="650852"/>
            <a:ext cx="577864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 등록 및 비용신청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34250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93526"/>
            <a:ext cx="6858000" cy="4149974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 bwMode="auto">
          <a:xfrm>
            <a:off x="5025762" y="4048776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810498" y="3455362"/>
            <a:ext cx="4430529" cy="57076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정상적으로 비용신청이 완료된 화면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신청이 완료되면 접종일자가 빨간색으로 표시</a:t>
            </a:r>
            <a:endParaRPr lang="en-US" altLang="ko-KR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223628" y="650852"/>
            <a:ext cx="577864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(40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접종기록이 없는 경우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접종기록 등록 및 비용신청</a:t>
            </a:r>
            <a:r>
              <a:rPr lang="en-US" altLang="ko-KR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2" name="Group 18"/>
          <p:cNvGrpSpPr>
            <a:grpSpLocks/>
          </p:cNvGrpSpPr>
          <p:nvPr/>
        </p:nvGrpSpPr>
        <p:grpSpPr bwMode="auto">
          <a:xfrm>
            <a:off x="7019908" y="777820"/>
            <a:ext cx="400050" cy="79772"/>
            <a:chOff x="2880" y="624"/>
            <a:chExt cx="480" cy="96"/>
          </a:xfrm>
        </p:grpSpPr>
        <p:sp>
          <p:nvSpPr>
            <p:cNvPr id="23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5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1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846544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599" y="993526"/>
            <a:ext cx="6858000" cy="4149974"/>
          </a:xfrm>
          <a:prstGeom prst="rect">
            <a:avLst/>
          </a:prstGeom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171377" y="650852"/>
            <a:ext cx="275255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 내역 확인 방법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23928" y="759379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6" name="타원 15"/>
          <p:cNvSpPr/>
          <p:nvPr/>
        </p:nvSpPr>
        <p:spPr bwMode="auto">
          <a:xfrm>
            <a:off x="5436096" y="1275606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426994" y="1977258"/>
            <a:ext cx="6425678" cy="4324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상단 메뉴보기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기타예방접종사업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비용상환현황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비용상환내역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7833823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05576"/>
            <a:ext cx="6858000" cy="4137924"/>
          </a:xfrm>
          <a:prstGeom prst="rect">
            <a:avLst/>
          </a:prstGeom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171377" y="650852"/>
            <a:ext cx="275255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 내역 확인 방법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23928" y="759379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6" name="타원 15"/>
          <p:cNvSpPr/>
          <p:nvPr/>
        </p:nvSpPr>
        <p:spPr bwMode="auto">
          <a:xfrm>
            <a:off x="3275856" y="139352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493658" y="2409732"/>
            <a:ext cx="2750310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검색 조건 설정 후 조회 버튼 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타원 11"/>
          <p:cNvSpPr/>
          <p:nvPr/>
        </p:nvSpPr>
        <p:spPr bwMode="auto">
          <a:xfrm>
            <a:off x="1171377" y="195928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6948264" y="122160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501179" y="2798038"/>
            <a:ext cx="2666946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 상태 확인 가능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153600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376" y="947678"/>
            <a:ext cx="6858000" cy="4195822"/>
          </a:xfrm>
          <a:prstGeom prst="rect">
            <a:avLst/>
          </a:prstGeom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171377" y="650852"/>
            <a:ext cx="275255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 err="1" smtClean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검사비</a:t>
            </a:r>
            <a:r>
              <a:rPr lang="ko-KR" altLang="en-US" sz="1500" dirty="0" smtClean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신청 내역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확인 방법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23928" y="759379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6" name="타원 15"/>
          <p:cNvSpPr/>
          <p:nvPr/>
        </p:nvSpPr>
        <p:spPr bwMode="auto">
          <a:xfrm>
            <a:off x="5652120" y="1497788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353687" y="1958709"/>
            <a:ext cx="6596707" cy="4324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상단 메뉴보기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기타예방접종사업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비용상환현황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-&gt;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검사비신청내역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069511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05576"/>
            <a:ext cx="6858000" cy="4137924"/>
          </a:xfrm>
          <a:prstGeom prst="rect">
            <a:avLst/>
          </a:prstGeom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171377" y="650852"/>
            <a:ext cx="253652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 err="1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검사비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신청 내역 확인 방법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707904" y="761007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6" name="타원 15"/>
          <p:cNvSpPr/>
          <p:nvPr/>
        </p:nvSpPr>
        <p:spPr bwMode="auto">
          <a:xfrm>
            <a:off x="3275856" y="139352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493658" y="2409732"/>
            <a:ext cx="2750310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검색 조건 설정 후 조회 버튼 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타원 11"/>
          <p:cNvSpPr/>
          <p:nvPr/>
        </p:nvSpPr>
        <p:spPr bwMode="auto">
          <a:xfrm>
            <a:off x="1171377" y="1959283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6948264" y="122160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501179" y="2798038"/>
            <a:ext cx="2422750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검사비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신청내역 확인 가능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비용상환신청 방법</a:t>
            </a:r>
            <a:endParaRPr lang="en-US" altLang="ko-KR" sz="2800" dirty="0" smtClean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575263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171377" y="650852"/>
            <a:ext cx="122892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ko-KR" altLang="en-US" sz="1500" dirty="0" smtClean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400300" y="772548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34" y="947383"/>
            <a:ext cx="6858000" cy="4196117"/>
          </a:xfrm>
          <a:prstGeom prst="rect">
            <a:avLst/>
          </a:prstGeom>
        </p:spPr>
      </p:pic>
      <p:sp>
        <p:nvSpPr>
          <p:cNvPr id="9" name="타원 8"/>
          <p:cNvSpPr/>
          <p:nvPr/>
        </p:nvSpPr>
        <p:spPr bwMode="auto">
          <a:xfrm>
            <a:off x="4734018" y="170765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184246" y="2362234"/>
            <a:ext cx="5368953" cy="4324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상단 메뉴보기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기타예방접종사업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-&gt;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취약계층관리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메뉴 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 smtClean="0"/>
              <a:t>예방접종통합관리시스템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대상자관리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보건소</a:t>
            </a:r>
            <a:r>
              <a:rPr lang="en-US" altLang="ko-KR" sz="2800" dirty="0"/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112751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376" y="947382"/>
            <a:ext cx="6858000" cy="4275469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 bwMode="auto">
          <a:xfrm>
            <a:off x="4355976" y="1329612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6948264" y="117845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7705947" y="1590639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761910" y="3058626"/>
            <a:ext cx="2592288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접종명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항목 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HepA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선택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780217" y="3452636"/>
            <a:ext cx="1439856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 버튼 클릭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780216" y="3846053"/>
            <a:ext cx="3306384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리스트 화면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/>
              <a:t>예방접종통합관리시스템 </a:t>
            </a:r>
            <a:r>
              <a:rPr lang="en-US" altLang="ko-KR" sz="2800" dirty="0"/>
              <a:t>– </a:t>
            </a:r>
            <a:r>
              <a:rPr lang="ko-KR" altLang="en-US" sz="2800" dirty="0"/>
              <a:t>대상자관리</a:t>
            </a:r>
            <a:r>
              <a:rPr lang="en-US" altLang="ko-KR" sz="2800" dirty="0"/>
              <a:t>(</a:t>
            </a:r>
            <a:r>
              <a:rPr lang="ko-KR" altLang="en-US" sz="2800" dirty="0"/>
              <a:t>보건소</a:t>
            </a:r>
            <a:r>
              <a:rPr lang="en-US" altLang="ko-KR" sz="2800" dirty="0"/>
              <a:t>)</a:t>
            </a:r>
            <a:endParaRPr lang="ko-KR" altLang="en-US" sz="2800" dirty="0"/>
          </a:p>
          <a:p>
            <a:endParaRPr lang="ko-KR" altLang="en-US" sz="2800" dirty="0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1171377" y="650852"/>
            <a:ext cx="122892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</a:t>
            </a:r>
            <a:r>
              <a:rPr lang="ko-KR" altLang="en-US" sz="1500" dirty="0" smtClean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</a:t>
            </a:r>
            <a:endParaRPr lang="ko-KR" altLang="en-US" sz="15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2400300" y="772548"/>
            <a:ext cx="400050" cy="79772"/>
            <a:chOff x="2880" y="624"/>
            <a:chExt cx="480" cy="96"/>
          </a:xfrm>
        </p:grpSpPr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</p:spTree>
    <p:extLst>
      <p:ext uri="{BB962C8B-B14F-4D97-AF65-F5344CB8AC3E}">
        <p14:creationId xmlns:p14="http://schemas.microsoft.com/office/powerpoint/2010/main" val="215437784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9" y="1030553"/>
            <a:ext cx="6858000" cy="4130909"/>
          </a:xfrm>
          <a:prstGeom prst="rect">
            <a:avLst/>
          </a:prstGeom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171377" y="650852"/>
            <a:ext cx="205047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150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신규대상자 등록 </a:t>
            </a:r>
            <a:r>
              <a:rPr lang="ko-KR" altLang="en-US" sz="15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방법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181181" y="771544"/>
            <a:ext cx="400050" cy="79772"/>
            <a:chOff x="2880" y="624"/>
            <a:chExt cx="480" cy="96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2880" y="624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3077" y="624"/>
              <a:ext cx="96" cy="96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3264" y="624"/>
              <a:ext cx="96" cy="96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hangingPunct="1"/>
              <a:endParaRPr lang="ko-KR" altLang="en-US" sz="2100"/>
            </a:p>
          </p:txBody>
        </p:sp>
      </p:grpSp>
      <p:sp>
        <p:nvSpPr>
          <p:cNvPr id="10" name="타원 9"/>
          <p:cNvSpPr/>
          <p:nvPr/>
        </p:nvSpPr>
        <p:spPr bwMode="auto">
          <a:xfrm>
            <a:off x="3208860" y="1977684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1601670" y="2238711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3444723" y="232479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784883" y="2595158"/>
            <a:ext cx="3166689" cy="43944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A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형간염대상자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고위험군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샘플 다운 로드 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이름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주민등록번호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연락처 저장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785663" y="3060880"/>
            <a:ext cx="1709886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2.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접종명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HepA</a:t>
            </a: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선택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785664" y="3438499"/>
            <a:ext cx="4358211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3. Excel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업로드 버튼 클릭 하여 저장한 샘플 엑셀파일 선택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1182979" y="2834980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2908165" y="2656562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5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5624919" y="2225212"/>
            <a:ext cx="273016" cy="261027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1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6</a:t>
            </a:r>
            <a:endParaRPr lang="ko-KR" altLang="en-US" sz="11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3784881" y="3835734"/>
            <a:ext cx="2113053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4. </a:t>
            </a:r>
            <a:r>
              <a:rPr lang="ko-KR" altLang="en-US" sz="1200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업로드한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대상 자 확인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3784882" y="4220269"/>
            <a:ext cx="3682718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5.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데이터 검증 버튼 클릭하여 대상자 정보 검증 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767043" y="4636866"/>
            <a:ext cx="3557682" cy="32223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6. </a:t>
            </a:r>
            <a:r>
              <a:rPr lang="ko-KR" altLang="en-US" sz="1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데이터 검증 완료 후 대상자 추가 내역확인</a:t>
            </a:r>
            <a:endParaRPr lang="en-US" altLang="ko-KR" sz="12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제목 1"/>
          <p:cNvSpPr txBox="1">
            <a:spLocks/>
          </p:cNvSpPr>
          <p:nvPr/>
        </p:nvSpPr>
        <p:spPr>
          <a:xfrm>
            <a:off x="106496" y="65924"/>
            <a:ext cx="7843898" cy="511058"/>
          </a:xfrm>
          <a:prstGeom prst="rect">
            <a:avLst/>
          </a:prstGeom>
        </p:spPr>
        <p:txBody>
          <a:bodyPr/>
          <a:lstStyle>
            <a:lvl1pPr algn="ctr" defTabSz="68578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defRPr>
            </a:lvl1pPr>
          </a:lstStyle>
          <a:p>
            <a:r>
              <a:rPr lang="ko-KR" altLang="en-US" sz="2800" dirty="0"/>
              <a:t>예방접종통합관리시스템 </a:t>
            </a:r>
            <a:r>
              <a:rPr lang="en-US" altLang="ko-KR" sz="2800" dirty="0"/>
              <a:t>– </a:t>
            </a:r>
            <a:r>
              <a:rPr lang="ko-KR" altLang="en-US" sz="2800" dirty="0"/>
              <a:t>대상자관리</a:t>
            </a:r>
            <a:r>
              <a:rPr lang="en-US" altLang="ko-KR" sz="2800" dirty="0"/>
              <a:t>(</a:t>
            </a:r>
            <a:r>
              <a:rPr lang="ko-KR" altLang="en-US" sz="2800" dirty="0"/>
              <a:t>보건소</a:t>
            </a:r>
            <a:r>
              <a:rPr lang="en-US" altLang="ko-KR" sz="2800" dirty="0"/>
              <a:t>)</a:t>
            </a:r>
            <a:endParaRPr lang="ko-KR" altLang="en-US" sz="2800" dirty="0"/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1703547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7681" y="56410"/>
            <a:ext cx="7248088" cy="511058"/>
          </a:xfrm>
        </p:spPr>
        <p:txBody>
          <a:bodyPr/>
          <a:lstStyle/>
          <a:p>
            <a:r>
              <a:rPr lang="ko-KR" altLang="en-US" sz="2800" dirty="0" smtClean="0"/>
              <a:t>당부사항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64735" y="990600"/>
            <a:ext cx="6902916" cy="3875598"/>
          </a:xfrm>
        </p:spPr>
        <p:txBody>
          <a:bodyPr>
            <a:normAutofit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dirty="0"/>
              <a:t>위탁 의료기관 방문점검 </a:t>
            </a:r>
            <a:r>
              <a:rPr lang="ko-KR" altLang="en-US" dirty="0" smtClean="0"/>
              <a:t>실시</a:t>
            </a:r>
            <a:r>
              <a:rPr lang="en-US" altLang="ko-KR" dirty="0"/>
              <a:t>(</a:t>
            </a:r>
            <a:r>
              <a:rPr lang="ko-KR" altLang="en-US" dirty="0"/>
              <a:t>연 </a:t>
            </a:r>
            <a:r>
              <a:rPr lang="en-US" altLang="ko-KR" dirty="0"/>
              <a:t>1</a:t>
            </a:r>
            <a:r>
              <a:rPr lang="ko-KR" altLang="en-US" dirty="0"/>
              <a:t>회 </a:t>
            </a:r>
            <a:r>
              <a:rPr lang="ko-KR" altLang="en-US" dirty="0" smtClean="0"/>
              <a:t>이상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협조</a:t>
            </a:r>
            <a:endParaRPr lang="en-US" altLang="ko-KR" dirty="0" smtClean="0"/>
          </a:p>
          <a:p>
            <a:pPr lvl="1" fontAlgn="base" latinLnBrk="0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dirty="0" err="1" smtClean="0"/>
              <a:t>방문점검은</a:t>
            </a:r>
            <a:r>
              <a:rPr lang="ko-KR" altLang="en-US" dirty="0" smtClean="0"/>
              <a:t> </a:t>
            </a:r>
            <a:r>
              <a:rPr lang="ko-KR" altLang="en-US" dirty="0"/>
              <a:t>사전에 방문 </a:t>
            </a:r>
            <a:r>
              <a:rPr lang="ko-KR" altLang="en-US" dirty="0" err="1"/>
              <a:t>점검일을</a:t>
            </a:r>
            <a:r>
              <a:rPr lang="ko-KR" altLang="en-US" dirty="0"/>
              <a:t> 안내하지 않으며</a:t>
            </a:r>
            <a:r>
              <a:rPr lang="en-US" altLang="ko-KR" dirty="0"/>
              <a:t>, </a:t>
            </a:r>
            <a:r>
              <a:rPr lang="ko-KR" altLang="en-US" dirty="0"/>
              <a:t>위탁의료기관에서는 관할보건소의 방문점검에 협조해야 </a:t>
            </a:r>
            <a:r>
              <a:rPr lang="ko-KR" altLang="en-US" dirty="0" smtClean="0"/>
              <a:t>함</a:t>
            </a:r>
            <a:endParaRPr lang="en-US" altLang="ko-KR" dirty="0" smtClean="0"/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dirty="0" err="1" smtClean="0"/>
              <a:t>점검기간</a:t>
            </a:r>
            <a:r>
              <a:rPr lang="ko-KR" altLang="en-US" dirty="0" smtClean="0"/>
              <a:t> </a:t>
            </a:r>
            <a:r>
              <a:rPr lang="ko-KR" altLang="en-US" dirty="0"/>
              <a:t>내 사전 예고없이 방문 가능하며</a:t>
            </a:r>
            <a:r>
              <a:rPr lang="en-US" altLang="ko-KR" dirty="0"/>
              <a:t>, 1</a:t>
            </a:r>
            <a:r>
              <a:rPr lang="ko-KR" altLang="en-US" dirty="0"/>
              <a:t>차 방문점검 시 미흡한 사항이 발견되면</a:t>
            </a:r>
            <a:r>
              <a:rPr lang="en-US" altLang="ko-KR" dirty="0"/>
              <a:t>, </a:t>
            </a:r>
            <a:r>
              <a:rPr lang="ko-KR" altLang="en-US" dirty="0"/>
              <a:t>즉시 현장조치 또는 이후 재방문을 통한 점검 </a:t>
            </a:r>
            <a:r>
              <a:rPr lang="ko-KR" altLang="en-US" dirty="0" smtClean="0"/>
              <a:t>시행</a:t>
            </a:r>
            <a:endParaRPr lang="en-US" altLang="ko-KR" dirty="0" smtClean="0"/>
          </a:p>
          <a:p>
            <a:pPr lvl="1" fontAlgn="base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>
                <a:solidFill>
                  <a:srgbClr val="FF0000"/>
                </a:solidFill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</a:rPr>
              <a:t>기존 어린이 국가예방접종 사업 및 어르신</a:t>
            </a:r>
            <a:r>
              <a:rPr lang="en-US" altLang="ko-KR" sz="1400" dirty="0" smtClean="0">
                <a:solidFill>
                  <a:srgbClr val="FF0000"/>
                </a:solidFill>
              </a:rPr>
              <a:t>, </a:t>
            </a:r>
            <a:r>
              <a:rPr lang="ko-KR" altLang="en-US" sz="1400" dirty="0" smtClean="0">
                <a:solidFill>
                  <a:srgbClr val="FF0000"/>
                </a:solidFill>
              </a:rPr>
              <a:t>임신부 인플루엔자 국가예방접종 지원사업과 별도로 방문점검 실시</a:t>
            </a:r>
            <a:endParaRPr lang="en-US" altLang="ko-KR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7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임상 양상 및 역학 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92036" y="739140"/>
            <a:ext cx="7246189" cy="1927860"/>
          </a:xfrm>
        </p:spPr>
        <p:txBody>
          <a:bodyPr>
            <a:noAutofit/>
          </a:bodyPr>
          <a:lstStyle/>
          <a:p>
            <a:pPr fontAlgn="base">
              <a:lnSpc>
                <a:spcPct val="170000"/>
              </a:lnSpc>
            </a:pPr>
            <a:r>
              <a:rPr lang="ko-KR" altLang="en-US" sz="1600" dirty="0"/>
              <a:t>검사소견 </a:t>
            </a:r>
          </a:p>
          <a:p>
            <a:pPr lvl="1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증상 발생 </a:t>
            </a:r>
            <a:r>
              <a:rPr lang="en-US" altLang="ko-KR" sz="1400" dirty="0"/>
              <a:t>5</a:t>
            </a:r>
            <a:r>
              <a:rPr lang="ko-KR" altLang="en-US" sz="1400" dirty="0"/>
              <a:t>∼</a:t>
            </a:r>
            <a:r>
              <a:rPr lang="en-US" altLang="ko-KR" sz="1400" dirty="0"/>
              <a:t>10</a:t>
            </a:r>
            <a:r>
              <a:rPr lang="ko-KR" altLang="en-US" sz="1400" dirty="0"/>
              <a:t>일 전</a:t>
            </a:r>
            <a:r>
              <a:rPr lang="en-US" altLang="ko-KR" sz="1400" dirty="0"/>
              <a:t>(</a:t>
            </a:r>
            <a:r>
              <a:rPr lang="ko-KR" altLang="en-US" sz="1400" dirty="0" err="1"/>
              <a:t>급성기</a:t>
            </a:r>
            <a:r>
              <a:rPr lang="en-US" altLang="ko-KR" sz="1400" dirty="0"/>
              <a:t>)</a:t>
            </a:r>
            <a:r>
              <a:rPr lang="ko-KR" altLang="en-US" sz="1400" dirty="0"/>
              <a:t>에 </a:t>
            </a:r>
            <a:r>
              <a:rPr lang="en-US" altLang="ko-KR" sz="1400" dirty="0" smtClean="0"/>
              <a:t>IgM</a:t>
            </a:r>
            <a:r>
              <a:rPr lang="ko-KR" altLang="en-US" sz="1400" dirty="0" smtClean="0"/>
              <a:t>이 검출될 </a:t>
            </a:r>
            <a:r>
              <a:rPr lang="ko-KR" altLang="en-US" sz="1400" dirty="0"/>
              <a:t>수 있으며</a:t>
            </a:r>
            <a:r>
              <a:rPr lang="en-US" altLang="ko-KR" sz="1400" dirty="0"/>
              <a:t>, 6</a:t>
            </a:r>
            <a:r>
              <a:rPr lang="ko-KR" altLang="en-US" sz="1400" dirty="0"/>
              <a:t>개월까지 검출 가능</a:t>
            </a:r>
          </a:p>
          <a:p>
            <a:pPr lvl="1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400" dirty="0" err="1" smtClean="0"/>
              <a:t>IgG</a:t>
            </a:r>
            <a:r>
              <a:rPr lang="ko-KR" altLang="en-US" sz="1400" dirty="0" smtClean="0"/>
              <a:t>는 </a:t>
            </a:r>
            <a:r>
              <a:rPr lang="ko-KR" altLang="en-US" sz="1400" dirty="0"/>
              <a:t>회복기에 검출되며</a:t>
            </a:r>
            <a:r>
              <a:rPr lang="en-US" altLang="ko-KR" sz="1400" dirty="0"/>
              <a:t>, </a:t>
            </a:r>
            <a:r>
              <a:rPr lang="ko-KR" altLang="en-US" sz="1400" dirty="0"/>
              <a:t>평생 지속됨</a:t>
            </a:r>
          </a:p>
          <a:p>
            <a:pPr lvl="1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간수치 증가</a:t>
            </a:r>
            <a:r>
              <a:rPr lang="en-US" altLang="ko-KR" sz="1400" dirty="0"/>
              <a:t>(AST, ALT), </a:t>
            </a:r>
            <a:r>
              <a:rPr lang="ko-KR" altLang="en-US" sz="1400" dirty="0" err="1"/>
              <a:t>빌리루빈</a:t>
            </a:r>
            <a:r>
              <a:rPr lang="ko-KR" altLang="en-US" sz="1400" dirty="0"/>
              <a:t> 증가</a:t>
            </a:r>
            <a:endParaRPr lang="en-US" altLang="ko-KR" sz="1400" dirty="0"/>
          </a:p>
          <a:p>
            <a:pPr fontAlgn="base">
              <a:lnSpc>
                <a:spcPct val="150000"/>
              </a:lnSpc>
            </a:pPr>
            <a:r>
              <a:rPr lang="ko-KR" altLang="en-US" sz="1600" dirty="0"/>
              <a:t>증상발생 </a:t>
            </a:r>
            <a:r>
              <a:rPr lang="en-US" altLang="ko-KR" sz="1600" dirty="0"/>
              <a:t>1~2</a:t>
            </a:r>
            <a:r>
              <a:rPr lang="ko-KR" altLang="en-US" sz="1600" dirty="0"/>
              <a:t>주 전부터 대변 바이러스 배출 최대</a:t>
            </a:r>
            <a:endParaRPr lang="en-US" altLang="ko-KR" sz="1600" dirty="0"/>
          </a:p>
          <a:p>
            <a:pPr fontAlgn="base">
              <a:lnSpc>
                <a:spcPct val="150000"/>
              </a:lnSpc>
            </a:pPr>
            <a:endParaRPr lang="ko-KR" altLang="en-US" sz="16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340" y="2790307"/>
            <a:ext cx="3618000" cy="218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9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78461" y="2234834"/>
            <a:ext cx="5791916" cy="511059"/>
          </a:xfrm>
        </p:spPr>
        <p:txBody>
          <a:bodyPr/>
          <a:lstStyle/>
          <a:p>
            <a:r>
              <a:rPr lang="ko-KR" altLang="en-US" dirty="0" err="1" smtClean="0">
                <a:solidFill>
                  <a:schemeClr val="tx1"/>
                </a:solidFill>
              </a:rPr>
              <a:t>감염병</a:t>
            </a:r>
            <a:r>
              <a:rPr lang="ko-KR" altLang="en-US" dirty="0" smtClean="0">
                <a:solidFill>
                  <a:schemeClr val="tx1"/>
                </a:solidFill>
              </a:rPr>
              <a:t> 분류체계 개편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61763" y="24279"/>
            <a:ext cx="6133764" cy="558089"/>
          </a:xfrm>
        </p:spPr>
        <p:txBody>
          <a:bodyPr>
            <a:noAutofit/>
          </a:bodyPr>
          <a:lstStyle/>
          <a:p>
            <a:r>
              <a:rPr lang="ko-KR" altLang="en-US" sz="2800" dirty="0" err="1"/>
              <a:t>감염병</a:t>
            </a:r>
            <a:r>
              <a:rPr lang="ko-KR" altLang="en-US" sz="2800" dirty="0"/>
              <a:t> 분류체계 개편</a:t>
            </a:r>
            <a:endParaRPr lang="ko-KR" altLang="en-US" sz="2400" dirty="0">
              <a:latin typeface="+mn-lt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>
          <a:xfrm>
            <a:off x="553643" y="1084397"/>
            <a:ext cx="3868340" cy="44499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ko-KR" altLang="en-US" b="0" dirty="0"/>
              <a:t>현행 </a:t>
            </a:r>
            <a:r>
              <a:rPr lang="ko-KR" altLang="en-US" b="0" dirty="0" smtClean="0"/>
              <a:t>분류체계</a:t>
            </a:r>
            <a:endParaRPr lang="ko-KR" altLang="en-US" b="0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553643" y="1594131"/>
            <a:ext cx="3868340" cy="2656137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1</a:t>
            </a:r>
            <a:r>
              <a:rPr lang="ko-KR" altLang="en-US" sz="1600" dirty="0"/>
              <a:t>군 </a:t>
            </a:r>
            <a:r>
              <a:rPr lang="en-US" altLang="ko-KR" sz="1600" dirty="0"/>
              <a:t>: </a:t>
            </a:r>
            <a:r>
              <a:rPr lang="ko-KR" altLang="en-US" sz="1600" dirty="0" err="1"/>
              <a:t>먹는물</a:t>
            </a:r>
            <a:r>
              <a:rPr lang="ko-KR" altLang="en-US" sz="1600" dirty="0"/>
              <a:t> 또는 식품 매개 </a:t>
            </a:r>
            <a:r>
              <a:rPr lang="ko-KR" altLang="en-US" sz="1600" dirty="0" err="1"/>
              <a:t>감염병</a:t>
            </a:r>
            <a:endParaRPr lang="en-US" altLang="ko-KR" sz="1600" dirty="0"/>
          </a:p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2</a:t>
            </a:r>
            <a:r>
              <a:rPr lang="ko-KR" altLang="en-US" sz="1600" dirty="0"/>
              <a:t>군 </a:t>
            </a:r>
            <a:r>
              <a:rPr lang="en-US" altLang="ko-KR" sz="1600" dirty="0"/>
              <a:t>: </a:t>
            </a:r>
            <a:r>
              <a:rPr lang="ko-KR" altLang="en-US" sz="1600" dirty="0"/>
              <a:t>예방접종 대상 </a:t>
            </a:r>
            <a:r>
              <a:rPr lang="ko-KR" altLang="en-US" sz="1600" dirty="0" err="1"/>
              <a:t>감염병</a:t>
            </a:r>
            <a:endParaRPr lang="en-US" altLang="ko-KR" sz="1600" dirty="0"/>
          </a:p>
          <a:p>
            <a:pPr>
              <a:lnSpc>
                <a:spcPct val="10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3</a:t>
            </a:r>
            <a:r>
              <a:rPr lang="ko-KR" altLang="en-US" sz="1600" dirty="0"/>
              <a:t>군 </a:t>
            </a:r>
            <a:r>
              <a:rPr lang="en-US" altLang="ko-KR" sz="1600" dirty="0"/>
              <a:t>: </a:t>
            </a:r>
            <a:r>
              <a:rPr lang="ko-KR" altLang="en-US" sz="1600" dirty="0"/>
              <a:t>간헐적 유행 가능</a:t>
            </a:r>
            <a:r>
              <a:rPr lang="en-US" altLang="ko-KR" sz="1600" dirty="0"/>
              <a:t>, </a:t>
            </a:r>
            <a:r>
              <a:rPr lang="ko-KR" altLang="en-US" sz="1600" dirty="0"/>
              <a:t>유행 인지 즉시 방역대책 필요</a:t>
            </a:r>
            <a:endParaRPr lang="en-US" altLang="ko-KR" sz="1600" dirty="0"/>
          </a:p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4</a:t>
            </a:r>
            <a:r>
              <a:rPr lang="ko-KR" altLang="en-US" sz="1600" dirty="0"/>
              <a:t>군 </a:t>
            </a:r>
            <a:r>
              <a:rPr lang="en-US" altLang="ko-KR" sz="1600" dirty="0"/>
              <a:t>: </a:t>
            </a:r>
            <a:r>
              <a:rPr lang="ko-KR" altLang="en-US" sz="1600" dirty="0"/>
              <a:t>새로운 </a:t>
            </a:r>
            <a:r>
              <a:rPr lang="ko-KR" altLang="en-US" sz="1600" dirty="0" err="1"/>
              <a:t>감염병</a:t>
            </a:r>
            <a:r>
              <a:rPr lang="ko-KR" altLang="en-US" sz="1600" dirty="0"/>
              <a:t> 또는</a:t>
            </a:r>
            <a:r>
              <a:rPr lang="en-US" altLang="ko-KR" sz="1600" dirty="0"/>
              <a:t> </a:t>
            </a:r>
            <a:r>
              <a:rPr lang="ko-KR" altLang="en-US" sz="1600" dirty="0"/>
              <a:t>해외유입 </a:t>
            </a:r>
            <a:r>
              <a:rPr lang="ko-KR" altLang="en-US" sz="1600" dirty="0" err="1"/>
              <a:t>감염병</a:t>
            </a:r>
            <a:endParaRPr lang="en-US" altLang="ko-KR" sz="1600" dirty="0"/>
          </a:p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5</a:t>
            </a:r>
            <a:r>
              <a:rPr lang="ko-KR" altLang="en-US" sz="1600" dirty="0"/>
              <a:t>군</a:t>
            </a:r>
            <a:r>
              <a:rPr lang="en-US" altLang="ko-KR" sz="1600" dirty="0"/>
              <a:t>(</a:t>
            </a:r>
            <a:r>
              <a:rPr lang="ko-KR" altLang="en-US" sz="1600" dirty="0"/>
              <a:t>群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ko-KR" altLang="en-US" sz="1600" dirty="0" err="1"/>
              <a:t>감염병</a:t>
            </a:r>
            <a:r>
              <a:rPr lang="ko-KR" altLang="en-US" sz="1600" dirty="0"/>
              <a:t> </a:t>
            </a:r>
            <a:r>
              <a:rPr lang="en-US" altLang="ko-KR" sz="1600" dirty="0"/>
              <a:t>: </a:t>
            </a:r>
            <a:r>
              <a:rPr lang="ko-KR" altLang="en-US" sz="1600" dirty="0"/>
              <a:t>기생충 </a:t>
            </a:r>
            <a:r>
              <a:rPr lang="ko-KR" altLang="en-US" sz="1600" dirty="0" err="1"/>
              <a:t>감염병</a:t>
            </a:r>
            <a:endParaRPr lang="en-US" altLang="ko-KR" sz="1600" dirty="0"/>
          </a:p>
          <a:p>
            <a:r>
              <a:rPr lang="ko-KR" altLang="en-US" sz="1600" dirty="0" err="1"/>
              <a:t>지정감염병</a:t>
            </a:r>
            <a:r>
              <a:rPr lang="ko-KR" altLang="en-US" sz="1600" dirty="0"/>
              <a:t> </a:t>
            </a:r>
            <a:r>
              <a:rPr lang="en-US" altLang="ko-KR" sz="1600" dirty="0"/>
              <a:t>: </a:t>
            </a:r>
            <a:r>
              <a:rPr lang="ko-KR" altLang="en-US" sz="1600" dirty="0"/>
              <a:t>표본감시 </a:t>
            </a:r>
            <a:r>
              <a:rPr lang="ko-KR" altLang="en-US" sz="1600" dirty="0" err="1"/>
              <a:t>감염병</a:t>
            </a:r>
            <a:endParaRPr lang="ko-KR" altLang="en-US" sz="1600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3"/>
          </p:nvPr>
        </p:nvSpPr>
        <p:spPr>
          <a:xfrm>
            <a:off x="4552951" y="1084400"/>
            <a:ext cx="4038600" cy="44499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ko-KR" altLang="en-US" b="0" dirty="0"/>
              <a:t>개정 </a:t>
            </a:r>
            <a:r>
              <a:rPr lang="ko-KR" altLang="en-US" b="0" dirty="0" smtClean="0"/>
              <a:t>분류체계</a:t>
            </a:r>
            <a:r>
              <a:rPr lang="en-US" altLang="ko-KR" sz="1400" b="0" u="sng" dirty="0">
                <a:latin typeface="+mn-lt"/>
              </a:rPr>
              <a:t>(</a:t>
            </a:r>
            <a:r>
              <a:rPr lang="ko-KR" altLang="en-US" sz="1400" b="0" u="sng" dirty="0">
                <a:latin typeface="+mn-lt"/>
              </a:rPr>
              <a:t>시행 </a:t>
            </a:r>
            <a:r>
              <a:rPr lang="en-US" altLang="ko-KR" sz="1400" b="0" u="sng" dirty="0">
                <a:latin typeface="+mn-lt"/>
              </a:rPr>
              <a:t>2020.1.1)</a:t>
            </a:r>
            <a:endParaRPr lang="ko-KR" altLang="en-US" sz="1400" b="0" u="sng" dirty="0">
              <a:latin typeface="+mn-lt"/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sz="quarter" idx="4"/>
          </p:nvPr>
        </p:nvSpPr>
        <p:spPr>
          <a:xfrm>
            <a:off x="4552951" y="1594133"/>
            <a:ext cx="4038600" cy="2654189"/>
          </a:xfrm>
          <a:ln>
            <a:solidFill>
              <a:schemeClr val="accent5"/>
            </a:solidFill>
          </a:ln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1</a:t>
            </a:r>
            <a:r>
              <a:rPr lang="ko-KR" altLang="en-US" sz="1600" dirty="0"/>
              <a:t>급 </a:t>
            </a:r>
            <a:r>
              <a:rPr lang="en-US" altLang="ko-KR" sz="1600" dirty="0"/>
              <a:t>: </a:t>
            </a:r>
            <a:r>
              <a:rPr lang="ko-KR" altLang="en-US" sz="1600" dirty="0"/>
              <a:t>생물테러 또는 </a:t>
            </a:r>
            <a:r>
              <a:rPr lang="ko-KR" altLang="en-US" sz="1600" dirty="0" err="1"/>
              <a:t>치명률이</a:t>
            </a:r>
            <a:r>
              <a:rPr lang="ko-KR" altLang="en-US" sz="1600" dirty="0"/>
              <a:t> 높거나 집단 발생 우려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음압격리</a:t>
            </a:r>
            <a:r>
              <a:rPr lang="ko-KR" altLang="en-US" sz="1600" dirty="0"/>
              <a:t> 등 필요 </a:t>
            </a:r>
            <a:endParaRPr lang="en-US" altLang="ko-KR" sz="1600" dirty="0"/>
          </a:p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2</a:t>
            </a:r>
            <a:r>
              <a:rPr lang="ko-KR" altLang="en-US" sz="1600" dirty="0"/>
              <a:t>급 </a:t>
            </a:r>
            <a:r>
              <a:rPr lang="en-US" altLang="ko-KR" sz="1600" dirty="0"/>
              <a:t>: </a:t>
            </a:r>
            <a:r>
              <a:rPr lang="ko-KR" altLang="en-US" sz="1600" dirty="0"/>
              <a:t>전파가능성을 고려하여  </a:t>
            </a:r>
            <a:r>
              <a:rPr lang="en-US" altLang="ko-KR" sz="1600" dirty="0"/>
              <a:t>24</a:t>
            </a:r>
            <a:r>
              <a:rPr lang="ko-KR" altLang="en-US" sz="1600" dirty="0"/>
              <a:t>시간 이내 신고</a:t>
            </a:r>
            <a:r>
              <a:rPr lang="en-US" altLang="ko-KR" sz="1600" dirty="0"/>
              <a:t>, </a:t>
            </a:r>
            <a:r>
              <a:rPr lang="ko-KR" altLang="en-US" sz="1600" dirty="0"/>
              <a:t>격리가 필요 </a:t>
            </a:r>
            <a:r>
              <a:rPr lang="ko-KR" altLang="en-US" sz="1600" dirty="0" err="1"/>
              <a:t>감염병</a:t>
            </a:r>
            <a:r>
              <a:rPr lang="ko-KR" altLang="en-US" sz="1600" dirty="0"/>
              <a:t> </a:t>
            </a:r>
          </a:p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3</a:t>
            </a:r>
            <a:r>
              <a:rPr lang="ko-KR" altLang="en-US" sz="1600" dirty="0"/>
              <a:t>급 </a:t>
            </a:r>
            <a:r>
              <a:rPr lang="en-US" altLang="ko-KR" sz="1600" dirty="0"/>
              <a:t>: </a:t>
            </a:r>
            <a:r>
              <a:rPr lang="ko-KR" altLang="en-US" sz="1600" dirty="0"/>
              <a:t>지속적 감시 필요</a:t>
            </a:r>
            <a:r>
              <a:rPr lang="en-US" altLang="ko-KR" sz="1600" dirty="0"/>
              <a:t>,</a:t>
            </a:r>
            <a:r>
              <a:rPr lang="ko-KR" altLang="en-US" sz="1600" dirty="0"/>
              <a:t> 발생</a:t>
            </a:r>
            <a:r>
              <a:rPr lang="en-US" altLang="ko-KR" sz="1600" dirty="0"/>
              <a:t>/</a:t>
            </a:r>
            <a:r>
              <a:rPr lang="ko-KR" altLang="en-US" sz="1600" dirty="0" err="1"/>
              <a:t>유행시</a:t>
            </a:r>
            <a:r>
              <a:rPr lang="ko-KR" altLang="en-US" sz="1600" dirty="0"/>
              <a:t> </a:t>
            </a:r>
            <a:r>
              <a:rPr lang="en-US" altLang="ko-KR" sz="1600" dirty="0"/>
              <a:t>24</a:t>
            </a:r>
            <a:r>
              <a:rPr lang="ko-KR" altLang="en-US" sz="1600" dirty="0"/>
              <a:t>시간 이내 신고</a:t>
            </a:r>
          </a:p>
          <a:p>
            <a:pPr>
              <a:lnSpc>
                <a:spcPct val="110000"/>
              </a:lnSpc>
            </a:pPr>
            <a:r>
              <a:rPr lang="ko-KR" altLang="en-US" sz="1600" dirty="0"/>
              <a:t>제</a:t>
            </a:r>
            <a:r>
              <a:rPr lang="en-US" altLang="ko-KR" sz="1600" dirty="0"/>
              <a:t>4</a:t>
            </a:r>
            <a:r>
              <a:rPr lang="ko-KR" altLang="en-US" sz="1600" dirty="0"/>
              <a:t>급 </a:t>
            </a:r>
            <a:r>
              <a:rPr lang="en-US" altLang="ko-KR" sz="1600" dirty="0"/>
              <a:t>: </a:t>
            </a:r>
            <a:r>
              <a:rPr lang="ko-KR" altLang="en-US" sz="1600" dirty="0"/>
              <a:t>제</a:t>
            </a:r>
            <a:r>
              <a:rPr lang="en-US" altLang="ko-KR" sz="1600" dirty="0"/>
              <a:t>1</a:t>
            </a:r>
            <a:r>
              <a:rPr lang="ko-KR" altLang="en-US" sz="1600" dirty="0"/>
              <a:t>급</a:t>
            </a:r>
            <a:r>
              <a:rPr lang="en-US" altLang="ko-KR" sz="1600" dirty="0"/>
              <a:t>~</a:t>
            </a:r>
            <a:r>
              <a:rPr lang="ko-KR" altLang="en-US" sz="1600" dirty="0"/>
              <a:t>제</a:t>
            </a:r>
            <a:r>
              <a:rPr lang="en-US" altLang="ko-KR" sz="1600" dirty="0"/>
              <a:t>3</a:t>
            </a:r>
            <a:r>
              <a:rPr lang="ko-KR" altLang="en-US" sz="1600" dirty="0"/>
              <a:t>급 </a:t>
            </a:r>
            <a:r>
              <a:rPr lang="ko-KR" altLang="en-US" sz="1600" dirty="0" err="1"/>
              <a:t>감염병</a:t>
            </a:r>
            <a:r>
              <a:rPr lang="ko-KR" altLang="en-US" sz="1600" dirty="0"/>
              <a:t> 외에 유행 여부 조사를 위해 표본감시 필요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0504" y="4272595"/>
            <a:ext cx="39235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질환 특성</a:t>
            </a:r>
            <a:r>
              <a:rPr lang="ko-KR" altLang="en-US" sz="1500" dirty="0">
                <a:latin typeface="HY강B" panose="02030600000101010101" pitchFamily="18" charset="-127"/>
                <a:ea typeface="HY강B" panose="02030600000101010101" pitchFamily="18" charset="-127"/>
              </a:rPr>
              <a:t>에 따른 ‘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군</a:t>
            </a:r>
            <a:r>
              <a:rPr lang="en-US" altLang="ko-KR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群</a:t>
            </a:r>
            <a:r>
              <a:rPr lang="en-US" altLang="ko-KR" sz="1500" dirty="0" smtClean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en-US" altLang="ko-KR" sz="15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15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별 </a:t>
            </a:r>
            <a:r>
              <a:rPr lang="ko-KR" altLang="en-US" sz="1500" dirty="0">
                <a:latin typeface="HY강B" panose="02030600000101010101" pitchFamily="18" charset="-127"/>
                <a:ea typeface="HY강B" panose="02030600000101010101" pitchFamily="18" charset="-127"/>
              </a:rPr>
              <a:t>분류체계</a:t>
            </a:r>
          </a:p>
        </p:txBody>
      </p:sp>
      <p:sp>
        <p:nvSpPr>
          <p:cNvPr id="8" name="내용 개체 틀 3"/>
          <p:cNvSpPr txBox="1">
            <a:spLocks/>
          </p:cNvSpPr>
          <p:nvPr/>
        </p:nvSpPr>
        <p:spPr>
          <a:xfrm>
            <a:off x="685295" y="647100"/>
            <a:ext cx="7886700" cy="48353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 marL="5143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2pPr>
            <a:lvl3pPr marL="8572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3pPr>
            <a:lvl4pPr marL="12001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4pPr>
            <a:lvl5pPr marL="15430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5pPr>
            <a:lvl6pPr marL="18859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</a:pPr>
            <a:r>
              <a:rPr lang="ko-KR" altLang="en-US" sz="2000" dirty="0"/>
              <a:t>주요내용</a:t>
            </a:r>
            <a:endParaRPr lang="en-US" altLang="ko-KR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552446" y="4270719"/>
            <a:ext cx="39433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Wingdings" panose="05000000000000000000" pitchFamily="2" charset="2"/>
              <a:buChar char="Ø"/>
            </a:pPr>
            <a:r>
              <a:rPr lang="ko-KR" altLang="en-US" sz="1500" dirty="0" err="1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감염병의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심각도</a:t>
            </a:r>
            <a:r>
              <a:rPr lang="en-US" altLang="ko-KR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‧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전파력</a:t>
            </a:r>
            <a:r>
              <a:rPr lang="en-US" altLang="ko-KR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‧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격리수준</a:t>
            </a:r>
            <a:r>
              <a:rPr lang="en-US" altLang="ko-KR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‧ 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신고시기</a:t>
            </a:r>
            <a:r>
              <a:rPr lang="ko-KR" altLang="en-US" sz="1500" dirty="0">
                <a:latin typeface="HY강B" panose="02030600000101010101" pitchFamily="18" charset="-127"/>
                <a:ea typeface="HY강B" panose="02030600000101010101" pitchFamily="18" charset="-127"/>
              </a:rPr>
              <a:t> 등을 고려한 ‘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급</a:t>
            </a:r>
            <a:r>
              <a:rPr lang="en-US" altLang="ko-KR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5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級</a:t>
            </a:r>
            <a:r>
              <a:rPr lang="en-US" altLang="ko-KR" sz="1500" dirty="0" smtClean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en-US" altLang="ko-KR" sz="1500" dirty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15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15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별 </a:t>
            </a:r>
            <a:r>
              <a:rPr lang="ko-KR" altLang="en-US" sz="1500" dirty="0">
                <a:latin typeface="HY강B" panose="02030600000101010101" pitchFamily="18" charset="-127"/>
                <a:ea typeface="HY강B" panose="02030600000101010101" pitchFamily="18" charset="-127"/>
              </a:rPr>
              <a:t>분류체계</a:t>
            </a:r>
          </a:p>
        </p:txBody>
      </p:sp>
    </p:spTree>
    <p:extLst>
      <p:ext uri="{BB962C8B-B14F-4D97-AF65-F5344CB8AC3E}">
        <p14:creationId xmlns:p14="http://schemas.microsoft.com/office/powerpoint/2010/main" val="30701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520645"/>
              </p:ext>
            </p:extLst>
          </p:nvPr>
        </p:nvGraphicFramePr>
        <p:xfrm>
          <a:off x="611007" y="1210332"/>
          <a:ext cx="7656666" cy="3638505"/>
        </p:xfrm>
        <a:graphic>
          <a:graphicData uri="http://schemas.openxmlformats.org/drawingml/2006/table">
            <a:tbl>
              <a:tblPr/>
              <a:tblGrid>
                <a:gridCol w="33485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0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38505"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에볼라바이러스병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마버그열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라싸열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</a:t>
                      </a:r>
                      <a:r>
                        <a:rPr lang="en-US" altLang="ko-KR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크리미안콩고</a:t>
                      </a: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출혈열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마</a:t>
                      </a:r>
                      <a:r>
                        <a:rPr lang="en-US" altLang="ko-KR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남아메리카 출혈열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바</a:t>
                      </a:r>
                      <a:r>
                        <a:rPr lang="en-US" altLang="ko-KR" sz="110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리프트밸리열</a:t>
                      </a:r>
                      <a:endParaRPr lang="ko-KR" altLang="en-US" sz="1100" kern="0" spc="0" dirty="0" smtClean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두창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페스트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탄저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차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보툴리눔독소증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카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야토병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신종감염병증후군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중증급성호흡기 증후군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(SARS)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중동호흡기증후군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(MERS)</a:t>
                      </a: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동물인플루엔자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인체감염증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너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신종인플루엔자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디프테리아</a:t>
                      </a: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1561763" y="24279"/>
            <a:ext cx="6133764" cy="558089"/>
          </a:xfrm>
        </p:spPr>
        <p:txBody>
          <a:bodyPr>
            <a:noAutofit/>
          </a:bodyPr>
          <a:lstStyle/>
          <a:p>
            <a:r>
              <a:rPr lang="ko-KR" altLang="en-US" sz="2800" dirty="0" err="1"/>
              <a:t>감염병</a:t>
            </a:r>
            <a:r>
              <a:rPr lang="ko-KR" altLang="en-US" sz="2800" dirty="0"/>
              <a:t> 분류체계 개편</a:t>
            </a:r>
            <a:endParaRPr lang="ko-KR" altLang="en-US" sz="2400" dirty="0">
              <a:latin typeface="+mn-lt"/>
            </a:endParaRPr>
          </a:p>
        </p:txBody>
      </p:sp>
      <p:sp>
        <p:nvSpPr>
          <p:cNvPr id="4" name="내용 개체 틀 6"/>
          <p:cNvSpPr>
            <a:spLocks noGrp="1"/>
          </p:cNvSpPr>
          <p:nvPr>
            <p:ph sz="quarter" idx="4"/>
          </p:nvPr>
        </p:nvSpPr>
        <p:spPr>
          <a:xfrm>
            <a:off x="207454" y="727524"/>
            <a:ext cx="4038600" cy="337652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ko-KR" altLang="en-US" sz="1800" dirty="0"/>
              <a:t>제</a:t>
            </a:r>
            <a:r>
              <a:rPr lang="en-US" altLang="ko-KR" sz="1800" dirty="0"/>
              <a:t>1</a:t>
            </a:r>
            <a:r>
              <a:rPr lang="ko-KR" altLang="en-US" sz="1800" dirty="0" smtClean="0"/>
              <a:t>급</a:t>
            </a:r>
            <a:r>
              <a:rPr lang="en-US" altLang="ko-KR" sz="1800" dirty="0" smtClean="0"/>
              <a:t>(17</a:t>
            </a:r>
            <a:r>
              <a:rPr lang="ko-KR" altLang="en-US" sz="1800" dirty="0" smtClean="0"/>
              <a:t>종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0719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343001"/>
              </p:ext>
            </p:extLst>
          </p:nvPr>
        </p:nvGraphicFramePr>
        <p:xfrm>
          <a:off x="611007" y="1210332"/>
          <a:ext cx="7656666" cy="3638505"/>
        </p:xfrm>
        <a:graphic>
          <a:graphicData uri="http://schemas.openxmlformats.org/drawingml/2006/table">
            <a:tbl>
              <a:tblPr/>
              <a:tblGrid>
                <a:gridCol w="32647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919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38505"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결핵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수두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홍역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콜레라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마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장티푸스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바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파라티푸스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세균성이질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장출혈성대장균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A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형간염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차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백일해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카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유행성이하선염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풍진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폴리오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수막구균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b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형헤모필루스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인플루엔자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너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폐렴구균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한센병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러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성홍열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머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반코마이신내성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황색포도알균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(VRSA)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버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카바페넴내성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장내세균속균종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(CRE)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1561763" y="24279"/>
            <a:ext cx="6133764" cy="558089"/>
          </a:xfrm>
        </p:spPr>
        <p:txBody>
          <a:bodyPr>
            <a:noAutofit/>
          </a:bodyPr>
          <a:lstStyle/>
          <a:p>
            <a:r>
              <a:rPr lang="ko-KR" altLang="en-US" sz="2800" dirty="0" err="1"/>
              <a:t>감염병</a:t>
            </a:r>
            <a:r>
              <a:rPr lang="ko-KR" altLang="en-US" sz="2800" dirty="0"/>
              <a:t> 분류체계 개편</a:t>
            </a:r>
            <a:endParaRPr lang="ko-KR" altLang="en-US" sz="2400" dirty="0">
              <a:latin typeface="+mn-lt"/>
            </a:endParaRPr>
          </a:p>
        </p:txBody>
      </p:sp>
      <p:sp>
        <p:nvSpPr>
          <p:cNvPr id="4" name="내용 개체 틀 6"/>
          <p:cNvSpPr>
            <a:spLocks noGrp="1"/>
          </p:cNvSpPr>
          <p:nvPr>
            <p:ph sz="quarter" idx="4"/>
          </p:nvPr>
        </p:nvSpPr>
        <p:spPr>
          <a:xfrm>
            <a:off x="207454" y="727524"/>
            <a:ext cx="4038600" cy="337652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ko-KR" altLang="en-US" sz="1800" dirty="0" smtClean="0"/>
              <a:t>제</a:t>
            </a:r>
            <a:r>
              <a:rPr lang="en-US" altLang="ko-KR" sz="1800" dirty="0"/>
              <a:t>2</a:t>
            </a:r>
            <a:r>
              <a:rPr lang="ko-KR" altLang="en-US" sz="1800" dirty="0" smtClean="0"/>
              <a:t>급</a:t>
            </a:r>
            <a:r>
              <a:rPr lang="en-US" altLang="ko-KR" sz="1800" dirty="0" smtClean="0"/>
              <a:t>(20</a:t>
            </a:r>
            <a:r>
              <a:rPr lang="ko-KR" altLang="en-US" sz="1800" dirty="0" smtClean="0"/>
              <a:t>종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05518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41100"/>
              </p:ext>
            </p:extLst>
          </p:nvPr>
        </p:nvGraphicFramePr>
        <p:xfrm>
          <a:off x="611007" y="1210332"/>
          <a:ext cx="7656666" cy="3638505"/>
        </p:xfrm>
        <a:graphic>
          <a:graphicData uri="http://schemas.openxmlformats.org/drawingml/2006/table">
            <a:tbl>
              <a:tblPr/>
              <a:tblGrid>
                <a:gridCol w="32814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751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38505"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파상풍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B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형간염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일본뇌염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C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형간염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마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말라리아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바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레지오넬라증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비브리오패혈증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발진티푸스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발진열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차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쯔쯔가무시증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카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렙토스피라증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브루셀라증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공수병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신증후군출혈열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후천성면역결핍증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(AIDS)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너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크로이츠펠트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야콥병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(CJD)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및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변종크로이츠펠트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야콥병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vCJD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황열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러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뎅기열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머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큐열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버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웨스트나일열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서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라임병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어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진드기매개뇌염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유비저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치쿤구니야열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커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중증열성혈소판 감소증후군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(SFTS)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지카바이러스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87960" marR="0" indent="-18796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1561763" y="24279"/>
            <a:ext cx="6133764" cy="558089"/>
          </a:xfrm>
        </p:spPr>
        <p:txBody>
          <a:bodyPr>
            <a:noAutofit/>
          </a:bodyPr>
          <a:lstStyle/>
          <a:p>
            <a:r>
              <a:rPr lang="ko-KR" altLang="en-US" sz="2800" dirty="0" err="1"/>
              <a:t>감염병</a:t>
            </a:r>
            <a:r>
              <a:rPr lang="ko-KR" altLang="en-US" sz="2800" dirty="0"/>
              <a:t> 분류체계 개편</a:t>
            </a:r>
            <a:endParaRPr lang="ko-KR" altLang="en-US" sz="2400" dirty="0">
              <a:latin typeface="+mn-lt"/>
            </a:endParaRPr>
          </a:p>
        </p:txBody>
      </p:sp>
      <p:sp>
        <p:nvSpPr>
          <p:cNvPr id="4" name="내용 개체 틀 6"/>
          <p:cNvSpPr>
            <a:spLocks noGrp="1"/>
          </p:cNvSpPr>
          <p:nvPr>
            <p:ph sz="quarter" idx="4"/>
          </p:nvPr>
        </p:nvSpPr>
        <p:spPr>
          <a:xfrm>
            <a:off x="207454" y="727524"/>
            <a:ext cx="4038600" cy="337652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ko-KR" altLang="en-US" sz="1800" dirty="0" smtClean="0"/>
              <a:t>제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급</a:t>
            </a:r>
            <a:r>
              <a:rPr lang="en-US" altLang="ko-KR" sz="1800" dirty="0" smtClean="0"/>
              <a:t>(26</a:t>
            </a:r>
            <a:r>
              <a:rPr lang="ko-KR" altLang="en-US" sz="1800" dirty="0" smtClean="0"/>
              <a:t>종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0469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00420"/>
              </p:ext>
            </p:extLst>
          </p:nvPr>
        </p:nvGraphicFramePr>
        <p:xfrm>
          <a:off x="611007" y="1210332"/>
          <a:ext cx="7656666" cy="3638505"/>
        </p:xfrm>
        <a:graphic>
          <a:graphicData uri="http://schemas.openxmlformats.org/drawingml/2006/table">
            <a:tbl>
              <a:tblPr/>
              <a:tblGrid>
                <a:gridCol w="32814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751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38505"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인플루엔자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</a:t>
                      </a:r>
                      <a:r>
                        <a:rPr lang="en-US" altLang="ko-KR" sz="1100" b="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매독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회충증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편충증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마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요충증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바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간흡충증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폐흡충증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장흡충증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수족구병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차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임질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카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클라미디아감염증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타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연성하감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성기단순포진</a:t>
                      </a: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하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첨규콘딜롬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반코마이신내성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장알균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(VRE)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너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메티실린내성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황색포도알균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(MRSA)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다제내성녹농균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(MRPA)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러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다제내성아시네토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박터바우마니균</a:t>
                      </a: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(MRAB)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머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장관감염증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버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급성호흡기감염증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서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해외유입기생충감염증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어</a:t>
                      </a:r>
                      <a:r>
                        <a:rPr lang="en-US" altLang="ko-KR" sz="1100" b="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엔테로바이러스감염증</a:t>
                      </a:r>
                      <a:endParaRPr lang="ko-KR" altLang="en-US" sz="1100" b="0" kern="0" spc="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157480" marR="0" indent="-1574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저</a:t>
                      </a:r>
                      <a:r>
                        <a:rPr lang="en-US" altLang="ko-KR" sz="1100" b="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</a:t>
                      </a:r>
                      <a:r>
                        <a:rPr lang="ko-KR" altLang="en-US" sz="1100" b="0" kern="0" spc="0" dirty="0" err="1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사람유두종</a:t>
                      </a:r>
                      <a:r>
                        <a:rPr lang="ko-KR" altLang="en-US" sz="1100" b="0" kern="0" spc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바이러스 </a:t>
                      </a:r>
                      <a:r>
                        <a:rPr lang="ko-KR" altLang="en-US" sz="1100" b="0" kern="0" spc="0" dirty="0" err="1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감염증</a:t>
                      </a:r>
                      <a:endParaRPr lang="ko-KR" altLang="en-US" sz="1100" b="0" kern="0" spc="0" dirty="0" smtClean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2843" marR="32843" marT="9080" marB="908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1561763" y="24279"/>
            <a:ext cx="6133764" cy="558089"/>
          </a:xfrm>
        </p:spPr>
        <p:txBody>
          <a:bodyPr>
            <a:noAutofit/>
          </a:bodyPr>
          <a:lstStyle/>
          <a:p>
            <a:r>
              <a:rPr lang="ko-KR" altLang="en-US" sz="2800" dirty="0" err="1"/>
              <a:t>감염병</a:t>
            </a:r>
            <a:r>
              <a:rPr lang="ko-KR" altLang="en-US" sz="2800" dirty="0"/>
              <a:t> 분류체계 개편</a:t>
            </a:r>
            <a:endParaRPr lang="ko-KR" altLang="en-US" sz="2400" dirty="0">
              <a:latin typeface="+mn-lt"/>
            </a:endParaRPr>
          </a:p>
        </p:txBody>
      </p:sp>
      <p:sp>
        <p:nvSpPr>
          <p:cNvPr id="4" name="내용 개체 틀 6"/>
          <p:cNvSpPr>
            <a:spLocks noGrp="1"/>
          </p:cNvSpPr>
          <p:nvPr>
            <p:ph sz="quarter" idx="4"/>
          </p:nvPr>
        </p:nvSpPr>
        <p:spPr>
          <a:xfrm>
            <a:off x="207454" y="727524"/>
            <a:ext cx="4038600" cy="337652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ko-KR" altLang="en-US" sz="1800" dirty="0" smtClean="0"/>
              <a:t>제</a:t>
            </a:r>
            <a:r>
              <a:rPr lang="en-US" altLang="ko-KR" sz="1800" dirty="0"/>
              <a:t>4</a:t>
            </a:r>
            <a:r>
              <a:rPr lang="ko-KR" altLang="en-US" sz="1800" dirty="0" smtClean="0"/>
              <a:t>급</a:t>
            </a:r>
            <a:r>
              <a:rPr lang="en-US" altLang="ko-KR" sz="1800" dirty="0" smtClean="0"/>
              <a:t>(23</a:t>
            </a:r>
            <a:r>
              <a:rPr lang="ko-KR" altLang="en-US" sz="1800" dirty="0" smtClean="0"/>
              <a:t>종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700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/>
          <a:srcRect l="4735" t="29815" r="22996" b="19074"/>
          <a:stretch/>
        </p:blipFill>
        <p:spPr>
          <a:xfrm>
            <a:off x="209551" y="1019174"/>
            <a:ext cx="8766347" cy="3705227"/>
          </a:xfrm>
          <a:prstGeom prst="rect">
            <a:avLst/>
          </a:prstGeom>
        </p:spPr>
      </p:pic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561763" y="24279"/>
            <a:ext cx="6133764" cy="558089"/>
          </a:xfrm>
        </p:spPr>
        <p:txBody>
          <a:bodyPr>
            <a:noAutofit/>
          </a:bodyPr>
          <a:lstStyle/>
          <a:p>
            <a:r>
              <a:rPr lang="ko-KR" altLang="en-US" sz="2800" dirty="0"/>
              <a:t>주요 변경사항</a:t>
            </a:r>
            <a:endParaRPr lang="ko-KR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09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23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0561" y="745914"/>
            <a:ext cx="4589032" cy="411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3069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_x762594888" descr="EMB000011dc349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703" y="1920202"/>
            <a:ext cx="6070111" cy="258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A</a:t>
            </a:r>
            <a:r>
              <a:rPr lang="ko-KR" altLang="en-US" sz="2800" dirty="0" err="1" smtClean="0"/>
              <a:t>형간염</a:t>
            </a:r>
            <a:r>
              <a:rPr lang="ko-KR" altLang="en-US" sz="2800" dirty="0" smtClean="0"/>
              <a:t> 발생현황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80445" y="966618"/>
            <a:ext cx="8165349" cy="924813"/>
          </a:xfrm>
        </p:spPr>
        <p:txBody>
          <a:bodyPr>
            <a:normAutofit/>
          </a:bodyPr>
          <a:lstStyle/>
          <a:p>
            <a:r>
              <a:rPr lang="ko-KR" altLang="en-US" dirty="0"/>
              <a:t>신고건수 총 </a:t>
            </a:r>
            <a:r>
              <a:rPr lang="en-US" altLang="ko-KR" b="1" dirty="0"/>
              <a:t>17,200</a:t>
            </a:r>
            <a:r>
              <a:rPr lang="ko-KR" altLang="en-US" b="1" dirty="0"/>
              <a:t>명</a:t>
            </a:r>
            <a:r>
              <a:rPr lang="en-US" altLang="ko-KR" dirty="0"/>
              <a:t>(</a:t>
            </a:r>
            <a:r>
              <a:rPr lang="en-US" altLang="ko-KR" dirty="0" smtClean="0">
                <a:latin typeface="+mn-ea"/>
                <a:ea typeface="+mn-ea"/>
              </a:rPr>
              <a:t>’</a:t>
            </a:r>
            <a:r>
              <a:rPr lang="en-US" altLang="ko-KR" dirty="0" smtClean="0"/>
              <a:t>19.1.1.-11.17.) </a:t>
            </a:r>
            <a:r>
              <a:rPr lang="en-US" altLang="ko-KR" dirty="0"/>
              <a:t>,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만 명당 발생률 </a:t>
            </a:r>
            <a:r>
              <a:rPr lang="en-US" altLang="ko-KR" dirty="0"/>
              <a:t>33.2</a:t>
            </a:r>
            <a:r>
              <a:rPr lang="ko-KR" altLang="en-US" dirty="0"/>
              <a:t>명</a:t>
            </a:r>
            <a:endParaRPr lang="en-US" altLang="ko-KR" dirty="0"/>
          </a:p>
          <a:p>
            <a:pPr marL="342892" lvl="1" indent="0">
              <a:buNone/>
            </a:pPr>
            <a:r>
              <a:rPr lang="en-US" altLang="ko-KR" sz="1600" dirty="0"/>
              <a:t>- </a:t>
            </a:r>
            <a:r>
              <a:rPr lang="en-US" altLang="ko-KR" sz="1600" dirty="0">
                <a:latin typeface="+mn-ea"/>
                <a:ea typeface="+mn-ea"/>
              </a:rPr>
              <a:t>’</a:t>
            </a:r>
            <a:r>
              <a:rPr lang="en-US" altLang="ko-KR" sz="1600" dirty="0"/>
              <a:t>18</a:t>
            </a:r>
            <a:r>
              <a:rPr lang="ko-KR" altLang="en-US" sz="1600" dirty="0"/>
              <a:t>년 </a:t>
            </a:r>
            <a:r>
              <a:rPr lang="ko-KR" altLang="en-US" sz="1600" b="1" dirty="0"/>
              <a:t>동기간 </a:t>
            </a:r>
            <a:r>
              <a:rPr lang="en-US" altLang="ko-KR" sz="1600" b="1" dirty="0"/>
              <a:t>2,159</a:t>
            </a:r>
            <a:r>
              <a:rPr lang="ko-KR" altLang="en-US" sz="1600" b="1" dirty="0"/>
              <a:t>명 대비 </a:t>
            </a:r>
            <a:r>
              <a:rPr lang="en-US" altLang="ko-KR" sz="1600" b="1" dirty="0">
                <a:solidFill>
                  <a:srgbClr val="FF0000"/>
                </a:solidFill>
              </a:rPr>
              <a:t>697% </a:t>
            </a:r>
            <a:r>
              <a:rPr lang="ko-KR" altLang="en-US" sz="1600" b="1" dirty="0">
                <a:solidFill>
                  <a:srgbClr val="FF0000"/>
                </a:solidFill>
              </a:rPr>
              <a:t>증가</a:t>
            </a:r>
            <a:endParaRPr lang="en-US" altLang="ko-KR" sz="1600" b="1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43001" y="58888"/>
            <a:ext cx="138564" cy="22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13"/>
          </a:p>
        </p:txBody>
      </p:sp>
      <p:sp>
        <p:nvSpPr>
          <p:cNvPr id="8" name="타원 7"/>
          <p:cNvSpPr/>
          <p:nvPr/>
        </p:nvSpPr>
        <p:spPr>
          <a:xfrm>
            <a:off x="6337935" y="3684445"/>
            <a:ext cx="466985" cy="3543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11" name="타원 10"/>
          <p:cNvSpPr/>
          <p:nvPr/>
        </p:nvSpPr>
        <p:spPr>
          <a:xfrm>
            <a:off x="5299891" y="2132555"/>
            <a:ext cx="364331" cy="3071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grpSp>
        <p:nvGrpSpPr>
          <p:cNvPr id="12" name="그룹 11"/>
          <p:cNvGrpSpPr/>
          <p:nvPr/>
        </p:nvGrpSpPr>
        <p:grpSpPr>
          <a:xfrm>
            <a:off x="5299894" y="3181226"/>
            <a:ext cx="1114408" cy="477280"/>
            <a:chOff x="5709359" y="4263723"/>
            <a:chExt cx="1485877" cy="636372"/>
          </a:xfrm>
        </p:grpSpPr>
        <p:sp>
          <p:nvSpPr>
            <p:cNvPr id="7" name="아래쪽 화살표 6"/>
            <p:cNvSpPr/>
            <p:nvPr/>
          </p:nvSpPr>
          <p:spPr>
            <a:xfrm rot="10800000">
              <a:off x="6256651" y="4263723"/>
              <a:ext cx="111198" cy="269718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09359" y="4571801"/>
              <a:ext cx="1485877" cy="32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/>
                <a:t>9.11 </a:t>
              </a:r>
              <a:r>
                <a:rPr lang="ko-KR" altLang="en-US" sz="1000" b="1" dirty="0" err="1"/>
                <a:t>질본</a:t>
              </a:r>
              <a:r>
                <a:rPr lang="ko-KR" altLang="en-US" sz="1000" b="1" dirty="0"/>
                <a:t> 브리핑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128950" y="3574800"/>
            <a:ext cx="1425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>
                <a:solidFill>
                  <a:srgbClr val="FF0000"/>
                </a:solidFill>
              </a:rPr>
              <a:t>조개젓 섭취 중단 권고</a:t>
            </a:r>
          </a:p>
        </p:txBody>
      </p:sp>
    </p:spTree>
    <p:extLst>
      <p:ext uri="{BB962C8B-B14F-4D97-AF65-F5344CB8AC3E}">
        <p14:creationId xmlns:p14="http://schemas.microsoft.com/office/powerpoint/2010/main" val="33275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/>
              <a:t>A</a:t>
            </a:r>
            <a:r>
              <a:rPr lang="ko-KR" altLang="en-US" sz="2800" dirty="0" err="1"/>
              <a:t>형간염</a:t>
            </a:r>
            <a:r>
              <a:rPr lang="ko-KR" altLang="en-US" sz="2800" dirty="0"/>
              <a:t> 발생현황</a:t>
            </a:r>
            <a:r>
              <a:rPr lang="en-US" altLang="ko-KR" sz="2800" dirty="0" smtClean="0"/>
              <a:t>-</a:t>
            </a:r>
            <a:r>
              <a:rPr lang="ko-KR" altLang="en-US" sz="2800" dirty="0" smtClean="0"/>
              <a:t>지역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85098" y="907705"/>
            <a:ext cx="5915025" cy="10412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 dirty="0"/>
              <a:t>신고환자 수 </a:t>
            </a:r>
            <a:r>
              <a:rPr lang="en-US" altLang="ko-KR" sz="1800" dirty="0"/>
              <a:t>:</a:t>
            </a:r>
            <a:r>
              <a:rPr lang="ko-KR" altLang="en-US" sz="1800" dirty="0"/>
              <a:t> 경기</a:t>
            </a:r>
            <a:r>
              <a:rPr lang="en-US" altLang="ko-KR" sz="1800" dirty="0"/>
              <a:t>, </a:t>
            </a:r>
            <a:r>
              <a:rPr lang="ko-KR" altLang="en-US" sz="1800" dirty="0"/>
              <a:t>서울</a:t>
            </a:r>
            <a:r>
              <a:rPr lang="en-US" altLang="ko-KR" sz="1800" dirty="0"/>
              <a:t>, </a:t>
            </a:r>
            <a:r>
              <a:rPr lang="ko-KR" altLang="en-US" sz="1800" dirty="0"/>
              <a:t>대전</a:t>
            </a:r>
            <a:r>
              <a:rPr lang="en-US" altLang="ko-KR" sz="1800" dirty="0"/>
              <a:t>, </a:t>
            </a:r>
            <a:r>
              <a:rPr lang="ko-KR" altLang="en-US" sz="1800" dirty="0"/>
              <a:t>충남</a:t>
            </a:r>
            <a:endParaRPr lang="en-US" altLang="ko-KR" sz="1800" dirty="0"/>
          </a:p>
          <a:p>
            <a:pPr>
              <a:lnSpc>
                <a:spcPct val="100000"/>
              </a:lnSpc>
            </a:pPr>
            <a:r>
              <a:rPr lang="en-US" altLang="ko-KR" sz="1800" dirty="0"/>
              <a:t>10</a:t>
            </a:r>
            <a:r>
              <a:rPr lang="ko-KR" altLang="en-US" sz="1800" dirty="0"/>
              <a:t>만 명당 신고건수 </a:t>
            </a:r>
            <a:r>
              <a:rPr lang="en-US" altLang="ko-KR" sz="1800" dirty="0"/>
              <a:t>: </a:t>
            </a:r>
            <a:r>
              <a:rPr lang="ko-KR" altLang="en-US" sz="1800" dirty="0"/>
              <a:t>대전</a:t>
            </a:r>
            <a:r>
              <a:rPr lang="en-US" altLang="ko-KR" sz="1800" dirty="0"/>
              <a:t>, </a:t>
            </a:r>
            <a:r>
              <a:rPr lang="ko-KR" altLang="en-US" sz="1800" dirty="0"/>
              <a:t>세종</a:t>
            </a:r>
            <a:r>
              <a:rPr lang="en-US" altLang="ko-KR" sz="1800" dirty="0"/>
              <a:t>, </a:t>
            </a:r>
            <a:r>
              <a:rPr lang="ko-KR" altLang="en-US" sz="1800" dirty="0"/>
              <a:t>충남</a:t>
            </a:r>
            <a:r>
              <a:rPr lang="en-US" altLang="ko-KR" sz="1800" dirty="0"/>
              <a:t>, </a:t>
            </a:r>
            <a:r>
              <a:rPr lang="ko-KR" altLang="en-US" sz="1800" dirty="0"/>
              <a:t>충북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28" y="1995281"/>
            <a:ext cx="3126132" cy="2695360"/>
          </a:xfrm>
          <a:prstGeom prst="rect">
            <a:avLst/>
          </a:prstGeom>
        </p:spPr>
      </p:pic>
      <p:pic>
        <p:nvPicPr>
          <p:cNvPr id="9" name="_x207923568" descr="EMB0000334012a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" b="-1"/>
          <a:stretch/>
        </p:blipFill>
        <p:spPr bwMode="auto">
          <a:xfrm>
            <a:off x="4310348" y="2372264"/>
            <a:ext cx="4261593" cy="231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62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12715</TotalTime>
  <Words>4059</Words>
  <Application>Microsoft Office PowerPoint</Application>
  <PresentationFormat>화면 슬라이드 쇼(16:9)</PresentationFormat>
  <Paragraphs>672</Paragraphs>
  <Slides>77</Slides>
  <Notes>42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77</vt:i4>
      </vt:variant>
    </vt:vector>
  </HeadingPairs>
  <TitlesOfParts>
    <vt:vector size="89" baseType="lpstr">
      <vt:lpstr>HY강B</vt:lpstr>
      <vt:lpstr>HY헤드라인M</vt:lpstr>
      <vt:lpstr>굴림</vt:lpstr>
      <vt:lpstr>맑은 고딕</vt:lpstr>
      <vt:lpstr>-윤고딕120</vt:lpstr>
      <vt:lpstr>-윤고딕130</vt:lpstr>
      <vt:lpstr>휴먼명조</vt:lpstr>
      <vt:lpstr>휴먼모음T</vt:lpstr>
      <vt:lpstr>Arial</vt:lpstr>
      <vt:lpstr>Calibri</vt:lpstr>
      <vt:lpstr>Wingdings</vt:lpstr>
      <vt:lpstr>Office 테마</vt:lpstr>
      <vt:lpstr>PowerPoint 프레젠테이션</vt:lpstr>
      <vt:lpstr>목 차</vt:lpstr>
      <vt:lpstr>A형 간염 정의</vt:lpstr>
      <vt:lpstr>A형 간염 일반적 증상</vt:lpstr>
      <vt:lpstr>역학적 특성</vt:lpstr>
      <vt:lpstr>역학적 특성</vt:lpstr>
      <vt:lpstr>임상 양상 및 역학 </vt:lpstr>
      <vt:lpstr>A형간염 발생현황</vt:lpstr>
      <vt:lpstr>A형간염 발생현황-지역</vt:lpstr>
      <vt:lpstr>A형간염 발생현황-지역 </vt:lpstr>
      <vt:lpstr>A형간염 발생현황 특성_사람</vt:lpstr>
      <vt:lpstr>A형간염 발생현황_국외 </vt:lpstr>
      <vt:lpstr>2019년 유행 역학조사 결과</vt:lpstr>
      <vt:lpstr>심층역학조사 결과 브리핑(9.11)</vt:lpstr>
      <vt:lpstr>예방수칙</vt:lpstr>
      <vt:lpstr>A형 간염 감염경로</vt:lpstr>
      <vt:lpstr>A형 간염 치료방법</vt:lpstr>
      <vt:lpstr>A형 간염 질병부담</vt:lpstr>
      <vt:lpstr>A형 간염 백신종류</vt:lpstr>
      <vt:lpstr>고위험군 A형간염 예방접종 사업</vt:lpstr>
      <vt:lpstr>추진 배경</vt:lpstr>
      <vt:lpstr>추진 경과</vt:lpstr>
      <vt:lpstr>고위험군 A형간염 국가예방접종 지원사업 대상</vt:lpstr>
      <vt:lpstr>사업 내용</vt:lpstr>
      <vt:lpstr>사업 체계도</vt:lpstr>
      <vt:lpstr>A형 간염 예방접종 기관 안내</vt:lpstr>
      <vt:lpstr>기관별 역할</vt:lpstr>
      <vt:lpstr>A형 간염 예방접종 후 기대효과</vt:lpstr>
      <vt:lpstr>A형 간염 백신 허가사항, 안전성</vt:lpstr>
      <vt:lpstr>A형 간염 예방접종 실시기준</vt:lpstr>
      <vt:lpstr>A형 간염 예방접종 이상반응</vt:lpstr>
      <vt:lpstr>A형 간염 예방접종 이상반응 신고방법 1</vt:lpstr>
      <vt:lpstr>PowerPoint 프레젠테이션</vt:lpstr>
      <vt:lpstr>A형 간염 예방접종 예진항목</vt:lpstr>
      <vt:lpstr>A형 간염 예방접종 교육이수 방법</vt:lpstr>
      <vt:lpstr>교육수료증</vt:lpstr>
      <vt:lpstr>위탁의료기관 계약  방법</vt:lpstr>
      <vt:lpstr>위탁의료기관 계약서</vt:lpstr>
      <vt:lpstr>위탁의료기관 참여시행 확인증</vt:lpstr>
      <vt:lpstr>PowerPoint 프레젠테이션</vt:lpstr>
      <vt:lpstr>PowerPoint 프레젠테이션</vt:lpstr>
      <vt:lpstr>PowerPoint 프레젠테이션</vt:lpstr>
      <vt:lpstr>PowerPoint 프레젠테이션</vt:lpstr>
      <vt:lpstr>백신 공급방식</vt:lpstr>
      <vt:lpstr>예방접종 시 주의할 점</vt:lpstr>
      <vt:lpstr>예방접종통합관리시스템 사용방법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당부사항</vt:lpstr>
      <vt:lpstr>감염병 분류체계 개편</vt:lpstr>
      <vt:lpstr>감염병 분류체계 개편</vt:lpstr>
      <vt:lpstr>감염병 분류체계 개편</vt:lpstr>
      <vt:lpstr>감염병 분류체계 개편</vt:lpstr>
      <vt:lpstr>감염병 분류체계 개편</vt:lpstr>
      <vt:lpstr>감염병 분류체계 개편</vt:lpstr>
      <vt:lpstr>주요 변경사항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ETERNITY</dc:creator>
  <cp:lastModifiedBy>USER</cp:lastModifiedBy>
  <cp:revision>397</cp:revision>
  <cp:lastPrinted>2020-01-07T05:26:21Z</cp:lastPrinted>
  <dcterms:created xsi:type="dcterms:W3CDTF">2017-09-22T11:17:50Z</dcterms:created>
  <dcterms:modified xsi:type="dcterms:W3CDTF">2020-01-07T05:55:35Z</dcterms:modified>
</cp:coreProperties>
</file>