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84" r:id="rId2"/>
    <p:sldId id="304" r:id="rId3"/>
    <p:sldId id="287" r:id="rId4"/>
    <p:sldId id="326" r:id="rId5"/>
    <p:sldId id="324" r:id="rId6"/>
    <p:sldId id="327" r:id="rId7"/>
    <p:sldId id="321" r:id="rId8"/>
    <p:sldId id="306" r:id="rId9"/>
    <p:sldId id="328" r:id="rId10"/>
    <p:sldId id="329" r:id="rId11"/>
    <p:sldId id="330" r:id="rId12"/>
    <p:sldId id="286" r:id="rId13"/>
  </p:sldIdLst>
  <p:sldSz cx="6858000" cy="9144000" type="screen4x3"/>
  <p:notesSz cx="10234613" cy="7104063"/>
  <p:embeddedFontLst>
    <p:embeddedFont>
      <p:font typeface="나눔고딕" panose="020D0604000000000000" pitchFamily="50" charset="-127"/>
      <p:regular r:id="rId16"/>
    </p:embeddedFont>
    <p:embeddedFont>
      <p:font typeface="맑은 고딕" panose="020B0503020000020004" pitchFamily="50" charset="-127"/>
      <p:regular r:id="rId17"/>
      <p:bold r:id="rId18"/>
    </p:embeddedFont>
    <p:embeddedFont>
      <p:font typeface="나눔명조" panose="020B0600000101010101" charset="-127"/>
      <p:regular r:id="rId19"/>
      <p:bold r:id="rId20"/>
    </p:embeddedFont>
  </p:embeddedFontLst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나눔명조" charset="-127"/>
        <a:ea typeface="굴림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나눔명조" charset="-127"/>
        <a:ea typeface="굴림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나눔명조" charset="-127"/>
        <a:ea typeface="굴림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나눔명조" charset="-127"/>
        <a:ea typeface="굴림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나눔명조" charset="-127"/>
        <a:ea typeface="굴림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나눔명조" charset="-127"/>
        <a:ea typeface="굴림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나눔명조" charset="-127"/>
        <a:ea typeface="굴림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나눔명조" charset="-127"/>
        <a:ea typeface="굴림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나눔명조" charset="-127"/>
        <a:ea typeface="굴림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22">
          <p15:clr>
            <a:srgbClr val="A4A3A4"/>
          </p15:clr>
        </p15:guide>
        <p15:guide id="2" pos="3108">
          <p15:clr>
            <a:srgbClr val="A4A3A4"/>
          </p15:clr>
        </p15:guide>
        <p15:guide id="3" orient="horz" pos="2238">
          <p15:clr>
            <a:srgbClr val="A4A3A4"/>
          </p15:clr>
        </p15:guide>
        <p15:guide id="4" pos="322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9C2424"/>
    <a:srgbClr val="FF66FF"/>
    <a:srgbClr val="F78C81"/>
    <a:srgbClr val="663300"/>
    <a:srgbClr val="FFFF00"/>
    <a:srgbClr val="FFFFCC"/>
    <a:srgbClr val="996633"/>
    <a:srgbClr val="516F56"/>
    <a:srgbClr val="909AA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보통 스타일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2833802-FEF1-4C79-8D5D-14CF1EAF98D9}" styleName="밝은 스타일 2 - 강조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278" autoAdjust="0"/>
    <p:restoredTop sz="94906" autoAdjust="0"/>
  </p:normalViewPr>
  <p:slideViewPr>
    <p:cSldViewPr>
      <p:cViewPr varScale="1">
        <p:scale>
          <a:sx n="55" d="100"/>
          <a:sy n="55" d="100"/>
        </p:scale>
        <p:origin x="2556" y="96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6" d="100"/>
          <a:sy n="56" d="100"/>
        </p:scale>
        <p:origin x="-2484" y="-96"/>
      </p:cViewPr>
      <p:guideLst>
        <p:guide orient="horz" pos="2122"/>
        <p:guide pos="3108"/>
        <p:guide orient="horz" pos="2238"/>
        <p:guide pos="322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3.fntdata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2.fntdata"/><Relationship Id="rId2" Type="http://schemas.openxmlformats.org/officeDocument/2006/relationships/slide" Target="slides/slide1.xml"/><Relationship Id="rId16" Type="http://schemas.openxmlformats.org/officeDocument/2006/relationships/font" Target="fonts/font1.fntdata"/><Relationship Id="rId20" Type="http://schemas.openxmlformats.org/officeDocument/2006/relationships/font" Target="fonts/font5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font" Target="fonts/font4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Relationship Id="rId22" Type="http://schemas.openxmlformats.org/officeDocument/2006/relationships/viewProps" Target="viewProps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434725" cy="354952"/>
          </a:xfrm>
          <a:prstGeom prst="rect">
            <a:avLst/>
          </a:prstGeom>
        </p:spPr>
        <p:txBody>
          <a:bodyPr vert="horz" lIns="95491" tIns="47745" rIns="95491" bIns="47745" rtlCol="0"/>
          <a:lstStyle>
            <a:lvl1pPr algn="l">
              <a:defRPr sz="1300"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5796595" y="0"/>
            <a:ext cx="4436371" cy="354952"/>
          </a:xfrm>
          <a:prstGeom prst="rect">
            <a:avLst/>
          </a:prstGeom>
        </p:spPr>
        <p:txBody>
          <a:bodyPr vert="horz" lIns="95491" tIns="47745" rIns="95491" bIns="47745" rtlCol="0"/>
          <a:lstStyle>
            <a:lvl1pPr algn="r">
              <a:defRPr sz="1300"/>
            </a:lvl1pPr>
          </a:lstStyle>
          <a:p>
            <a:pPr>
              <a:defRPr/>
            </a:pPr>
            <a:fld id="{C090A663-448B-45BC-BD1B-C8393F97173D}" type="datetimeFigureOut">
              <a:rPr lang="ko-KR" altLang="en-US"/>
              <a:pPr>
                <a:defRPr/>
              </a:pPr>
              <a:t>2019-07-04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6747436"/>
            <a:ext cx="4434725" cy="354952"/>
          </a:xfrm>
          <a:prstGeom prst="rect">
            <a:avLst/>
          </a:prstGeom>
        </p:spPr>
        <p:txBody>
          <a:bodyPr vert="horz" lIns="95491" tIns="47745" rIns="95491" bIns="47745" rtlCol="0" anchor="b"/>
          <a:lstStyle>
            <a:lvl1pPr algn="l">
              <a:defRPr sz="1300"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5796595" y="6747436"/>
            <a:ext cx="4436371" cy="354952"/>
          </a:xfrm>
          <a:prstGeom prst="rect">
            <a:avLst/>
          </a:prstGeom>
        </p:spPr>
        <p:txBody>
          <a:bodyPr vert="horz" lIns="95491" tIns="47745" rIns="95491" bIns="47745" rtlCol="0" anchor="b"/>
          <a:lstStyle>
            <a:lvl1pPr algn="r">
              <a:defRPr sz="1300"/>
            </a:lvl1pPr>
          </a:lstStyle>
          <a:p>
            <a:pPr>
              <a:defRPr/>
            </a:pPr>
            <a:fld id="{DBF0484D-4392-44A9-9C79-DBC648A7F977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5534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434725" cy="354952"/>
          </a:xfrm>
          <a:prstGeom prst="rect">
            <a:avLst/>
          </a:prstGeom>
        </p:spPr>
        <p:txBody>
          <a:bodyPr vert="horz" lIns="95491" tIns="47745" rIns="95491" bIns="47745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3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5796595" y="0"/>
            <a:ext cx="4436371" cy="354952"/>
          </a:xfrm>
          <a:prstGeom prst="rect">
            <a:avLst/>
          </a:prstGeom>
        </p:spPr>
        <p:txBody>
          <a:bodyPr vert="horz" lIns="95491" tIns="47745" rIns="95491" bIns="47745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300">
                <a:latin typeface="+mn-lt"/>
                <a:ea typeface="+mn-ea"/>
              </a:defRPr>
            </a:lvl1pPr>
          </a:lstStyle>
          <a:p>
            <a:pPr>
              <a:defRPr/>
            </a:pPr>
            <a:fld id="{50040578-8487-4E4A-90B5-2603DC1381A0}" type="datetimeFigureOut">
              <a:rPr lang="ko-KR" altLang="en-US"/>
              <a:pPr>
                <a:defRPr/>
              </a:pPr>
              <a:t>2019-07-04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4119563" y="531813"/>
            <a:ext cx="1995487" cy="26638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491" tIns="47745" rIns="95491" bIns="47745" rtlCol="0" anchor="ctr"/>
          <a:lstStyle/>
          <a:p>
            <a:pPr lvl="0"/>
            <a:endParaRPr lang="ko-KR" altLang="en-US" noProof="0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1024285" y="3373719"/>
            <a:ext cx="8187690" cy="3197916"/>
          </a:xfrm>
          <a:prstGeom prst="rect">
            <a:avLst/>
          </a:prstGeom>
        </p:spPr>
        <p:txBody>
          <a:bodyPr vert="horz" lIns="95491" tIns="47745" rIns="95491" bIns="47745" rtlCol="0">
            <a:normAutofit/>
          </a:bodyPr>
          <a:lstStyle/>
          <a:p>
            <a:pPr lvl="0"/>
            <a:r>
              <a:rPr lang="ko-KR" altLang="en-US" noProof="0" smtClean="0"/>
              <a:t>마스터 텍스트 스타일을 편집합니다</a:t>
            </a:r>
          </a:p>
          <a:p>
            <a:pPr lvl="1"/>
            <a:r>
              <a:rPr lang="ko-KR" altLang="en-US" noProof="0" smtClean="0"/>
              <a:t>둘째 수준</a:t>
            </a:r>
          </a:p>
          <a:p>
            <a:pPr lvl="2"/>
            <a:r>
              <a:rPr lang="ko-KR" altLang="en-US" noProof="0" smtClean="0"/>
              <a:t>셋째 수준</a:t>
            </a:r>
          </a:p>
          <a:p>
            <a:pPr lvl="3"/>
            <a:r>
              <a:rPr lang="ko-KR" altLang="en-US" noProof="0" smtClean="0"/>
              <a:t>넷째 수준</a:t>
            </a:r>
          </a:p>
          <a:p>
            <a:pPr lvl="4"/>
            <a:r>
              <a:rPr lang="ko-KR" altLang="en-US" noProof="0" smtClean="0"/>
              <a:t>다섯째 수준</a:t>
            </a:r>
            <a:endParaRPr lang="ko-KR" altLang="en-US" noProof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6747436"/>
            <a:ext cx="4434725" cy="354952"/>
          </a:xfrm>
          <a:prstGeom prst="rect">
            <a:avLst/>
          </a:prstGeom>
        </p:spPr>
        <p:txBody>
          <a:bodyPr vert="horz" lIns="95491" tIns="47745" rIns="95491" bIns="47745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3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5796595" y="6747436"/>
            <a:ext cx="4436371" cy="354952"/>
          </a:xfrm>
          <a:prstGeom prst="rect">
            <a:avLst/>
          </a:prstGeom>
        </p:spPr>
        <p:txBody>
          <a:bodyPr vert="horz" lIns="95491" tIns="47745" rIns="95491" bIns="47745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300">
                <a:latin typeface="+mn-lt"/>
                <a:ea typeface="+mn-ea"/>
              </a:defRPr>
            </a:lvl1pPr>
          </a:lstStyle>
          <a:p>
            <a:pPr>
              <a:defRPr/>
            </a:pPr>
            <a:fld id="{88BCA380-A9A0-4E47-A274-7A1532FED842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9493774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7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ko-KR" altLang="en-US" dirty="0" smtClean="0"/>
          </a:p>
        </p:txBody>
      </p:sp>
      <p:sp>
        <p:nvSpPr>
          <p:cNvPr id="21508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BFA637B-28C1-46D7-8367-75CE4ADE307D}" type="slidenum">
              <a:rPr lang="ko-KR" alt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ko-KR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23128561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hyperlink" Target="http://hangeul.naver.com/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hyperlink" Target="http://hangeul.naver.com/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표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 userDrawn="1"/>
        </p:nvSpPr>
        <p:spPr>
          <a:xfrm>
            <a:off x="242888" y="442913"/>
            <a:ext cx="3671887" cy="6373812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3" name="그림 7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61075" y="442913"/>
            <a:ext cx="554038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직사각형 3"/>
          <p:cNvSpPr/>
          <p:nvPr userDrawn="1"/>
        </p:nvSpPr>
        <p:spPr>
          <a:xfrm>
            <a:off x="4995863" y="8509000"/>
            <a:ext cx="2282825" cy="21590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800" dirty="0" smtClean="0">
                <a:solidFill>
                  <a:schemeClr val="bg1">
                    <a:lumMod val="50000"/>
                  </a:schemeClr>
                </a:solidFill>
                <a:latin typeface="나눔고딕" pitchFamily="50" charset="-127"/>
                <a:ea typeface="나눔고딕" pitchFamily="50" charset="-127"/>
              </a:rPr>
              <a:t>이 문서는 </a:t>
            </a:r>
            <a:r>
              <a:rPr kumimoji="0" lang="ko-KR" altLang="en-US" sz="800" dirty="0" err="1" smtClean="0">
                <a:solidFill>
                  <a:schemeClr val="bg1">
                    <a:lumMod val="50000"/>
                  </a:schemeClr>
                </a:solidFill>
                <a:latin typeface="나눔고딕" pitchFamily="50" charset="-127"/>
                <a:ea typeface="나눔고딕" pitchFamily="50" charset="-127"/>
              </a:rPr>
              <a:t>나눔글꼴로</a:t>
            </a:r>
            <a:r>
              <a:rPr kumimoji="0" lang="ko-KR" altLang="en-US" sz="800" dirty="0" smtClean="0">
                <a:solidFill>
                  <a:schemeClr val="bg1">
                    <a:lumMod val="50000"/>
                  </a:schemeClr>
                </a:solidFill>
                <a:latin typeface="나눔고딕" pitchFamily="50" charset="-127"/>
                <a:ea typeface="나눔고딕" pitchFamily="50" charset="-127"/>
              </a:rPr>
              <a:t> 작성되었습니다</a:t>
            </a:r>
            <a:r>
              <a:rPr kumimoji="0" lang="en-US" altLang="ko-KR" sz="800" dirty="0" smtClean="0">
                <a:solidFill>
                  <a:schemeClr val="bg1">
                    <a:lumMod val="50000"/>
                  </a:schemeClr>
                </a:solidFill>
                <a:latin typeface="나눔고딕" pitchFamily="50" charset="-127"/>
                <a:ea typeface="나눔고딕" pitchFamily="50" charset="-127"/>
              </a:rPr>
              <a:t>.  </a:t>
            </a:r>
            <a:r>
              <a:rPr kumimoji="0" lang="ko-KR" altLang="en-US" sz="800" u="sng" dirty="0" smtClean="0">
                <a:solidFill>
                  <a:schemeClr val="bg1">
                    <a:lumMod val="50000"/>
                  </a:schemeClr>
                </a:solidFill>
                <a:latin typeface="나눔고딕" pitchFamily="50" charset="-127"/>
                <a:ea typeface="나눔고딕" pitchFamily="50" charset="-127"/>
                <a:hlinkClick r:id="rId3"/>
              </a:rPr>
              <a:t>설치하기</a:t>
            </a:r>
            <a:endParaRPr kumimoji="0" lang="ko-KR" altLang="en-US" sz="800" u="sng" dirty="0">
              <a:solidFill>
                <a:schemeClr val="bg1">
                  <a:lumMod val="50000"/>
                </a:schemeClr>
              </a:solidFill>
              <a:latin typeface="나눔고딕" pitchFamily="50" charset="-127"/>
              <a:ea typeface="나눔고딕" pitchFamily="50" charset="-127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표지_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/>
          <p:cNvSpPr/>
          <p:nvPr userDrawn="1"/>
        </p:nvSpPr>
        <p:spPr>
          <a:xfrm>
            <a:off x="242888" y="442913"/>
            <a:ext cx="3671887" cy="6373812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그림 7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61075" y="442913"/>
            <a:ext cx="554038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직사각형 5"/>
          <p:cNvSpPr/>
          <p:nvPr userDrawn="1"/>
        </p:nvSpPr>
        <p:spPr>
          <a:xfrm>
            <a:off x="4995863" y="8509000"/>
            <a:ext cx="2282825" cy="21590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800" dirty="0" smtClean="0">
                <a:solidFill>
                  <a:schemeClr val="bg1">
                    <a:lumMod val="50000"/>
                  </a:schemeClr>
                </a:solidFill>
                <a:latin typeface="나눔고딕" pitchFamily="50" charset="-127"/>
                <a:ea typeface="나눔고딕" pitchFamily="50" charset="-127"/>
              </a:rPr>
              <a:t>이 문서는 </a:t>
            </a:r>
            <a:r>
              <a:rPr kumimoji="0" lang="ko-KR" altLang="en-US" sz="800" dirty="0" err="1" smtClean="0">
                <a:solidFill>
                  <a:schemeClr val="bg1">
                    <a:lumMod val="50000"/>
                  </a:schemeClr>
                </a:solidFill>
                <a:latin typeface="나눔고딕" pitchFamily="50" charset="-127"/>
                <a:ea typeface="나눔고딕" pitchFamily="50" charset="-127"/>
              </a:rPr>
              <a:t>나눔글꼴로</a:t>
            </a:r>
            <a:r>
              <a:rPr kumimoji="0" lang="ko-KR" altLang="en-US" sz="800" dirty="0" smtClean="0">
                <a:solidFill>
                  <a:schemeClr val="bg1">
                    <a:lumMod val="50000"/>
                  </a:schemeClr>
                </a:solidFill>
                <a:latin typeface="나눔고딕" pitchFamily="50" charset="-127"/>
                <a:ea typeface="나눔고딕" pitchFamily="50" charset="-127"/>
              </a:rPr>
              <a:t> 작성되었습니다</a:t>
            </a:r>
            <a:r>
              <a:rPr kumimoji="0" lang="en-US" altLang="ko-KR" sz="800" dirty="0" smtClean="0">
                <a:solidFill>
                  <a:schemeClr val="bg1">
                    <a:lumMod val="50000"/>
                  </a:schemeClr>
                </a:solidFill>
                <a:latin typeface="나눔고딕" pitchFamily="50" charset="-127"/>
                <a:ea typeface="나눔고딕" pitchFamily="50" charset="-127"/>
              </a:rPr>
              <a:t>.  </a:t>
            </a:r>
            <a:r>
              <a:rPr kumimoji="0" lang="ko-KR" altLang="en-US" sz="800" u="sng" dirty="0" smtClean="0">
                <a:solidFill>
                  <a:schemeClr val="bg1">
                    <a:lumMod val="50000"/>
                  </a:schemeClr>
                </a:solidFill>
                <a:latin typeface="나눔고딕" pitchFamily="50" charset="-127"/>
                <a:ea typeface="나눔고딕" pitchFamily="50" charset="-127"/>
                <a:hlinkClick r:id="rId3"/>
              </a:rPr>
              <a:t>설치하기</a:t>
            </a:r>
            <a:endParaRPr kumimoji="0" lang="ko-KR" altLang="en-US" sz="800" u="sng" dirty="0">
              <a:solidFill>
                <a:schemeClr val="bg1">
                  <a:lumMod val="50000"/>
                </a:schemeClr>
              </a:solidFill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5" name="제목 1"/>
          <p:cNvSpPr>
            <a:spLocks noGrp="1"/>
          </p:cNvSpPr>
          <p:nvPr>
            <p:ph type="title"/>
          </p:nvPr>
        </p:nvSpPr>
        <p:spPr>
          <a:xfrm>
            <a:off x="350658" y="381429"/>
            <a:ext cx="6172200" cy="1524000"/>
          </a:xfrm>
        </p:spPr>
        <p:txBody>
          <a:bodyPr>
            <a:normAutofit/>
          </a:bodyPr>
          <a:lstStyle>
            <a:lvl1pPr algn="l">
              <a:defRPr sz="4000" spc="-150" baseline="0">
                <a:solidFill>
                  <a:schemeClr val="bg1"/>
                </a:solidFill>
                <a:latin typeface="나눔명조" pitchFamily="18" charset="-127"/>
                <a:ea typeface="나눔명조" pitchFamily="18" charset="-127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내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 userDrawn="1"/>
        </p:nvSpPr>
        <p:spPr>
          <a:xfrm>
            <a:off x="242888" y="442913"/>
            <a:ext cx="6372225" cy="1344612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3" name="그림 7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2888" y="8459788"/>
            <a:ext cx="48418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 userDrawn="1"/>
        </p:nvSpPr>
        <p:spPr>
          <a:xfrm>
            <a:off x="5535613" y="8604250"/>
            <a:ext cx="1187450" cy="2159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3FE3B417-BBD2-4AF8-8560-01B84D63746C}" type="slidenum">
              <a:rPr kumimoji="0" lang="en-US" altLang="ko-KR" sz="800" spc="-30">
                <a:solidFill>
                  <a:schemeClr val="tx1">
                    <a:lumMod val="50000"/>
                    <a:lumOff val="50000"/>
                  </a:schemeClr>
                </a:solidFill>
                <a:latin typeface="나눔고딕" pitchFamily="50" charset="-127"/>
                <a:ea typeface="나눔고딕" pitchFamily="50" charset="-127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r>
              <a:rPr kumimoji="0" lang="en-US" altLang="ko-KR" sz="800" spc="-30" dirty="0">
                <a:solidFill>
                  <a:schemeClr val="tx1">
                    <a:lumMod val="50000"/>
                    <a:lumOff val="50000"/>
                  </a:schemeClr>
                </a:solidFill>
                <a:latin typeface="나눔고딕" pitchFamily="50" charset="-127"/>
                <a:ea typeface="나눔고딕" pitchFamily="50" charset="-127"/>
              </a:rPr>
              <a:t>/ 12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내지_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 userDrawn="1"/>
        </p:nvSpPr>
        <p:spPr>
          <a:xfrm>
            <a:off x="242888" y="442913"/>
            <a:ext cx="6372225" cy="1344612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5" name="그림 7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2888" y="8459788"/>
            <a:ext cx="48418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 userDrawn="1"/>
        </p:nvSpPr>
        <p:spPr>
          <a:xfrm>
            <a:off x="5535613" y="8604250"/>
            <a:ext cx="1187450" cy="2159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686F5282-933A-4F01-9863-28B6C38E4C38}" type="slidenum">
              <a:rPr kumimoji="0" lang="en-US" altLang="ko-KR" sz="800" spc="-30">
                <a:solidFill>
                  <a:schemeClr val="tx1">
                    <a:lumMod val="50000"/>
                    <a:lumOff val="50000"/>
                  </a:schemeClr>
                </a:solidFill>
                <a:latin typeface="나눔고딕" pitchFamily="50" charset="-127"/>
                <a:ea typeface="나눔고딕" pitchFamily="50" charset="-127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r>
              <a:rPr kumimoji="0" lang="en-US" altLang="ko-KR" sz="800" spc="-30" dirty="0">
                <a:solidFill>
                  <a:schemeClr val="tx1">
                    <a:lumMod val="50000"/>
                    <a:lumOff val="50000"/>
                  </a:schemeClr>
                </a:solidFill>
                <a:latin typeface="나눔고딕" pitchFamily="50" charset="-127"/>
                <a:ea typeface="나눔고딕" pitchFamily="50" charset="-127"/>
              </a:rPr>
              <a:t>/ 12</a:t>
            </a:r>
          </a:p>
        </p:txBody>
      </p:sp>
      <p:sp>
        <p:nvSpPr>
          <p:cNvPr id="10" name="제목 1"/>
          <p:cNvSpPr>
            <a:spLocks noGrp="1"/>
          </p:cNvSpPr>
          <p:nvPr>
            <p:ph type="ctrTitle"/>
          </p:nvPr>
        </p:nvSpPr>
        <p:spPr>
          <a:xfrm>
            <a:off x="296652" y="251521"/>
            <a:ext cx="5829300" cy="1191948"/>
          </a:xfrm>
        </p:spPr>
        <p:txBody>
          <a:bodyPr>
            <a:normAutofit/>
          </a:bodyPr>
          <a:lstStyle>
            <a:lvl1pPr algn="l">
              <a:defRPr sz="2400">
                <a:solidFill>
                  <a:schemeClr val="bg1"/>
                </a:solidFill>
                <a:latin typeface="나눔명조" pitchFamily="18" charset="-127"/>
                <a:ea typeface="나눔명조" pitchFamily="18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12" name="내용 개체 틀 3"/>
          <p:cNvSpPr>
            <a:spLocks noGrp="1"/>
          </p:cNvSpPr>
          <p:nvPr>
            <p:ph sz="half" idx="2"/>
          </p:nvPr>
        </p:nvSpPr>
        <p:spPr>
          <a:xfrm>
            <a:off x="1857021" y="1991915"/>
            <a:ext cx="3030141" cy="5268384"/>
          </a:xfrm>
        </p:spPr>
        <p:txBody>
          <a:bodyPr>
            <a:normAutofit/>
          </a:bodyPr>
          <a:lstStyle>
            <a:lvl1pPr>
              <a:buNone/>
              <a:defRPr sz="1300" b="1" spc="-70" baseline="0">
                <a:solidFill>
                  <a:schemeClr val="tx1">
                    <a:lumMod val="65000"/>
                    <a:lumOff val="35000"/>
                  </a:schemeClr>
                </a:solidFill>
                <a:latin typeface="나눔명조" pitchFamily="18" charset="-127"/>
                <a:ea typeface="나눔명조" pitchFamily="18" charset="-127"/>
              </a:defRPr>
            </a:lvl1pPr>
            <a:lvl2pPr>
              <a:buNone/>
              <a:defRPr sz="1300" b="1" spc="-70" baseline="0">
                <a:solidFill>
                  <a:schemeClr val="tx1">
                    <a:lumMod val="65000"/>
                    <a:lumOff val="35000"/>
                  </a:schemeClr>
                </a:solidFill>
                <a:latin typeface="나눔명조" pitchFamily="18" charset="-127"/>
                <a:ea typeface="나눔명조" pitchFamily="18" charset="-127"/>
              </a:defRPr>
            </a:lvl2pPr>
            <a:lvl3pPr>
              <a:buFont typeface="Wingdings" pitchFamily="2" charset="2"/>
              <a:buChar char="§"/>
              <a:defRPr sz="1300" b="1" spc="-70" baseline="0">
                <a:solidFill>
                  <a:schemeClr val="tx1">
                    <a:lumMod val="65000"/>
                    <a:lumOff val="35000"/>
                  </a:schemeClr>
                </a:solidFill>
                <a:latin typeface="나눔명조" pitchFamily="18" charset="-127"/>
                <a:ea typeface="나눔명조" pitchFamily="18" charset="-127"/>
              </a:defRPr>
            </a:lvl3pPr>
            <a:lvl4pPr>
              <a:defRPr sz="1300" b="1" spc="-70" baseline="0">
                <a:solidFill>
                  <a:schemeClr val="tx1">
                    <a:lumMod val="65000"/>
                    <a:lumOff val="35000"/>
                  </a:schemeClr>
                </a:solidFill>
                <a:latin typeface="나눔명조" pitchFamily="18" charset="-127"/>
                <a:ea typeface="나눔명조" pitchFamily="18" charset="-127"/>
              </a:defRPr>
            </a:lvl4pPr>
            <a:lvl5pPr>
              <a:buNone/>
              <a:defRPr sz="1300" b="1" spc="-70" baseline="0">
                <a:solidFill>
                  <a:schemeClr val="tx1">
                    <a:lumMod val="65000"/>
                    <a:lumOff val="35000"/>
                  </a:schemeClr>
                </a:solidFill>
                <a:latin typeface="나눔명조" pitchFamily="18" charset="-127"/>
                <a:ea typeface="나눔명조" pitchFamily="18" charset="-127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빈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A37898-8DD3-4B9F-AFE3-EDD1B0CC8E1F}" type="datetimeFigureOut">
              <a:rPr lang="ko-KR" altLang="en-US"/>
              <a:pPr>
                <a:defRPr/>
              </a:pPr>
              <a:t>2019-07-04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AC0B91-03D3-4B53-BE46-06A6894FC173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F7729B-94E5-4924-89E3-52D4ABA1C715}" type="datetimeFigureOut">
              <a:rPr lang="ko-KR" altLang="en-US"/>
              <a:pPr>
                <a:defRPr/>
              </a:pPr>
              <a:t>2019-07-04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F3D1D1-0DC7-401E-B71E-A81C9B380BEF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제목 개체 틀 1"/>
          <p:cNvSpPr>
            <a:spLocks noGrp="1"/>
          </p:cNvSpPr>
          <p:nvPr>
            <p:ph type="title"/>
          </p:nvPr>
        </p:nvSpPr>
        <p:spPr bwMode="auto">
          <a:xfrm>
            <a:off x="342900" y="366713"/>
            <a:ext cx="61722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제목 스타일 편집</a:t>
            </a:r>
          </a:p>
        </p:txBody>
      </p:sp>
      <p:sp>
        <p:nvSpPr>
          <p:cNvPr id="1027" name="텍스트 개체 틀 2"/>
          <p:cNvSpPr>
            <a:spLocks noGrp="1"/>
          </p:cNvSpPr>
          <p:nvPr>
            <p:ph type="body" idx="1"/>
          </p:nvPr>
        </p:nvSpPr>
        <p:spPr bwMode="auto">
          <a:xfrm>
            <a:off x="342900" y="2133600"/>
            <a:ext cx="6172200" cy="603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342900" y="8475663"/>
            <a:ext cx="16002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1C89477-9EFD-43B9-A55B-2A74B40EEDF2}" type="datetimeFigureOut">
              <a:rPr lang="ko-KR" altLang="en-US"/>
              <a:pPr>
                <a:defRPr/>
              </a:pPr>
              <a:t>2019-07-04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2343150" y="8475663"/>
            <a:ext cx="21717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4914900" y="8475663"/>
            <a:ext cx="16002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90AFF12-8740-4825-9E4E-43AFDAAA6E96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7" r:id="rId1"/>
    <p:sldLayoutId id="2147483768" r:id="rId2"/>
    <p:sldLayoutId id="2147483769" r:id="rId3"/>
    <p:sldLayoutId id="2147483770" r:id="rId4"/>
    <p:sldLayoutId id="2147483771" r:id="rId5"/>
    <p:sldLayoutId id="2147483765" r:id="rId6"/>
    <p:sldLayoutId id="2147483766" r:id="rId7"/>
  </p:sldLayoutIdLst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나눔명조" charset="-127"/>
          <a:ea typeface="나눔명조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나눔명조" charset="-127"/>
          <a:ea typeface="나눔명조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나눔명조" charset="-127"/>
          <a:ea typeface="나눔명조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나눔명조" charset="-127"/>
          <a:ea typeface="나눔명조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나눔명조" charset="-127"/>
          <a:ea typeface="나눔명조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나눔명조" charset="-127"/>
          <a:ea typeface="나눔명조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나눔명조" charset="-127"/>
          <a:ea typeface="나눔명조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나눔명조" charset="-127"/>
          <a:ea typeface="나눔명조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png"/><Relationship Id="rId5" Type="http://schemas.openxmlformats.org/officeDocument/2006/relationships/image" Target="../media/image6.PNG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/>
          <p:nvPr/>
        </p:nvSpPr>
        <p:spPr>
          <a:xfrm>
            <a:off x="214290" y="500034"/>
            <a:ext cx="4214842" cy="6286543"/>
          </a:xfrm>
          <a:prstGeom prst="rect">
            <a:avLst/>
          </a:prstGeom>
          <a:solidFill>
            <a:srgbClr val="516F56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dirty="0">
              <a:solidFill>
                <a:schemeClr val="accent2">
                  <a:lumMod val="75000"/>
                </a:schemeClr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9" name="부제목 2"/>
          <p:cNvSpPr>
            <a:spLocks noGrp="1"/>
          </p:cNvSpPr>
          <p:nvPr>
            <p:ph type="subTitle" idx="1"/>
          </p:nvPr>
        </p:nvSpPr>
        <p:spPr>
          <a:xfrm>
            <a:off x="5715015" y="8358214"/>
            <a:ext cx="882635" cy="361924"/>
          </a:xfrm>
        </p:spPr>
        <p:txBody>
          <a:bodyPr rtlCol="0">
            <a:normAutofit/>
          </a:bodyPr>
          <a:lstStyle/>
          <a:p>
            <a:pPr algn="l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ko-KR" sz="1400" b="1" spc="-3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굴림" pitchFamily="50" charset="-127"/>
                <a:ea typeface="굴림" pitchFamily="50" charset="-127"/>
              </a:rPr>
              <a:t>2018. 6.</a:t>
            </a:r>
            <a:endParaRPr lang="ko-KR" altLang="en-US" sz="1400" b="1" spc="-30" dirty="0">
              <a:solidFill>
                <a:schemeClr val="tx1">
                  <a:lumMod val="75000"/>
                  <a:lumOff val="25000"/>
                </a:schemeClr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7" name="제목 6"/>
          <p:cNvSpPr>
            <a:spLocks noGrp="1"/>
          </p:cNvSpPr>
          <p:nvPr>
            <p:ph type="ctrTitle"/>
          </p:nvPr>
        </p:nvSpPr>
        <p:spPr>
          <a:xfrm>
            <a:off x="285728" y="1785918"/>
            <a:ext cx="4143404" cy="1857388"/>
          </a:xfrm>
        </p:spPr>
        <p:txBody>
          <a:bodyPr rtlCol="0" anchor="t">
            <a:normAutofit fontScale="90000"/>
          </a:bodyPr>
          <a:lstStyle/>
          <a:p>
            <a:pPr algn="l" eaLnBrk="1" fontAlgn="auto" hangingPunct="1">
              <a:lnSpc>
                <a:spcPct val="120000"/>
              </a:lnSpc>
              <a:spcAft>
                <a:spcPts val="0"/>
              </a:spcAft>
              <a:defRPr/>
            </a:pPr>
            <a:r>
              <a:rPr lang="ko-KR" altLang="en-US" sz="2700" spc="-150" dirty="0" smtClean="0">
                <a:solidFill>
                  <a:schemeClr val="bg1"/>
                </a:solidFill>
                <a:latin typeface="굴림" pitchFamily="50" charset="-127"/>
                <a:ea typeface="굴림" pitchFamily="50" charset="-127"/>
              </a:rPr>
              <a:t>국가예방접종 지원사업 </a:t>
            </a:r>
            <a:r>
              <a:rPr lang="en-US" altLang="ko-KR" sz="2700" spc="-150" dirty="0" smtClean="0">
                <a:solidFill>
                  <a:schemeClr val="bg1"/>
                </a:solidFill>
                <a:latin typeface="굴림" pitchFamily="50" charset="-127"/>
                <a:ea typeface="굴림" pitchFamily="50" charset="-127"/>
              </a:rPr>
              <a:t/>
            </a:r>
            <a:br>
              <a:rPr lang="en-US" altLang="ko-KR" sz="2700" spc="-150" dirty="0" smtClean="0">
                <a:solidFill>
                  <a:schemeClr val="bg1"/>
                </a:solidFill>
                <a:latin typeface="굴림" pitchFamily="50" charset="-127"/>
                <a:ea typeface="굴림" pitchFamily="50" charset="-127"/>
              </a:rPr>
            </a:br>
            <a:r>
              <a:rPr lang="ko-KR" altLang="en-US" sz="2700" spc="-150" dirty="0" smtClean="0">
                <a:solidFill>
                  <a:schemeClr val="bg1"/>
                </a:solidFill>
                <a:latin typeface="굴림" pitchFamily="50" charset="-127"/>
                <a:ea typeface="굴림" pitchFamily="50" charset="-127"/>
              </a:rPr>
              <a:t>전자 계약서 등록</a:t>
            </a:r>
            <a:r>
              <a:rPr lang="en-US" altLang="ko-KR" sz="2700" spc="-150" dirty="0" smtClean="0">
                <a:solidFill>
                  <a:schemeClr val="bg1"/>
                </a:solidFill>
                <a:latin typeface="굴림" pitchFamily="50" charset="-127"/>
                <a:ea typeface="굴림" pitchFamily="50" charset="-127"/>
              </a:rPr>
              <a:t>(</a:t>
            </a:r>
            <a:r>
              <a:rPr lang="ko-KR" altLang="en-US" sz="2700" spc="-150" dirty="0" smtClean="0">
                <a:solidFill>
                  <a:schemeClr val="bg1"/>
                </a:solidFill>
                <a:latin typeface="굴림" pitchFamily="50" charset="-127"/>
                <a:ea typeface="굴림" pitchFamily="50" charset="-127"/>
              </a:rPr>
              <a:t>갱신</a:t>
            </a:r>
            <a:r>
              <a:rPr lang="en-US" altLang="ko-KR" sz="2700" spc="-150" dirty="0" smtClean="0">
                <a:solidFill>
                  <a:schemeClr val="bg1"/>
                </a:solidFill>
                <a:latin typeface="굴림" pitchFamily="50" charset="-127"/>
                <a:ea typeface="굴림" pitchFamily="50" charset="-127"/>
              </a:rPr>
              <a:t>) </a:t>
            </a:r>
            <a:r>
              <a:rPr lang="ko-KR" altLang="en-US" sz="2700" spc="-150" dirty="0" smtClean="0">
                <a:solidFill>
                  <a:schemeClr val="bg1"/>
                </a:solidFill>
                <a:latin typeface="굴림" pitchFamily="50" charset="-127"/>
                <a:ea typeface="굴림" pitchFamily="50" charset="-127"/>
              </a:rPr>
              <a:t>및 </a:t>
            </a:r>
            <a:r>
              <a:rPr lang="en-US" altLang="ko-KR" sz="2700" spc="-150" dirty="0" smtClean="0">
                <a:solidFill>
                  <a:schemeClr val="bg1"/>
                </a:solidFill>
                <a:latin typeface="굴림" pitchFamily="50" charset="-127"/>
                <a:ea typeface="굴림" pitchFamily="50" charset="-127"/>
              </a:rPr>
              <a:t/>
            </a:r>
            <a:br>
              <a:rPr lang="en-US" altLang="ko-KR" sz="2700" spc="-150" dirty="0" smtClean="0">
                <a:solidFill>
                  <a:schemeClr val="bg1"/>
                </a:solidFill>
                <a:latin typeface="굴림" pitchFamily="50" charset="-127"/>
                <a:ea typeface="굴림" pitchFamily="50" charset="-127"/>
              </a:rPr>
            </a:br>
            <a:r>
              <a:rPr lang="ko-KR" altLang="en-US" sz="2700" spc="-150" dirty="0" smtClean="0">
                <a:solidFill>
                  <a:schemeClr val="bg1"/>
                </a:solidFill>
                <a:latin typeface="굴림" pitchFamily="50" charset="-127"/>
                <a:ea typeface="굴림" pitchFamily="50" charset="-127"/>
              </a:rPr>
              <a:t>인플루엔자 사업 참여 매뉴얼</a:t>
            </a:r>
            <a:endParaRPr lang="ko-KR" altLang="en-US" sz="2700" spc="-150" dirty="0">
              <a:solidFill>
                <a:schemeClr val="bg1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0" name="제목 6"/>
          <p:cNvSpPr txBox="1">
            <a:spLocks/>
          </p:cNvSpPr>
          <p:nvPr/>
        </p:nvSpPr>
        <p:spPr>
          <a:xfrm>
            <a:off x="428604" y="5500694"/>
            <a:ext cx="2863848" cy="684212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fontAlgn="auto">
              <a:spcAft>
                <a:spcPts val="0"/>
              </a:spcAft>
              <a:defRPr/>
            </a:pPr>
            <a:r>
              <a:rPr kumimoji="0" lang="en-US" altLang="ko-KR" sz="2400" spc="-150" dirty="0" smtClean="0">
                <a:solidFill>
                  <a:schemeClr val="bg1"/>
                </a:solidFill>
                <a:latin typeface="굴림" pitchFamily="50" charset="-127"/>
                <a:ea typeface="굴림" pitchFamily="50" charset="-127"/>
              </a:rPr>
              <a:t>http://is.cdc.go.kr</a:t>
            </a:r>
            <a:endParaRPr kumimoji="0" lang="ko-KR" altLang="en-US" sz="2400" spc="-150" dirty="0">
              <a:solidFill>
                <a:schemeClr val="bg1"/>
              </a:solidFill>
              <a:latin typeface="굴림" pitchFamily="50" charset="-127"/>
              <a:ea typeface="굴림" pitchFamily="50" charset="-127"/>
            </a:endParaRPr>
          </a:p>
        </p:txBody>
      </p:sp>
      <p:pic>
        <p:nvPicPr>
          <p:cNvPr id="11" name="그림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2888" y="8402796"/>
            <a:ext cx="1438275" cy="4476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1463" y="4257352"/>
            <a:ext cx="6343650" cy="4076700"/>
          </a:xfrm>
          <a:prstGeom prst="rect">
            <a:avLst/>
          </a:prstGeom>
        </p:spPr>
      </p:pic>
      <p:sp>
        <p:nvSpPr>
          <p:cNvPr id="27" name="TextBox 26"/>
          <p:cNvSpPr txBox="1"/>
          <p:nvPr/>
        </p:nvSpPr>
        <p:spPr>
          <a:xfrm>
            <a:off x="260648" y="1928794"/>
            <a:ext cx="6597352" cy="22529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300" b="1" spc="-6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맑은 고딕" pitchFamily="50" charset="-127"/>
                <a:ea typeface="맑은 고딕" pitchFamily="50" charset="-127"/>
              </a:rPr>
              <a:t> 임신부 인플루엔자 국가예방접종 지원 사업에 참여하기 위해서는 </a:t>
            </a:r>
            <a:r>
              <a:rPr kumimoji="0" lang="ko-KR" altLang="en-US" sz="1300" b="1" u="sng" spc="-60" dirty="0" smtClean="0">
                <a:solidFill>
                  <a:srgbClr val="9C2424"/>
                </a:solidFill>
                <a:latin typeface="맑은 고딕" pitchFamily="50" charset="-127"/>
                <a:ea typeface="맑은 고딕" pitchFamily="50" charset="-127"/>
              </a:rPr>
              <a:t>통장 사본</a:t>
            </a:r>
            <a:r>
              <a:rPr kumimoji="0" lang="en-US" altLang="ko-KR" sz="1300" b="1" u="sng" spc="-60" dirty="0" smtClean="0">
                <a:solidFill>
                  <a:srgbClr val="9C2424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kumimoji="0" lang="ko-KR" altLang="en-US" sz="1300" b="1" u="sng" spc="-60" dirty="0" smtClean="0">
                <a:solidFill>
                  <a:srgbClr val="9C2424"/>
                </a:solidFill>
                <a:latin typeface="맑은 고딕" pitchFamily="50" charset="-127"/>
                <a:ea typeface="맑은 고딕" pitchFamily="50" charset="-127"/>
              </a:rPr>
              <a:t>교육수료정보</a:t>
            </a:r>
            <a:r>
              <a:rPr kumimoji="0" lang="en-US" altLang="ko-KR" sz="1300" b="1" u="sng" spc="-60" dirty="0" smtClean="0">
                <a:solidFill>
                  <a:srgbClr val="9C2424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kumimoji="0" lang="ko-KR" altLang="en-US" sz="1300" b="1" u="sng" spc="-60" dirty="0" smtClean="0">
                <a:solidFill>
                  <a:srgbClr val="9C2424"/>
                </a:solidFill>
                <a:latin typeface="맑은 고딕" pitchFamily="50" charset="-127"/>
                <a:ea typeface="맑은 고딕" pitchFamily="50" charset="-127"/>
              </a:rPr>
              <a:t>임신부 참여 확인증을 작성</a:t>
            </a:r>
            <a:r>
              <a:rPr kumimoji="0" lang="ko-KR" altLang="en-US" sz="1300" b="1" spc="-6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맑은 고딕" pitchFamily="50" charset="-127"/>
                <a:ea typeface="맑은 고딕" pitchFamily="50" charset="-127"/>
              </a:rPr>
              <a:t>해야 합니다</a:t>
            </a:r>
            <a:r>
              <a:rPr kumimoji="0" lang="en-US" altLang="ko-KR" sz="1300" b="1" spc="-6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kumimoji="0" lang="en-US" altLang="ko-KR" sz="1300" b="1" spc="-60" dirty="0">
              <a:solidFill>
                <a:schemeClr val="tx1">
                  <a:lumMod val="65000"/>
                  <a:lumOff val="35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AutoNum type="arabicPeriod"/>
              <a:defRPr/>
            </a:pPr>
            <a:r>
              <a:rPr kumimoji="0" lang="en-US" altLang="ko-KR" sz="1300" b="1" spc="-6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맑은 고딕" pitchFamily="50" charset="-127"/>
                <a:ea typeface="맑은 고딕" pitchFamily="50" charset="-127"/>
              </a:rPr>
              <a:t>‘</a:t>
            </a:r>
            <a:r>
              <a:rPr kumimoji="0" lang="ko-KR" altLang="en-US" sz="1300" b="1" spc="-6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맑은 고딕" pitchFamily="50" charset="-127"/>
                <a:ea typeface="맑은 고딕" pitchFamily="50" charset="-127"/>
              </a:rPr>
              <a:t>어린이 국가예방접종</a:t>
            </a:r>
            <a:r>
              <a:rPr kumimoji="0" lang="en-US" altLang="ko-KR" sz="1300" b="1" spc="-6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맑은 고딕" pitchFamily="50" charset="-127"/>
                <a:ea typeface="맑은 고딕" pitchFamily="50" charset="-127"/>
              </a:rPr>
              <a:t>’</a:t>
            </a:r>
            <a:r>
              <a:rPr kumimoji="0" lang="ko-KR" altLang="en-US" sz="1300" b="1" spc="-6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맑은 고딕" pitchFamily="50" charset="-127"/>
                <a:ea typeface="맑은 고딕" pitchFamily="50" charset="-127"/>
              </a:rPr>
              <a:t> 탭을 클릭하여 통장사본을 등록합니다</a:t>
            </a:r>
            <a:r>
              <a:rPr kumimoji="0" lang="en-US" altLang="ko-KR" sz="1300" b="1" spc="-6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342900" indent="-34290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AutoNum type="arabicPeriod"/>
              <a:defRPr/>
            </a:pPr>
            <a:r>
              <a:rPr kumimoji="0" lang="ko-KR" altLang="en-US" sz="1300" b="1" spc="-6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맑은 고딕" pitchFamily="50" charset="-127"/>
                <a:ea typeface="맑은 고딕" pitchFamily="50" charset="-127"/>
              </a:rPr>
              <a:t>임신부 교육수료 정보를 입력 후 검증이 완료되면 </a:t>
            </a:r>
            <a:r>
              <a:rPr kumimoji="0" lang="en-US" altLang="ko-KR" sz="1300" b="1" spc="-6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맑은 고딕" pitchFamily="50" charset="-127"/>
                <a:ea typeface="맑은 고딕" pitchFamily="50" charset="-127"/>
              </a:rPr>
              <a:t>‘</a:t>
            </a:r>
            <a:r>
              <a:rPr kumimoji="0" lang="ko-KR" altLang="en-US" sz="1300" b="1" spc="-6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맑은 고딕" pitchFamily="50" charset="-127"/>
                <a:ea typeface="맑은 고딕" pitchFamily="50" charset="-127"/>
              </a:rPr>
              <a:t>저장</a:t>
            </a:r>
            <a:r>
              <a:rPr kumimoji="0" lang="en-US" altLang="ko-KR" sz="1300" b="1" spc="-6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맑은 고딕" pitchFamily="50" charset="-127"/>
                <a:ea typeface="맑은 고딕" pitchFamily="50" charset="-127"/>
              </a:rPr>
              <a:t>’</a:t>
            </a:r>
            <a:r>
              <a:rPr kumimoji="0" lang="ko-KR" altLang="en-US" sz="1300" b="1" spc="-6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맑은 고딕" pitchFamily="50" charset="-127"/>
                <a:ea typeface="맑은 고딕" pitchFamily="50" charset="-127"/>
              </a:rPr>
              <a:t> 버튼을 클릭하여 저장합니다</a:t>
            </a:r>
            <a:r>
              <a:rPr kumimoji="0" lang="en-US" altLang="ko-KR" sz="1300" b="1" spc="-6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맑은 고딕" pitchFamily="50" charset="-127"/>
                <a:ea typeface="맑은 고딕" pitchFamily="50" charset="-127"/>
              </a:rPr>
              <a:t>. </a:t>
            </a:r>
            <a:r>
              <a:rPr kumimoji="0" lang="en-US" altLang="ko-KR" sz="1300" b="1" spc="-60" dirty="0">
                <a:solidFill>
                  <a:srgbClr val="0070C0"/>
                </a:solidFill>
                <a:latin typeface="맑은 고딕" pitchFamily="50" charset="-127"/>
                <a:ea typeface="맑은 고딕" pitchFamily="50" charset="-127"/>
              </a:rPr>
              <a:t>※</a:t>
            </a:r>
            <a:r>
              <a:rPr kumimoji="0" lang="ko-KR" altLang="en-US" sz="1300" b="1" spc="-60" dirty="0">
                <a:solidFill>
                  <a:srgbClr val="0070C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ko-KR" altLang="en-US" sz="1300" b="1" spc="-60" dirty="0" smtClean="0">
                <a:solidFill>
                  <a:srgbClr val="0070C0"/>
                </a:solidFill>
                <a:latin typeface="맑은 고딕" pitchFamily="50" charset="-127"/>
                <a:ea typeface="맑은 고딕" pitchFamily="50" charset="-127"/>
              </a:rPr>
              <a:t>임신부 사업 참여를 위해서는 어린이 또는 어르신 교육도 수료 및 등록하여야 함</a:t>
            </a:r>
            <a:endParaRPr kumimoji="0" lang="en-US" altLang="ko-KR" sz="1300" b="1" spc="-60" dirty="0">
              <a:solidFill>
                <a:srgbClr val="0070C0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AutoNum type="arabicPeriod"/>
              <a:defRPr/>
            </a:pPr>
            <a:r>
              <a:rPr kumimoji="0" lang="ko-KR" altLang="en-US" sz="1300" b="1" spc="-6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맑은 고딕" pitchFamily="50" charset="-127"/>
                <a:ea typeface="맑은 고딕" pitchFamily="50" charset="-127"/>
              </a:rPr>
              <a:t>임신부 참여 확인증 정보의 </a:t>
            </a:r>
            <a:r>
              <a:rPr kumimoji="0" lang="en-US" altLang="ko-KR" sz="1300" b="1" spc="-6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맑은 고딕" pitchFamily="50" charset="-127"/>
                <a:ea typeface="맑은 고딕" pitchFamily="50" charset="-127"/>
              </a:rPr>
              <a:t>‘</a:t>
            </a:r>
            <a:r>
              <a:rPr kumimoji="0" lang="ko-KR" altLang="en-US" sz="1300" b="1" spc="-6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맑은 고딕" pitchFamily="50" charset="-127"/>
                <a:ea typeface="맑은 고딕" pitchFamily="50" charset="-127"/>
              </a:rPr>
              <a:t>확인증 등록</a:t>
            </a:r>
            <a:r>
              <a:rPr kumimoji="0" lang="en-US" altLang="ko-KR" sz="1300" b="1" spc="-6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맑은 고딕" pitchFamily="50" charset="-127"/>
                <a:ea typeface="맑은 고딕" pitchFamily="50" charset="-127"/>
              </a:rPr>
              <a:t>’</a:t>
            </a:r>
            <a:r>
              <a:rPr kumimoji="0" lang="ko-KR" altLang="en-US" sz="1300" b="1" spc="-6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맑은 고딕" pitchFamily="50" charset="-127"/>
                <a:ea typeface="맑은 고딕" pitchFamily="50" charset="-127"/>
              </a:rPr>
              <a:t> 버튼을 클릭합니다</a:t>
            </a:r>
            <a:r>
              <a:rPr kumimoji="0" lang="en-US" altLang="ko-KR" sz="1300" b="1" spc="-6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342900" indent="-34290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AutoNum type="arabicPeriod"/>
              <a:defRPr/>
            </a:pPr>
            <a:r>
              <a:rPr kumimoji="0" lang="ko-KR" altLang="en-US" sz="1300" b="1" spc="-6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맑은 고딕" pitchFamily="50" charset="-127"/>
                <a:ea typeface="맑은 고딕" pitchFamily="50" charset="-127"/>
              </a:rPr>
              <a:t>전자문서뷰어로</a:t>
            </a:r>
            <a:r>
              <a:rPr kumimoji="0" lang="ko-KR" altLang="en-US" sz="1300" b="1" spc="-6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맑은 고딕" pitchFamily="50" charset="-127"/>
                <a:ea typeface="맑은 고딕" pitchFamily="50" charset="-127"/>
              </a:rPr>
              <a:t> 전자 서명 및 확인증 작성을 완료합니다</a:t>
            </a:r>
            <a:r>
              <a:rPr kumimoji="0" lang="en-US" altLang="ko-KR" sz="1300" b="1" spc="-6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맑은 고딕" pitchFamily="50" charset="-127"/>
                <a:ea typeface="맑은 고딕" pitchFamily="50" charset="-127"/>
              </a:rPr>
              <a:t>. </a:t>
            </a:r>
          </a:p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300" b="1" spc="-60" dirty="0">
                <a:solidFill>
                  <a:schemeClr val="tx1">
                    <a:lumMod val="65000"/>
                    <a:lumOff val="35000"/>
                  </a:schemeClr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en-US" altLang="ko-KR" sz="1300" b="1" spc="-6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맑은 고딕" pitchFamily="50" charset="-127"/>
                <a:ea typeface="맑은 고딕" pitchFamily="50" charset="-127"/>
              </a:rPr>
              <a:t>      (</a:t>
            </a:r>
            <a:r>
              <a:rPr kumimoji="0" lang="ko-KR" altLang="en-US" sz="1300" b="1" spc="-6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맑은 고딕" pitchFamily="50" charset="-127"/>
                <a:ea typeface="맑은 고딕" pitchFamily="50" charset="-127"/>
              </a:rPr>
              <a:t>어린이 인플루엔자 참여백신 시행 확인증과 동일한 절차로 작성</a:t>
            </a:r>
            <a:r>
              <a:rPr kumimoji="0" lang="en-US" altLang="ko-KR" sz="1300" b="1" spc="-6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endParaRPr kumimoji="0" lang="en-US" altLang="ko-KR" sz="1300" b="1" spc="-60" dirty="0">
              <a:solidFill>
                <a:schemeClr val="tx1">
                  <a:lumMod val="65000"/>
                  <a:lumOff val="35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4" name="직사각형 13"/>
          <p:cNvSpPr/>
          <p:nvPr/>
        </p:nvSpPr>
        <p:spPr>
          <a:xfrm>
            <a:off x="3589164" y="7426912"/>
            <a:ext cx="661764" cy="191864"/>
          </a:xfrm>
          <a:prstGeom prst="rect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6" name="TextBox 25"/>
          <p:cNvSpPr txBox="1"/>
          <p:nvPr/>
        </p:nvSpPr>
        <p:spPr>
          <a:xfrm>
            <a:off x="5535613" y="8604250"/>
            <a:ext cx="1187450" cy="24622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000" spc="-30" dirty="0">
                <a:solidFill>
                  <a:schemeClr val="tx1">
                    <a:lumMod val="50000"/>
                    <a:lumOff val="50000"/>
                  </a:schemeClr>
                </a:solidFill>
                <a:latin typeface="굴림" pitchFamily="50" charset="-127"/>
                <a:ea typeface="굴림" pitchFamily="50" charset="-127"/>
              </a:rPr>
              <a:t>6</a:t>
            </a:r>
            <a:r>
              <a:rPr kumimoji="0" lang="en-US" altLang="ko-KR" sz="1000" spc="-3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굴림" pitchFamily="50" charset="-127"/>
                <a:ea typeface="굴림" pitchFamily="50" charset="-127"/>
              </a:rPr>
              <a:t> / 6</a:t>
            </a:r>
            <a:endParaRPr kumimoji="0" lang="en-US" altLang="ko-KR" sz="1000" spc="-30" dirty="0">
              <a:solidFill>
                <a:schemeClr val="tx1">
                  <a:lumMod val="50000"/>
                  <a:lumOff val="50000"/>
                </a:schemeClr>
              </a:solidFill>
              <a:latin typeface="굴림" pitchFamily="50" charset="-127"/>
              <a:ea typeface="굴림" pitchFamily="50" charset="-127"/>
            </a:endParaRPr>
          </a:p>
        </p:txBody>
      </p:sp>
      <p:pic>
        <p:nvPicPr>
          <p:cNvPr id="29" name="그림 2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2888" y="8402796"/>
            <a:ext cx="1438275" cy="447675"/>
          </a:xfrm>
          <a:prstGeom prst="rect">
            <a:avLst/>
          </a:prstGeom>
        </p:spPr>
      </p:pic>
      <p:sp>
        <p:nvSpPr>
          <p:cNvPr id="28" name="직사각형 27"/>
          <p:cNvSpPr/>
          <p:nvPr/>
        </p:nvSpPr>
        <p:spPr>
          <a:xfrm>
            <a:off x="242888" y="442913"/>
            <a:ext cx="6372225" cy="1344612"/>
          </a:xfrm>
          <a:prstGeom prst="rect">
            <a:avLst/>
          </a:prstGeom>
          <a:solidFill>
            <a:srgbClr val="516F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dirty="0">
              <a:solidFill>
                <a:srgbClr val="516F56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0" name="제목 6"/>
          <p:cNvSpPr>
            <a:spLocks noGrp="1"/>
          </p:cNvSpPr>
          <p:nvPr>
            <p:ph type="title"/>
          </p:nvPr>
        </p:nvSpPr>
        <p:spPr>
          <a:xfrm>
            <a:off x="327025" y="563563"/>
            <a:ext cx="6172200" cy="1344612"/>
          </a:xfrm>
        </p:spPr>
        <p:txBody>
          <a:bodyPr rtlCol="0" anchor="t">
            <a:normAutofit/>
          </a:bodyPr>
          <a:lstStyle/>
          <a:p>
            <a:pPr lvl="0" algn="l" eaLnBrk="1" fontAlgn="auto" hangingPunct="1">
              <a:spcAft>
                <a:spcPts val="0"/>
              </a:spcAft>
              <a:defRPr/>
            </a:pPr>
            <a:r>
              <a:rPr lang="en-US" altLang="ko-KR" sz="2400" spc="-150" dirty="0">
                <a:solidFill>
                  <a:prstClr val="white"/>
                </a:solidFill>
                <a:latin typeface="굴림" pitchFamily="50" charset="-127"/>
                <a:ea typeface="굴림" pitchFamily="50" charset="-127"/>
                <a:cs typeface="+mn-cs"/>
              </a:rPr>
              <a:t> </a:t>
            </a:r>
            <a:r>
              <a:rPr lang="en-US" altLang="ko-KR" sz="2400" spc="-150" dirty="0" smtClean="0">
                <a:solidFill>
                  <a:prstClr val="white"/>
                </a:solidFill>
                <a:latin typeface="굴림" pitchFamily="50" charset="-127"/>
                <a:ea typeface="굴림" pitchFamily="50" charset="-127"/>
                <a:cs typeface="+mn-cs"/>
              </a:rPr>
              <a:t>3.  </a:t>
            </a:r>
            <a:r>
              <a:rPr lang="ko-KR" altLang="en-US" sz="2400" spc="-150" dirty="0" smtClean="0">
                <a:solidFill>
                  <a:prstClr val="white"/>
                </a:solidFill>
                <a:latin typeface="굴림" pitchFamily="50" charset="-127"/>
                <a:ea typeface="굴림" pitchFamily="50" charset="-127"/>
                <a:cs typeface="+mn-cs"/>
              </a:rPr>
              <a:t>인플루엔자 지원사업 신규 참여</a:t>
            </a:r>
            <a:r>
              <a:rPr lang="en-US" altLang="ko-KR" sz="2400" spc="-150" dirty="0" smtClean="0">
                <a:solidFill>
                  <a:prstClr val="white"/>
                </a:solidFill>
                <a:latin typeface="굴림" pitchFamily="50" charset="-127"/>
                <a:ea typeface="굴림" pitchFamily="50" charset="-127"/>
                <a:cs typeface="+mn-cs"/>
              </a:rPr>
              <a:t> </a:t>
            </a:r>
            <a:r>
              <a:rPr lang="ko-KR" altLang="en-US" sz="2400" spc="-150" dirty="0">
                <a:solidFill>
                  <a:prstClr val="white"/>
                </a:solidFill>
                <a:latin typeface="굴림" pitchFamily="50" charset="-127"/>
                <a:ea typeface="굴림" pitchFamily="50" charset="-127"/>
                <a:cs typeface="+mn-cs"/>
              </a:rPr>
              <a:t>절차</a:t>
            </a:r>
            <a:r>
              <a:rPr lang="en-US" altLang="ko-KR" sz="2400" dirty="0">
                <a:solidFill>
                  <a:prstClr val="white"/>
                </a:solidFill>
                <a:latin typeface="굴림" pitchFamily="50" charset="-127"/>
                <a:ea typeface="굴림" pitchFamily="50" charset="-127"/>
                <a:cs typeface="+mn-cs"/>
              </a:rPr>
              <a:t/>
            </a:r>
            <a:br>
              <a:rPr lang="en-US" altLang="ko-KR" sz="2400" dirty="0">
                <a:solidFill>
                  <a:prstClr val="white"/>
                </a:solidFill>
                <a:latin typeface="굴림" pitchFamily="50" charset="-127"/>
                <a:ea typeface="굴림" pitchFamily="50" charset="-127"/>
                <a:cs typeface="+mn-cs"/>
              </a:rPr>
            </a:br>
            <a:r>
              <a:rPr lang="en-US" altLang="ko-KR" sz="2400" dirty="0">
                <a:solidFill>
                  <a:prstClr val="white"/>
                </a:solidFill>
                <a:latin typeface="굴림" pitchFamily="50" charset="-127"/>
                <a:ea typeface="굴림" pitchFamily="50" charset="-127"/>
                <a:cs typeface="+mn-cs"/>
              </a:rPr>
              <a:t>     </a:t>
            </a:r>
            <a:r>
              <a:rPr lang="en-US" altLang="ko-KR" sz="1800" dirty="0">
                <a:solidFill>
                  <a:prstClr val="white"/>
                </a:solidFill>
                <a:latin typeface="굴림" pitchFamily="50" charset="-127"/>
                <a:ea typeface="굴림" pitchFamily="50" charset="-127"/>
                <a:cs typeface="+mn-cs"/>
              </a:rPr>
              <a:t>3</a:t>
            </a:r>
            <a:r>
              <a:rPr lang="en-US" altLang="ko-KR" sz="1800" dirty="0" smtClean="0">
                <a:solidFill>
                  <a:prstClr val="white"/>
                </a:solidFill>
                <a:latin typeface="굴림" pitchFamily="50" charset="-127"/>
                <a:ea typeface="굴림" pitchFamily="50" charset="-127"/>
                <a:cs typeface="+mn-cs"/>
              </a:rPr>
              <a:t>. 2. </a:t>
            </a:r>
            <a:r>
              <a:rPr lang="ko-KR" altLang="en-US" sz="1800" dirty="0" smtClean="0">
                <a:solidFill>
                  <a:prstClr val="white"/>
                </a:solidFill>
                <a:latin typeface="굴림" pitchFamily="50" charset="-127"/>
                <a:ea typeface="굴림" pitchFamily="50" charset="-127"/>
                <a:cs typeface="+mn-cs"/>
              </a:rPr>
              <a:t>임신부 인플루엔자 지원사업 참여</a:t>
            </a:r>
            <a:endParaRPr lang="ko-KR" altLang="en-US" sz="2400" spc="-150" dirty="0">
              <a:solidFill>
                <a:prstClr val="white"/>
              </a:solidFill>
              <a:latin typeface="굴림" pitchFamily="50" charset="-127"/>
              <a:ea typeface="굴림" pitchFamily="50" charset="-127"/>
              <a:cs typeface="+mn-cs"/>
            </a:endParaRPr>
          </a:p>
        </p:txBody>
      </p:sp>
      <p:sp>
        <p:nvSpPr>
          <p:cNvPr id="18" name="직사각형 17"/>
          <p:cNvSpPr/>
          <p:nvPr/>
        </p:nvSpPr>
        <p:spPr>
          <a:xfrm>
            <a:off x="3212976" y="5418233"/>
            <a:ext cx="864096" cy="161879"/>
          </a:xfrm>
          <a:prstGeom prst="rect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직사각형 11"/>
          <p:cNvSpPr/>
          <p:nvPr/>
        </p:nvSpPr>
        <p:spPr>
          <a:xfrm>
            <a:off x="5276635" y="5857111"/>
            <a:ext cx="168590" cy="108012"/>
          </a:xfrm>
          <a:prstGeom prst="rect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직사각형 12"/>
          <p:cNvSpPr/>
          <p:nvPr/>
        </p:nvSpPr>
        <p:spPr>
          <a:xfrm>
            <a:off x="3269991" y="6630703"/>
            <a:ext cx="3090499" cy="170221"/>
          </a:xfrm>
          <a:prstGeom prst="rect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TextBox 18"/>
          <p:cNvSpPr txBox="1"/>
          <p:nvPr/>
        </p:nvSpPr>
        <p:spPr>
          <a:xfrm>
            <a:off x="5170629" y="5580112"/>
            <a:ext cx="13067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 smtClean="0">
                <a:solidFill>
                  <a:srgbClr val="FF0000"/>
                </a:solidFill>
              </a:rPr>
              <a:t>1. </a:t>
            </a:r>
            <a:r>
              <a:rPr lang="ko-KR" altLang="en-US" sz="1200" b="1" dirty="0" smtClean="0">
                <a:solidFill>
                  <a:srgbClr val="FF0000"/>
                </a:solidFill>
              </a:rPr>
              <a:t>통장사본 등록</a:t>
            </a:r>
            <a:endParaRPr lang="en-US" altLang="ko-KR" sz="1200" b="1" dirty="0" smtClean="0">
              <a:solidFill>
                <a:srgbClr val="FF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324243" y="6031605"/>
            <a:ext cx="21531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 smtClean="0">
                <a:solidFill>
                  <a:srgbClr val="FF0000"/>
                </a:solidFill>
              </a:rPr>
              <a:t>2</a:t>
            </a:r>
            <a:r>
              <a:rPr lang="en-US" altLang="ko-KR" sz="1200" b="1" smtClean="0">
                <a:solidFill>
                  <a:srgbClr val="FF0000"/>
                </a:solidFill>
              </a:rPr>
              <a:t>. </a:t>
            </a:r>
            <a:r>
              <a:rPr lang="ko-KR" altLang="en-US" sz="1200" b="1" dirty="0" smtClean="0">
                <a:solidFill>
                  <a:srgbClr val="FF0000"/>
                </a:solidFill>
              </a:rPr>
              <a:t>임신부 교육 수료정보 저장</a:t>
            </a:r>
            <a:endParaRPr lang="en-US" altLang="ko-KR" sz="1200" b="1" dirty="0" smtClean="0">
              <a:solidFill>
                <a:srgbClr val="FF0000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4221956" y="7355101"/>
            <a:ext cx="150393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>
                <a:solidFill>
                  <a:srgbClr val="FF0000"/>
                </a:solidFill>
              </a:rPr>
              <a:t>3</a:t>
            </a:r>
            <a:r>
              <a:rPr lang="en-US" altLang="ko-KR" sz="1200" b="1" dirty="0" smtClean="0">
                <a:solidFill>
                  <a:srgbClr val="FF0000"/>
                </a:solidFill>
              </a:rPr>
              <a:t>. </a:t>
            </a:r>
            <a:r>
              <a:rPr lang="ko-KR" altLang="en-US" sz="1200" b="1" dirty="0" smtClean="0">
                <a:solidFill>
                  <a:srgbClr val="FF0000"/>
                </a:solidFill>
              </a:rPr>
              <a:t>확인증 등록 클릭</a:t>
            </a:r>
            <a:endParaRPr lang="en-US" altLang="ko-KR" sz="1200" b="1" dirty="0" smtClean="0">
              <a:solidFill>
                <a:srgbClr val="FF0000"/>
              </a:solidFill>
            </a:endParaRPr>
          </a:p>
        </p:txBody>
      </p:sp>
      <p:pic>
        <p:nvPicPr>
          <p:cNvPr id="38" name="그림 3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522" y="5301703"/>
            <a:ext cx="2847489" cy="2828220"/>
          </a:xfrm>
          <a:prstGeom prst="rect">
            <a:avLst/>
          </a:prstGeom>
        </p:spPr>
      </p:pic>
      <p:pic>
        <p:nvPicPr>
          <p:cNvPr id="39" name="그림 3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154" y="5762170"/>
            <a:ext cx="1814220" cy="2077508"/>
          </a:xfrm>
          <a:prstGeom prst="rect">
            <a:avLst/>
          </a:prstGeom>
        </p:spPr>
      </p:pic>
      <p:sp>
        <p:nvSpPr>
          <p:cNvPr id="37" name="TextBox 36"/>
          <p:cNvSpPr txBox="1"/>
          <p:nvPr/>
        </p:nvSpPr>
        <p:spPr>
          <a:xfrm>
            <a:off x="126909" y="5543677"/>
            <a:ext cx="31967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 smtClean="0">
                <a:solidFill>
                  <a:srgbClr val="FF0000"/>
                </a:solidFill>
              </a:rPr>
              <a:t>4. </a:t>
            </a:r>
            <a:r>
              <a:rPr lang="ko-KR" altLang="en-US" sz="1200" b="1" dirty="0" smtClean="0">
                <a:solidFill>
                  <a:srgbClr val="FF0000"/>
                </a:solidFill>
              </a:rPr>
              <a:t>전자문서 </a:t>
            </a:r>
            <a:r>
              <a:rPr lang="ko-KR" altLang="en-US" sz="1200" b="1" dirty="0" err="1" smtClean="0">
                <a:solidFill>
                  <a:srgbClr val="FF0000"/>
                </a:solidFill>
              </a:rPr>
              <a:t>뷰어로</a:t>
            </a:r>
            <a:r>
              <a:rPr lang="ko-KR" altLang="en-US" sz="1200" b="1" dirty="0" smtClean="0">
                <a:solidFill>
                  <a:srgbClr val="FF0000"/>
                </a:solidFill>
              </a:rPr>
              <a:t> 서명 및 확인증 작성 완료</a:t>
            </a:r>
            <a:endParaRPr lang="en-US" altLang="ko-KR" sz="1200" b="1" dirty="0" smtClean="0">
              <a:solidFill>
                <a:srgbClr val="FF0000"/>
              </a:solidFill>
            </a:endParaRPr>
          </a:p>
        </p:txBody>
      </p:sp>
      <p:sp>
        <p:nvSpPr>
          <p:cNvPr id="40" name="직사각형 39"/>
          <p:cNvSpPr/>
          <p:nvPr/>
        </p:nvSpPr>
        <p:spPr>
          <a:xfrm>
            <a:off x="327025" y="5381798"/>
            <a:ext cx="565249" cy="161879"/>
          </a:xfrm>
          <a:prstGeom prst="rect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1" name="직사각형 40"/>
          <p:cNvSpPr/>
          <p:nvPr/>
        </p:nvSpPr>
        <p:spPr>
          <a:xfrm>
            <a:off x="842065" y="6655472"/>
            <a:ext cx="1814220" cy="1230034"/>
          </a:xfrm>
          <a:prstGeom prst="rect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2" name="직사각형 41"/>
          <p:cNvSpPr/>
          <p:nvPr/>
        </p:nvSpPr>
        <p:spPr>
          <a:xfrm>
            <a:off x="2574739" y="7864281"/>
            <a:ext cx="235469" cy="143433"/>
          </a:xfrm>
          <a:prstGeom prst="rect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57945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0835" y="4160560"/>
            <a:ext cx="6210300" cy="4276725"/>
          </a:xfrm>
          <a:prstGeom prst="rect">
            <a:avLst/>
          </a:prstGeom>
        </p:spPr>
      </p:pic>
      <p:sp>
        <p:nvSpPr>
          <p:cNvPr id="27" name="TextBox 26"/>
          <p:cNvSpPr txBox="1"/>
          <p:nvPr/>
        </p:nvSpPr>
        <p:spPr>
          <a:xfrm>
            <a:off x="260648" y="1928794"/>
            <a:ext cx="6597352" cy="24929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300" b="1" spc="-6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맑은 고딕" pitchFamily="50" charset="-127"/>
                <a:ea typeface="맑은 고딕" pitchFamily="50" charset="-127"/>
              </a:rPr>
              <a:t> 어르신 인플루엔자 국가예방접종 지원 사업에 참여하기 위해서는 </a:t>
            </a:r>
            <a:r>
              <a:rPr kumimoji="0" lang="ko-KR" altLang="en-US" sz="1300" b="1" u="sng" spc="-60" dirty="0" smtClean="0">
                <a:solidFill>
                  <a:srgbClr val="9C2424"/>
                </a:solidFill>
                <a:latin typeface="맑은 고딕" pitchFamily="50" charset="-127"/>
                <a:ea typeface="맑은 고딕" pitchFamily="50" charset="-127"/>
              </a:rPr>
              <a:t>어르신 자율점검</a:t>
            </a:r>
            <a:r>
              <a:rPr kumimoji="0" lang="en-US" altLang="ko-KR" sz="1300" b="1" u="sng" spc="-60" dirty="0" smtClean="0">
                <a:solidFill>
                  <a:srgbClr val="9C2424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kumimoji="0" lang="ko-KR" altLang="en-US" sz="1300" b="1" u="sng" spc="-60" dirty="0" smtClean="0">
                <a:solidFill>
                  <a:srgbClr val="9C2424"/>
                </a:solidFill>
                <a:latin typeface="맑은 고딕" pitchFamily="50" charset="-127"/>
                <a:ea typeface="맑은 고딕" pitchFamily="50" charset="-127"/>
              </a:rPr>
              <a:t>통장 사본</a:t>
            </a:r>
            <a:r>
              <a:rPr kumimoji="0" lang="en-US" altLang="ko-KR" sz="1300" b="1" u="sng" spc="-60" dirty="0" smtClean="0">
                <a:solidFill>
                  <a:srgbClr val="9C2424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kumimoji="0" lang="ko-KR" altLang="en-US" sz="1300" b="1" u="sng" spc="-60" dirty="0" smtClean="0">
                <a:solidFill>
                  <a:srgbClr val="9C2424"/>
                </a:solidFill>
                <a:latin typeface="맑은 고딕" pitchFamily="50" charset="-127"/>
                <a:ea typeface="맑은 고딕" pitchFamily="50" charset="-127"/>
              </a:rPr>
              <a:t>교육수료정보</a:t>
            </a:r>
            <a:r>
              <a:rPr kumimoji="0" lang="en-US" altLang="ko-KR" sz="1300" b="1" u="sng" spc="-60" dirty="0" smtClean="0">
                <a:solidFill>
                  <a:srgbClr val="9C2424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kumimoji="0" lang="ko-KR" altLang="en-US" sz="1300" b="1" u="sng" spc="-60" dirty="0" smtClean="0">
                <a:solidFill>
                  <a:srgbClr val="9C2424"/>
                </a:solidFill>
                <a:latin typeface="맑은 고딕" pitchFamily="50" charset="-127"/>
                <a:ea typeface="맑은 고딕" pitchFamily="50" charset="-127"/>
              </a:rPr>
              <a:t>어르신 인플루엔자 참여 확인증을 작성</a:t>
            </a:r>
            <a:r>
              <a:rPr kumimoji="0" lang="ko-KR" altLang="en-US" sz="1300" b="1" spc="-6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맑은 고딕" pitchFamily="50" charset="-127"/>
                <a:ea typeface="맑은 고딕" pitchFamily="50" charset="-127"/>
              </a:rPr>
              <a:t>해야 합니다</a:t>
            </a:r>
            <a:r>
              <a:rPr kumimoji="0" lang="en-US" altLang="ko-KR" sz="1300" b="1" spc="-6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kumimoji="0" lang="en-US" altLang="ko-KR" sz="1300" b="1" spc="-60" dirty="0">
              <a:solidFill>
                <a:schemeClr val="tx1">
                  <a:lumMod val="65000"/>
                  <a:lumOff val="35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AutoNum type="arabicPeriod"/>
              <a:defRPr/>
            </a:pPr>
            <a:r>
              <a:rPr kumimoji="0" lang="en-US" altLang="ko-KR" sz="1300" b="1" spc="-6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맑은 고딕" pitchFamily="50" charset="-127"/>
                <a:ea typeface="맑은 고딕" pitchFamily="50" charset="-127"/>
              </a:rPr>
              <a:t>‘</a:t>
            </a:r>
            <a:r>
              <a:rPr kumimoji="0" lang="ko-KR" altLang="en-US" sz="1300" b="1" spc="-6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맑은 고딕" pitchFamily="50" charset="-127"/>
                <a:ea typeface="맑은 고딕" pitchFamily="50" charset="-127"/>
              </a:rPr>
              <a:t>어르신 인플루엔자</a:t>
            </a:r>
            <a:r>
              <a:rPr kumimoji="0" lang="en-US" altLang="ko-KR" sz="1300" b="1" spc="-6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맑은 고딕" pitchFamily="50" charset="-127"/>
                <a:ea typeface="맑은 고딕" pitchFamily="50" charset="-127"/>
              </a:rPr>
              <a:t>’</a:t>
            </a:r>
            <a:r>
              <a:rPr kumimoji="0" lang="ko-KR" altLang="en-US" sz="1300" b="1" spc="-6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맑은 고딕" pitchFamily="50" charset="-127"/>
                <a:ea typeface="맑은 고딕" pitchFamily="50" charset="-127"/>
              </a:rPr>
              <a:t> 탭을 클릭하여 어르신 자율점검을 작성합니다</a:t>
            </a:r>
            <a:r>
              <a:rPr kumimoji="0" lang="en-US" altLang="ko-KR" sz="1300" b="1" spc="-6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맑은 고딕" pitchFamily="50" charset="-127"/>
                <a:ea typeface="맑은 고딕" pitchFamily="50" charset="-127"/>
              </a:rPr>
              <a:t>.                         </a:t>
            </a:r>
            <a:r>
              <a:rPr kumimoji="0" lang="en-US" altLang="ko-KR" sz="1300" b="1" spc="-60" dirty="0" smtClean="0">
                <a:solidFill>
                  <a:srgbClr val="0070C0"/>
                </a:solidFill>
                <a:latin typeface="맑은 고딕" pitchFamily="50" charset="-127"/>
                <a:ea typeface="맑은 고딕" pitchFamily="50" charset="-127"/>
              </a:rPr>
              <a:t>※</a:t>
            </a:r>
            <a:r>
              <a:rPr kumimoji="0" lang="ko-KR" altLang="en-US" sz="1300" b="1" spc="-60" dirty="0">
                <a:solidFill>
                  <a:srgbClr val="0070C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ko-KR" altLang="en-US" sz="1300" b="1" spc="-60" dirty="0" smtClean="0">
                <a:solidFill>
                  <a:srgbClr val="0070C0"/>
                </a:solidFill>
                <a:latin typeface="맑은 고딕" pitchFamily="50" charset="-127"/>
                <a:ea typeface="맑은 고딕" pitchFamily="50" charset="-127"/>
              </a:rPr>
              <a:t>어린이 또는 임신부 사업 참여할 경우 어린이 자율점검으로 갈음</a:t>
            </a:r>
            <a:endParaRPr kumimoji="0" lang="en-US" altLang="ko-KR" sz="1300" b="1" spc="-60" dirty="0" smtClean="0">
              <a:solidFill>
                <a:srgbClr val="0070C0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AutoNum type="arabicPeriod"/>
              <a:defRPr/>
            </a:pPr>
            <a:r>
              <a:rPr kumimoji="0" lang="ko-KR" altLang="en-US" sz="1300" b="1" spc="-6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맑은 고딕" pitchFamily="50" charset="-127"/>
                <a:ea typeface="맑은 고딕" pitchFamily="50" charset="-127"/>
              </a:rPr>
              <a:t>통장사본을 등록합니다</a:t>
            </a:r>
            <a:r>
              <a:rPr kumimoji="0" lang="en-US" altLang="ko-KR" sz="1300" b="1" spc="-6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342900" indent="-34290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AutoNum type="arabicPeriod"/>
              <a:defRPr/>
            </a:pPr>
            <a:r>
              <a:rPr kumimoji="0" lang="ko-KR" altLang="en-US" sz="1300" b="1" spc="-6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맑은 고딕" pitchFamily="50" charset="-127"/>
                <a:ea typeface="맑은 고딕" pitchFamily="50" charset="-127"/>
              </a:rPr>
              <a:t>어르신 교육수료 정보를 입력 후 검증이 완료되면 </a:t>
            </a:r>
            <a:r>
              <a:rPr kumimoji="0" lang="en-US" altLang="ko-KR" sz="1300" b="1" spc="-6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맑은 고딕" pitchFamily="50" charset="-127"/>
                <a:ea typeface="맑은 고딕" pitchFamily="50" charset="-127"/>
              </a:rPr>
              <a:t>‘</a:t>
            </a:r>
            <a:r>
              <a:rPr kumimoji="0" lang="ko-KR" altLang="en-US" sz="1300" b="1" spc="-6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맑은 고딕" pitchFamily="50" charset="-127"/>
                <a:ea typeface="맑은 고딕" pitchFamily="50" charset="-127"/>
              </a:rPr>
              <a:t>저장</a:t>
            </a:r>
            <a:r>
              <a:rPr kumimoji="0" lang="en-US" altLang="ko-KR" sz="1300" b="1" spc="-6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맑은 고딕" pitchFamily="50" charset="-127"/>
                <a:ea typeface="맑은 고딕" pitchFamily="50" charset="-127"/>
              </a:rPr>
              <a:t>’</a:t>
            </a:r>
            <a:r>
              <a:rPr kumimoji="0" lang="ko-KR" altLang="en-US" sz="1300" b="1" spc="-6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맑은 고딕" pitchFamily="50" charset="-127"/>
                <a:ea typeface="맑은 고딕" pitchFamily="50" charset="-127"/>
              </a:rPr>
              <a:t> 버튼을 클릭하여 저장합니다</a:t>
            </a:r>
            <a:r>
              <a:rPr kumimoji="0" lang="en-US" altLang="ko-KR" sz="1300" b="1" spc="-6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342900" indent="-34290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AutoNum type="arabicPeriod"/>
              <a:defRPr/>
            </a:pPr>
            <a:r>
              <a:rPr kumimoji="0" lang="ko-KR" altLang="en-US" sz="1300" b="1" spc="-6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맑은 고딕" pitchFamily="50" charset="-127"/>
                <a:ea typeface="맑은 고딕" pitchFamily="50" charset="-127"/>
              </a:rPr>
              <a:t>어르신 인플루엔자 확인증 정보의 </a:t>
            </a:r>
            <a:r>
              <a:rPr kumimoji="0" lang="en-US" altLang="ko-KR" sz="1300" b="1" spc="-6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맑은 고딕" pitchFamily="50" charset="-127"/>
                <a:ea typeface="맑은 고딕" pitchFamily="50" charset="-127"/>
              </a:rPr>
              <a:t>‘</a:t>
            </a:r>
            <a:r>
              <a:rPr kumimoji="0" lang="ko-KR" altLang="en-US" sz="1300" b="1" spc="-6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맑은 고딕" pitchFamily="50" charset="-127"/>
                <a:ea typeface="맑은 고딕" pitchFamily="50" charset="-127"/>
              </a:rPr>
              <a:t>확인증 등록</a:t>
            </a:r>
            <a:r>
              <a:rPr kumimoji="0" lang="en-US" altLang="ko-KR" sz="1300" b="1" spc="-6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맑은 고딕" pitchFamily="50" charset="-127"/>
                <a:ea typeface="맑은 고딕" pitchFamily="50" charset="-127"/>
              </a:rPr>
              <a:t>’</a:t>
            </a:r>
            <a:r>
              <a:rPr kumimoji="0" lang="ko-KR" altLang="en-US" sz="1300" b="1" spc="-6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맑은 고딕" pitchFamily="50" charset="-127"/>
                <a:ea typeface="맑은 고딕" pitchFamily="50" charset="-127"/>
              </a:rPr>
              <a:t> 버튼을 클릭합니다</a:t>
            </a:r>
            <a:r>
              <a:rPr kumimoji="0" lang="en-US" altLang="ko-KR" sz="1300" b="1" spc="-6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342900" indent="-34290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AutoNum type="arabicPeriod"/>
              <a:defRPr/>
            </a:pPr>
            <a:r>
              <a:rPr kumimoji="0" lang="ko-KR" altLang="en-US" sz="1300" b="1" spc="-6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맑은 고딕" pitchFamily="50" charset="-127"/>
                <a:ea typeface="맑은 고딕" pitchFamily="50" charset="-127"/>
              </a:rPr>
              <a:t>전자문서뷰어로</a:t>
            </a:r>
            <a:r>
              <a:rPr kumimoji="0" lang="ko-KR" altLang="en-US" sz="1300" b="1" spc="-6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맑은 고딕" pitchFamily="50" charset="-127"/>
                <a:ea typeface="맑은 고딕" pitchFamily="50" charset="-127"/>
              </a:rPr>
              <a:t> 전자 서명 및 확인증 작성을 완료합니다</a:t>
            </a:r>
            <a:r>
              <a:rPr kumimoji="0" lang="en-US" altLang="ko-KR" sz="1300" b="1" spc="-6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맑은 고딕" pitchFamily="50" charset="-127"/>
                <a:ea typeface="맑은 고딕" pitchFamily="50" charset="-127"/>
              </a:rPr>
              <a:t>. </a:t>
            </a:r>
          </a:p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300" b="1" spc="-60" dirty="0">
                <a:solidFill>
                  <a:schemeClr val="tx1">
                    <a:lumMod val="65000"/>
                    <a:lumOff val="35000"/>
                  </a:schemeClr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en-US" altLang="ko-KR" sz="1300" b="1" spc="-6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맑은 고딕" pitchFamily="50" charset="-127"/>
                <a:ea typeface="맑은 고딕" pitchFamily="50" charset="-127"/>
              </a:rPr>
              <a:t>      (</a:t>
            </a:r>
            <a:r>
              <a:rPr kumimoji="0" lang="ko-KR" altLang="en-US" sz="1300" b="1" spc="-6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맑은 고딕" pitchFamily="50" charset="-127"/>
                <a:ea typeface="맑은 고딕" pitchFamily="50" charset="-127"/>
              </a:rPr>
              <a:t>어린이 인플루엔자 참여백신 시행 확인증과 동일한 절차로 작성</a:t>
            </a:r>
            <a:r>
              <a:rPr kumimoji="0" lang="en-US" altLang="ko-KR" sz="1300" b="1" spc="-6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endParaRPr kumimoji="0" lang="en-US" altLang="ko-KR" sz="1300" b="1" spc="-60" dirty="0">
              <a:solidFill>
                <a:schemeClr val="tx1">
                  <a:lumMod val="65000"/>
                  <a:lumOff val="35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4" name="직사각형 13"/>
          <p:cNvSpPr/>
          <p:nvPr/>
        </p:nvSpPr>
        <p:spPr>
          <a:xfrm>
            <a:off x="3717032" y="7560926"/>
            <a:ext cx="528322" cy="196739"/>
          </a:xfrm>
          <a:prstGeom prst="rect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6" name="TextBox 25"/>
          <p:cNvSpPr txBox="1"/>
          <p:nvPr/>
        </p:nvSpPr>
        <p:spPr>
          <a:xfrm>
            <a:off x="5535613" y="8604250"/>
            <a:ext cx="1187450" cy="24622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000" spc="-30" dirty="0">
                <a:solidFill>
                  <a:schemeClr val="tx1">
                    <a:lumMod val="50000"/>
                    <a:lumOff val="50000"/>
                  </a:schemeClr>
                </a:solidFill>
                <a:latin typeface="굴림" pitchFamily="50" charset="-127"/>
                <a:ea typeface="굴림" pitchFamily="50" charset="-127"/>
              </a:rPr>
              <a:t>6</a:t>
            </a:r>
            <a:r>
              <a:rPr kumimoji="0" lang="en-US" altLang="ko-KR" sz="1000" spc="-3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굴림" pitchFamily="50" charset="-127"/>
                <a:ea typeface="굴림" pitchFamily="50" charset="-127"/>
              </a:rPr>
              <a:t> / 6</a:t>
            </a:r>
            <a:endParaRPr kumimoji="0" lang="en-US" altLang="ko-KR" sz="1000" spc="-30" dirty="0">
              <a:solidFill>
                <a:schemeClr val="tx1">
                  <a:lumMod val="50000"/>
                  <a:lumOff val="50000"/>
                </a:schemeClr>
              </a:solidFill>
              <a:latin typeface="굴림" pitchFamily="50" charset="-127"/>
              <a:ea typeface="굴림" pitchFamily="50" charset="-127"/>
            </a:endParaRPr>
          </a:p>
        </p:txBody>
      </p:sp>
      <p:pic>
        <p:nvPicPr>
          <p:cNvPr id="29" name="그림 2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2888" y="8402796"/>
            <a:ext cx="1438275" cy="447675"/>
          </a:xfrm>
          <a:prstGeom prst="rect">
            <a:avLst/>
          </a:prstGeom>
        </p:spPr>
      </p:pic>
      <p:sp>
        <p:nvSpPr>
          <p:cNvPr id="28" name="직사각형 27"/>
          <p:cNvSpPr/>
          <p:nvPr/>
        </p:nvSpPr>
        <p:spPr>
          <a:xfrm>
            <a:off x="242888" y="442913"/>
            <a:ext cx="6372225" cy="1344612"/>
          </a:xfrm>
          <a:prstGeom prst="rect">
            <a:avLst/>
          </a:prstGeom>
          <a:solidFill>
            <a:srgbClr val="516F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dirty="0">
              <a:solidFill>
                <a:srgbClr val="516F56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0" name="제목 6"/>
          <p:cNvSpPr>
            <a:spLocks noGrp="1"/>
          </p:cNvSpPr>
          <p:nvPr>
            <p:ph type="title"/>
          </p:nvPr>
        </p:nvSpPr>
        <p:spPr>
          <a:xfrm>
            <a:off x="327025" y="563563"/>
            <a:ext cx="6172200" cy="1344612"/>
          </a:xfrm>
        </p:spPr>
        <p:txBody>
          <a:bodyPr rtlCol="0" anchor="t">
            <a:normAutofit/>
          </a:bodyPr>
          <a:lstStyle/>
          <a:p>
            <a:pPr lvl="0" algn="l" eaLnBrk="1" fontAlgn="auto" hangingPunct="1">
              <a:spcAft>
                <a:spcPts val="0"/>
              </a:spcAft>
              <a:defRPr/>
            </a:pPr>
            <a:r>
              <a:rPr lang="en-US" altLang="ko-KR" sz="2400" spc="-150" dirty="0">
                <a:solidFill>
                  <a:prstClr val="white"/>
                </a:solidFill>
                <a:latin typeface="굴림" pitchFamily="50" charset="-127"/>
                <a:ea typeface="굴림" pitchFamily="50" charset="-127"/>
                <a:cs typeface="+mn-cs"/>
              </a:rPr>
              <a:t> </a:t>
            </a:r>
            <a:r>
              <a:rPr lang="en-US" altLang="ko-KR" sz="2400" spc="-150" dirty="0" smtClean="0">
                <a:solidFill>
                  <a:prstClr val="white"/>
                </a:solidFill>
                <a:latin typeface="굴림" pitchFamily="50" charset="-127"/>
                <a:ea typeface="굴림" pitchFamily="50" charset="-127"/>
                <a:cs typeface="+mn-cs"/>
              </a:rPr>
              <a:t>3.  </a:t>
            </a:r>
            <a:r>
              <a:rPr lang="ko-KR" altLang="en-US" sz="2400" spc="-150" dirty="0" smtClean="0">
                <a:solidFill>
                  <a:prstClr val="white"/>
                </a:solidFill>
                <a:latin typeface="굴림" pitchFamily="50" charset="-127"/>
                <a:ea typeface="굴림" pitchFamily="50" charset="-127"/>
                <a:cs typeface="+mn-cs"/>
              </a:rPr>
              <a:t>인플루엔자 지원사업 신규 참여</a:t>
            </a:r>
            <a:r>
              <a:rPr lang="en-US" altLang="ko-KR" sz="2400" spc="-150" dirty="0" smtClean="0">
                <a:solidFill>
                  <a:prstClr val="white"/>
                </a:solidFill>
                <a:latin typeface="굴림" pitchFamily="50" charset="-127"/>
                <a:ea typeface="굴림" pitchFamily="50" charset="-127"/>
                <a:cs typeface="+mn-cs"/>
              </a:rPr>
              <a:t> </a:t>
            </a:r>
            <a:r>
              <a:rPr lang="ko-KR" altLang="en-US" sz="2400" spc="-150" dirty="0">
                <a:solidFill>
                  <a:prstClr val="white"/>
                </a:solidFill>
                <a:latin typeface="굴림" pitchFamily="50" charset="-127"/>
                <a:ea typeface="굴림" pitchFamily="50" charset="-127"/>
                <a:cs typeface="+mn-cs"/>
              </a:rPr>
              <a:t>절차</a:t>
            </a:r>
            <a:r>
              <a:rPr lang="en-US" altLang="ko-KR" sz="2400" dirty="0">
                <a:solidFill>
                  <a:prstClr val="white"/>
                </a:solidFill>
                <a:latin typeface="굴림" pitchFamily="50" charset="-127"/>
                <a:ea typeface="굴림" pitchFamily="50" charset="-127"/>
                <a:cs typeface="+mn-cs"/>
              </a:rPr>
              <a:t/>
            </a:r>
            <a:br>
              <a:rPr lang="en-US" altLang="ko-KR" sz="2400" dirty="0">
                <a:solidFill>
                  <a:prstClr val="white"/>
                </a:solidFill>
                <a:latin typeface="굴림" pitchFamily="50" charset="-127"/>
                <a:ea typeface="굴림" pitchFamily="50" charset="-127"/>
                <a:cs typeface="+mn-cs"/>
              </a:rPr>
            </a:br>
            <a:r>
              <a:rPr lang="en-US" altLang="ko-KR" sz="2400" dirty="0">
                <a:solidFill>
                  <a:prstClr val="white"/>
                </a:solidFill>
                <a:latin typeface="굴림" pitchFamily="50" charset="-127"/>
                <a:ea typeface="굴림" pitchFamily="50" charset="-127"/>
                <a:cs typeface="+mn-cs"/>
              </a:rPr>
              <a:t>     </a:t>
            </a:r>
            <a:r>
              <a:rPr lang="en-US" altLang="ko-KR" sz="1800" dirty="0">
                <a:solidFill>
                  <a:prstClr val="white"/>
                </a:solidFill>
                <a:latin typeface="굴림" pitchFamily="50" charset="-127"/>
                <a:ea typeface="굴림" pitchFamily="50" charset="-127"/>
                <a:cs typeface="+mn-cs"/>
              </a:rPr>
              <a:t>3</a:t>
            </a:r>
            <a:r>
              <a:rPr lang="en-US" altLang="ko-KR" sz="1800" dirty="0" smtClean="0">
                <a:solidFill>
                  <a:prstClr val="white"/>
                </a:solidFill>
                <a:latin typeface="굴림" pitchFamily="50" charset="-127"/>
                <a:ea typeface="굴림" pitchFamily="50" charset="-127"/>
                <a:cs typeface="+mn-cs"/>
              </a:rPr>
              <a:t>. 3. </a:t>
            </a:r>
            <a:r>
              <a:rPr lang="ko-KR" altLang="en-US" sz="1800" dirty="0" smtClean="0">
                <a:solidFill>
                  <a:prstClr val="white"/>
                </a:solidFill>
                <a:latin typeface="굴림" pitchFamily="50" charset="-127"/>
                <a:ea typeface="굴림" pitchFamily="50" charset="-127"/>
                <a:cs typeface="+mn-cs"/>
              </a:rPr>
              <a:t>어르신 인플루엔자 지원사업 참여</a:t>
            </a:r>
            <a:endParaRPr lang="ko-KR" altLang="en-US" sz="2400" spc="-150" dirty="0">
              <a:solidFill>
                <a:prstClr val="white"/>
              </a:solidFill>
              <a:latin typeface="굴림" pitchFamily="50" charset="-127"/>
              <a:ea typeface="굴림" pitchFamily="50" charset="-127"/>
              <a:cs typeface="+mn-cs"/>
            </a:endParaRPr>
          </a:p>
        </p:txBody>
      </p:sp>
      <p:sp>
        <p:nvSpPr>
          <p:cNvPr id="18" name="직사각형 17"/>
          <p:cNvSpPr/>
          <p:nvPr/>
        </p:nvSpPr>
        <p:spPr>
          <a:xfrm>
            <a:off x="4997323" y="5331358"/>
            <a:ext cx="621216" cy="102850"/>
          </a:xfrm>
          <a:prstGeom prst="rect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직사각형 11"/>
          <p:cNvSpPr/>
          <p:nvPr/>
        </p:nvSpPr>
        <p:spPr>
          <a:xfrm>
            <a:off x="5367023" y="6405005"/>
            <a:ext cx="168590" cy="108012"/>
          </a:xfrm>
          <a:prstGeom prst="rect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직사각형 12"/>
          <p:cNvSpPr/>
          <p:nvPr/>
        </p:nvSpPr>
        <p:spPr>
          <a:xfrm>
            <a:off x="3373008" y="6902109"/>
            <a:ext cx="3090499" cy="346826"/>
          </a:xfrm>
          <a:prstGeom prst="rect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TextBox 18"/>
          <p:cNvSpPr txBox="1"/>
          <p:nvPr/>
        </p:nvSpPr>
        <p:spPr>
          <a:xfrm>
            <a:off x="4001163" y="6121448"/>
            <a:ext cx="13067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 smtClean="0">
                <a:solidFill>
                  <a:srgbClr val="FF0000"/>
                </a:solidFill>
              </a:rPr>
              <a:t>2. </a:t>
            </a:r>
            <a:r>
              <a:rPr lang="ko-KR" altLang="en-US" sz="1200" b="1" dirty="0" smtClean="0">
                <a:solidFill>
                  <a:srgbClr val="FF0000"/>
                </a:solidFill>
              </a:rPr>
              <a:t>통장사본 등록</a:t>
            </a:r>
            <a:endParaRPr lang="en-US" altLang="ko-KR" sz="1200" b="1" dirty="0" smtClean="0">
              <a:solidFill>
                <a:srgbClr val="FF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644723" y="6547438"/>
            <a:ext cx="21531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 smtClean="0">
                <a:solidFill>
                  <a:srgbClr val="FF0000"/>
                </a:solidFill>
              </a:rPr>
              <a:t>3. </a:t>
            </a:r>
            <a:r>
              <a:rPr lang="ko-KR" altLang="en-US" sz="1200" b="1" dirty="0" smtClean="0">
                <a:solidFill>
                  <a:srgbClr val="FF0000"/>
                </a:solidFill>
              </a:rPr>
              <a:t>임신부 교육 수료정보 저장</a:t>
            </a:r>
            <a:endParaRPr lang="en-US" altLang="ko-KR" sz="1200" b="1" dirty="0" smtClean="0">
              <a:solidFill>
                <a:srgbClr val="FF0000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4230306" y="7526225"/>
            <a:ext cx="150393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 smtClean="0">
                <a:solidFill>
                  <a:srgbClr val="FF0000"/>
                </a:solidFill>
              </a:rPr>
              <a:t>4. </a:t>
            </a:r>
            <a:r>
              <a:rPr lang="ko-KR" altLang="en-US" sz="1200" b="1" dirty="0" smtClean="0">
                <a:solidFill>
                  <a:srgbClr val="FF0000"/>
                </a:solidFill>
              </a:rPr>
              <a:t>확인증 등록 클릭</a:t>
            </a:r>
            <a:endParaRPr lang="en-US" altLang="ko-KR" sz="1200" b="1" dirty="0" smtClean="0">
              <a:solidFill>
                <a:srgbClr val="FF0000"/>
              </a:solidFill>
            </a:endParaRPr>
          </a:p>
        </p:txBody>
      </p:sp>
      <p:pic>
        <p:nvPicPr>
          <p:cNvPr id="17" name="그림 1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32" y="5240646"/>
            <a:ext cx="2847489" cy="2828220"/>
          </a:xfrm>
          <a:prstGeom prst="rect">
            <a:avLst/>
          </a:prstGeom>
        </p:spPr>
      </p:pic>
      <p:pic>
        <p:nvPicPr>
          <p:cNvPr id="20" name="그림 1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1964" y="5701113"/>
            <a:ext cx="1814220" cy="2077508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190719" y="5534363"/>
            <a:ext cx="31967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 smtClean="0">
                <a:solidFill>
                  <a:srgbClr val="FF0000"/>
                </a:solidFill>
              </a:rPr>
              <a:t>5. </a:t>
            </a:r>
            <a:r>
              <a:rPr lang="ko-KR" altLang="en-US" sz="1200" b="1" dirty="0" smtClean="0">
                <a:solidFill>
                  <a:srgbClr val="FF0000"/>
                </a:solidFill>
              </a:rPr>
              <a:t>전자문서 </a:t>
            </a:r>
            <a:r>
              <a:rPr lang="ko-KR" altLang="en-US" sz="1200" b="1" dirty="0" err="1" smtClean="0">
                <a:solidFill>
                  <a:srgbClr val="FF0000"/>
                </a:solidFill>
              </a:rPr>
              <a:t>뷰어로</a:t>
            </a:r>
            <a:r>
              <a:rPr lang="ko-KR" altLang="en-US" sz="1200" b="1" dirty="0" smtClean="0">
                <a:solidFill>
                  <a:srgbClr val="FF0000"/>
                </a:solidFill>
              </a:rPr>
              <a:t> 서명 및 확인증 작성 완료</a:t>
            </a:r>
            <a:endParaRPr lang="en-US" altLang="ko-KR" sz="1200" b="1" dirty="0" smtClean="0">
              <a:solidFill>
                <a:srgbClr val="FF0000"/>
              </a:solidFill>
            </a:endParaRPr>
          </a:p>
        </p:txBody>
      </p:sp>
      <p:sp>
        <p:nvSpPr>
          <p:cNvPr id="23" name="직사각형 22"/>
          <p:cNvSpPr/>
          <p:nvPr/>
        </p:nvSpPr>
        <p:spPr>
          <a:xfrm>
            <a:off x="390835" y="5320741"/>
            <a:ext cx="565249" cy="161879"/>
          </a:xfrm>
          <a:prstGeom prst="rect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" name="직사각형 23"/>
          <p:cNvSpPr/>
          <p:nvPr/>
        </p:nvSpPr>
        <p:spPr>
          <a:xfrm>
            <a:off x="905875" y="6594415"/>
            <a:ext cx="1814220" cy="1230034"/>
          </a:xfrm>
          <a:prstGeom prst="rect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5" name="직사각형 24"/>
          <p:cNvSpPr/>
          <p:nvPr/>
        </p:nvSpPr>
        <p:spPr>
          <a:xfrm>
            <a:off x="2638549" y="7803224"/>
            <a:ext cx="235469" cy="143433"/>
          </a:xfrm>
          <a:prstGeom prst="rect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1" name="직사각형 30"/>
          <p:cNvSpPr/>
          <p:nvPr/>
        </p:nvSpPr>
        <p:spPr>
          <a:xfrm>
            <a:off x="4838401" y="5452331"/>
            <a:ext cx="864096" cy="161879"/>
          </a:xfrm>
          <a:prstGeom prst="rect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2" name="TextBox 31"/>
          <p:cNvSpPr txBox="1"/>
          <p:nvPr/>
        </p:nvSpPr>
        <p:spPr>
          <a:xfrm>
            <a:off x="4617065" y="5654241"/>
            <a:ext cx="18053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>
                <a:solidFill>
                  <a:srgbClr val="FF0000"/>
                </a:solidFill>
              </a:rPr>
              <a:t>1</a:t>
            </a:r>
            <a:r>
              <a:rPr lang="en-US" altLang="ko-KR" sz="1200" b="1" dirty="0" smtClean="0">
                <a:solidFill>
                  <a:srgbClr val="FF0000"/>
                </a:solidFill>
              </a:rPr>
              <a:t>. </a:t>
            </a:r>
            <a:r>
              <a:rPr lang="ko-KR" altLang="en-US" sz="1200" b="1" dirty="0" smtClean="0">
                <a:solidFill>
                  <a:srgbClr val="FF0000"/>
                </a:solidFill>
              </a:rPr>
              <a:t>어르신 자율점검 작성</a:t>
            </a:r>
            <a:endParaRPr lang="en-US" altLang="ko-KR" sz="1200" b="1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3430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/>
          <p:nvPr/>
        </p:nvSpPr>
        <p:spPr>
          <a:xfrm>
            <a:off x="242888" y="442913"/>
            <a:ext cx="3671887" cy="6373812"/>
          </a:xfrm>
          <a:prstGeom prst="rect">
            <a:avLst/>
          </a:prstGeom>
          <a:solidFill>
            <a:srgbClr val="516F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6" name="제목 5"/>
          <p:cNvSpPr>
            <a:spLocks noGrp="1"/>
          </p:cNvSpPr>
          <p:nvPr>
            <p:ph type="ctrTitle"/>
          </p:nvPr>
        </p:nvSpPr>
        <p:spPr>
          <a:xfrm>
            <a:off x="357166" y="5286380"/>
            <a:ext cx="3565525" cy="1658937"/>
          </a:xfrm>
        </p:spPr>
        <p:txBody>
          <a:bodyPr rtlCol="0">
            <a:norm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ko-KR" altLang="en-US" sz="4000" spc="-150" dirty="0" smtClean="0">
                <a:solidFill>
                  <a:schemeClr val="bg1"/>
                </a:solidFill>
                <a:latin typeface="굴림" pitchFamily="50" charset="-127"/>
                <a:ea typeface="굴림" pitchFamily="50" charset="-127"/>
              </a:rPr>
              <a:t>감사합니다</a:t>
            </a:r>
            <a:r>
              <a:rPr lang="en-US" altLang="ko-KR" sz="4000" spc="-150" dirty="0" smtClean="0">
                <a:solidFill>
                  <a:schemeClr val="bg1"/>
                </a:solidFill>
                <a:latin typeface="굴림" pitchFamily="50" charset="-127"/>
                <a:ea typeface="굴림" pitchFamily="50" charset="-127"/>
              </a:rPr>
              <a:t>.</a:t>
            </a:r>
            <a:endParaRPr lang="ko-KR" altLang="en-US" sz="4000" spc="-150" dirty="0">
              <a:solidFill>
                <a:schemeClr val="bg1"/>
              </a:solidFill>
              <a:latin typeface="굴림" pitchFamily="50" charset="-127"/>
              <a:ea typeface="굴림" pitchFamily="50" charset="-127"/>
            </a:endParaRPr>
          </a:p>
        </p:txBody>
      </p:sp>
      <p:pic>
        <p:nvPicPr>
          <p:cNvPr id="7" name="그림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2888" y="8402796"/>
            <a:ext cx="1438275" cy="4476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제목 5"/>
          <p:cNvSpPr>
            <a:spLocks noGrp="1"/>
          </p:cNvSpPr>
          <p:nvPr>
            <p:ph type="title"/>
          </p:nvPr>
        </p:nvSpPr>
        <p:spPr>
          <a:xfrm>
            <a:off x="428604" y="714348"/>
            <a:ext cx="6000792" cy="714380"/>
          </a:xfrm>
        </p:spPr>
        <p:txBody>
          <a:bodyPr rtlCol="0" anchor="t">
            <a:noAutofit/>
          </a:bodyPr>
          <a:lstStyle/>
          <a:p>
            <a:pPr algn="l" eaLnBrk="1" fontAlgn="auto" hangingPunct="1">
              <a:lnSpc>
                <a:spcPct val="120000"/>
              </a:lnSpc>
              <a:spcAft>
                <a:spcPts val="0"/>
              </a:spcAft>
              <a:defRPr/>
            </a:pPr>
            <a:r>
              <a:rPr lang="ko-KR" altLang="en-US" sz="2800" spc="-150" dirty="0" smtClean="0">
                <a:solidFill>
                  <a:schemeClr val="bg1"/>
                </a:solidFill>
                <a:latin typeface="굴림" pitchFamily="50" charset="-127"/>
                <a:ea typeface="굴림" pitchFamily="50" charset="-127"/>
              </a:rPr>
              <a:t>목차</a:t>
            </a:r>
            <a:endParaRPr lang="ko-KR" altLang="en-US" sz="2800" spc="-150" dirty="0">
              <a:solidFill>
                <a:schemeClr val="bg1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0" name="직사각형 9"/>
          <p:cNvSpPr/>
          <p:nvPr/>
        </p:nvSpPr>
        <p:spPr>
          <a:xfrm>
            <a:off x="242888" y="442913"/>
            <a:ext cx="6372225" cy="1344612"/>
          </a:xfrm>
          <a:prstGeom prst="rect">
            <a:avLst/>
          </a:prstGeom>
          <a:solidFill>
            <a:srgbClr val="516F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dirty="0">
              <a:solidFill>
                <a:srgbClr val="516F56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9" name="제목 6"/>
          <p:cNvSpPr txBox="1">
            <a:spLocks/>
          </p:cNvSpPr>
          <p:nvPr/>
        </p:nvSpPr>
        <p:spPr bwMode="auto">
          <a:xfrm>
            <a:off x="285728" y="500034"/>
            <a:ext cx="6172200" cy="1344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나눔명조" charset="-127"/>
                <a:ea typeface="나눔명조" charset="-127"/>
              </a:defRPr>
            </a:lvl2pPr>
            <a:lvl3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나눔명조" charset="-127"/>
                <a:ea typeface="나눔명조" charset="-127"/>
              </a:defRPr>
            </a:lvl3pPr>
            <a:lvl4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나눔명조" charset="-127"/>
                <a:ea typeface="나눔명조" charset="-127"/>
              </a:defRPr>
            </a:lvl4pPr>
            <a:lvl5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나눔명조" charset="-127"/>
                <a:ea typeface="나눔명조" charset="-127"/>
              </a:defRPr>
            </a:lvl5pPr>
            <a:lvl6pPr marL="457200"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나눔명조" charset="-127"/>
                <a:ea typeface="나눔명조" charset="-127"/>
              </a:defRPr>
            </a:lvl6pPr>
            <a:lvl7pPr marL="914400"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나눔명조" charset="-127"/>
                <a:ea typeface="나눔명조" charset="-127"/>
              </a:defRPr>
            </a:lvl7pPr>
            <a:lvl8pPr marL="1371600"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나눔명조" charset="-127"/>
                <a:ea typeface="나눔명조" charset="-127"/>
              </a:defRPr>
            </a:lvl8pPr>
            <a:lvl9pPr marL="1828800"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나눔명조" charset="-127"/>
                <a:ea typeface="나눔명조" charset="-127"/>
              </a:defRPr>
            </a:lvl9pPr>
          </a:lstStyle>
          <a:p>
            <a:pPr algn="l" fontAlgn="auto">
              <a:spcAft>
                <a:spcPts val="0"/>
              </a:spcAft>
              <a:defRPr/>
            </a:pPr>
            <a:r>
              <a:rPr kumimoji="0" lang="ko-KR" altLang="en-US" sz="2400" spc="-150" dirty="0" smtClean="0">
                <a:solidFill>
                  <a:schemeClr val="bg1"/>
                </a:solidFill>
                <a:latin typeface="굴림" pitchFamily="50" charset="-127"/>
                <a:ea typeface="굴림" pitchFamily="50" charset="-127"/>
              </a:rPr>
              <a:t>목차</a:t>
            </a:r>
            <a:endParaRPr kumimoji="0" lang="ko-KR" altLang="en-US" sz="2400" spc="-150" dirty="0">
              <a:solidFill>
                <a:schemeClr val="bg1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68759" y="1760775"/>
            <a:ext cx="5346353" cy="609397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500" b="1" spc="-8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  <a:ea typeface="굴림" pitchFamily="50" charset="-127"/>
              </a:rPr>
              <a:t>0.      </a:t>
            </a:r>
            <a:r>
              <a:rPr kumimoji="0" lang="ko-KR" altLang="en-US" sz="1500" b="1" spc="-8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  <a:ea typeface="굴림" pitchFamily="50" charset="-127"/>
              </a:rPr>
              <a:t>전자 계약 시스템  들어가기</a:t>
            </a:r>
            <a:endParaRPr kumimoji="0" lang="en-US" altLang="ko-KR" sz="1500" b="1" spc="-80" dirty="0" smtClean="0">
              <a:solidFill>
                <a:schemeClr val="tx1">
                  <a:lumMod val="65000"/>
                  <a:lumOff val="35000"/>
                </a:schemeClr>
              </a:solidFill>
              <a:latin typeface="굴림" pitchFamily="50" charset="-127"/>
              <a:ea typeface="굴림" pitchFamily="50" charset="-127"/>
            </a:endParaRPr>
          </a:p>
          <a:p>
            <a:pPr indent="-514350"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kumimoji="0" lang="ko-KR" altLang="en-US" sz="1500" b="1" spc="-8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  <a:ea typeface="굴림" pitchFamily="50" charset="-127"/>
              </a:rPr>
              <a:t>전자 계약 관련 정보</a:t>
            </a:r>
            <a:r>
              <a:rPr kumimoji="0" lang="en-US" altLang="ko-KR" sz="1500" b="1" spc="-80" dirty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  <a:ea typeface="굴림" pitchFamily="50" charset="-127"/>
              </a:rPr>
              <a:t/>
            </a:r>
            <a:br>
              <a:rPr kumimoji="0" lang="en-US" altLang="ko-KR" sz="1500" b="1" spc="-80" dirty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  <a:ea typeface="굴림" pitchFamily="50" charset="-127"/>
              </a:rPr>
            </a:br>
            <a:r>
              <a:rPr kumimoji="0" lang="en-US" altLang="ko-KR" sz="1500" b="1" spc="-80" dirty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  <a:ea typeface="굴림" pitchFamily="50" charset="-127"/>
              </a:rPr>
              <a:t>       </a:t>
            </a:r>
            <a:r>
              <a:rPr kumimoji="0" lang="en-US" altLang="ko-KR" sz="1500" b="1" spc="-8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  <a:ea typeface="굴림" pitchFamily="50" charset="-127"/>
              </a:rPr>
              <a:t>1. </a:t>
            </a:r>
            <a:r>
              <a:rPr kumimoji="0" lang="en-US" altLang="ko-KR" sz="1500" b="1" spc="-80" dirty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  <a:ea typeface="굴림" pitchFamily="50" charset="-127"/>
              </a:rPr>
              <a:t>1. </a:t>
            </a:r>
            <a:r>
              <a:rPr kumimoji="0" lang="en-US" altLang="ko-KR" sz="1500" b="1" spc="-8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  <a:ea typeface="굴림" pitchFamily="50" charset="-127"/>
              </a:rPr>
              <a:t>    </a:t>
            </a:r>
            <a:r>
              <a:rPr kumimoji="0" lang="ko-KR" altLang="en-US" sz="1500" b="1" spc="-8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  <a:ea typeface="굴림" pitchFamily="50" charset="-127"/>
              </a:rPr>
              <a:t>계약서 종류</a:t>
            </a:r>
            <a:r>
              <a:rPr kumimoji="0" lang="en-US" altLang="ko-KR" sz="1500" b="1" spc="-80" dirty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  <a:ea typeface="굴림" pitchFamily="50" charset="-127"/>
              </a:rPr>
              <a:t/>
            </a:r>
            <a:br>
              <a:rPr kumimoji="0" lang="en-US" altLang="ko-KR" sz="1500" b="1" spc="-80" dirty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  <a:ea typeface="굴림" pitchFamily="50" charset="-127"/>
              </a:rPr>
            </a:br>
            <a:r>
              <a:rPr kumimoji="0" lang="en-US" altLang="ko-KR" sz="1500" b="1" spc="-80" dirty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  <a:ea typeface="굴림" pitchFamily="50" charset="-127"/>
              </a:rPr>
              <a:t>       </a:t>
            </a:r>
            <a:r>
              <a:rPr kumimoji="0" lang="en-US" altLang="ko-KR" sz="1500" b="1" spc="-8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  <a:ea typeface="굴림" pitchFamily="50" charset="-127"/>
              </a:rPr>
              <a:t>1. </a:t>
            </a:r>
            <a:r>
              <a:rPr kumimoji="0" lang="en-US" altLang="ko-KR" sz="1500" b="1" spc="-80" dirty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  <a:ea typeface="굴림" pitchFamily="50" charset="-127"/>
              </a:rPr>
              <a:t>2. </a:t>
            </a:r>
            <a:r>
              <a:rPr kumimoji="0" lang="en-US" altLang="ko-KR" sz="1500" b="1" spc="-8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  <a:ea typeface="굴림" pitchFamily="50" charset="-127"/>
              </a:rPr>
              <a:t>    </a:t>
            </a:r>
            <a:r>
              <a:rPr kumimoji="0" lang="ko-KR" altLang="en-US" sz="1500" b="1" spc="-8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  <a:ea typeface="굴림" pitchFamily="50" charset="-127"/>
              </a:rPr>
              <a:t>전자 계약서 </a:t>
            </a:r>
            <a:r>
              <a:rPr kumimoji="0" lang="ko-KR" altLang="en-US" sz="1500" b="1" spc="-80" dirty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  <a:ea typeface="굴림" pitchFamily="50" charset="-127"/>
              </a:rPr>
              <a:t>종류</a:t>
            </a:r>
            <a:r>
              <a:rPr kumimoji="0" lang="en-US" altLang="ko-KR" sz="1500" b="1" spc="-80" dirty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  <a:ea typeface="굴림" pitchFamily="50" charset="-127"/>
              </a:rPr>
              <a:t/>
            </a:r>
            <a:br>
              <a:rPr kumimoji="0" lang="en-US" altLang="ko-KR" sz="1500" b="1" spc="-80" dirty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  <a:ea typeface="굴림" pitchFamily="50" charset="-127"/>
              </a:rPr>
            </a:br>
            <a:r>
              <a:rPr kumimoji="0" lang="en-US" altLang="ko-KR" sz="1500" b="1" spc="-80" dirty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  <a:ea typeface="굴림" pitchFamily="50" charset="-127"/>
              </a:rPr>
              <a:t>       </a:t>
            </a:r>
            <a:r>
              <a:rPr kumimoji="0" lang="en-US" altLang="ko-KR" sz="1500" b="1" spc="-8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  <a:ea typeface="굴림" pitchFamily="50" charset="-127"/>
              </a:rPr>
              <a:t>1. </a:t>
            </a:r>
            <a:r>
              <a:rPr kumimoji="0" lang="en-US" altLang="ko-KR" sz="1500" b="1" spc="-80" dirty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  <a:ea typeface="굴림" pitchFamily="50" charset="-127"/>
              </a:rPr>
              <a:t>3.     </a:t>
            </a:r>
            <a:r>
              <a:rPr kumimoji="0" lang="ko-KR" altLang="en-US" sz="1500" b="1" spc="-8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  <a:ea typeface="굴림" pitchFamily="50" charset="-127"/>
              </a:rPr>
              <a:t>등록</a:t>
            </a:r>
            <a:r>
              <a:rPr kumimoji="0" lang="en-US" altLang="ko-KR" sz="1500" b="1" spc="-80" dirty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  <a:ea typeface="굴림" pitchFamily="50" charset="-127"/>
              </a:rPr>
              <a:t> </a:t>
            </a:r>
            <a:r>
              <a:rPr kumimoji="0" lang="en-US" altLang="ko-KR" sz="1500" b="1" spc="-8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  <a:ea typeface="굴림" pitchFamily="50" charset="-127"/>
              </a:rPr>
              <a:t>/ </a:t>
            </a:r>
            <a:r>
              <a:rPr kumimoji="0" lang="ko-KR" altLang="en-US" sz="1500" b="1" spc="-8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  <a:ea typeface="굴림" pitchFamily="50" charset="-127"/>
              </a:rPr>
              <a:t>갱신 시</a:t>
            </a:r>
            <a:r>
              <a:rPr kumimoji="0" lang="en-US" altLang="ko-KR" sz="1500" b="1" spc="-8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  <a:ea typeface="굴림" pitchFamily="50" charset="-127"/>
              </a:rPr>
              <a:t>, </a:t>
            </a:r>
            <a:r>
              <a:rPr kumimoji="0" lang="ko-KR" altLang="en-US" sz="1500" b="1" spc="-8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  <a:ea typeface="굴림" pitchFamily="50" charset="-127"/>
              </a:rPr>
              <a:t>유의 사항</a:t>
            </a:r>
            <a:endParaRPr kumimoji="0" lang="en-US" altLang="ko-KR" sz="1500" b="1" spc="-80" dirty="0" smtClean="0">
              <a:solidFill>
                <a:schemeClr val="tx1">
                  <a:lumMod val="65000"/>
                  <a:lumOff val="35000"/>
                </a:schemeClr>
              </a:solidFill>
              <a:latin typeface="굴림" pitchFamily="50" charset="-127"/>
              <a:ea typeface="굴림" pitchFamily="50" charset="-127"/>
            </a:endParaRPr>
          </a:p>
          <a:p>
            <a:pPr indent="-514350"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kumimoji="0" lang="ko-KR" altLang="en-US" sz="1500" b="1" spc="-8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  <a:ea typeface="굴림" pitchFamily="50" charset="-127"/>
              </a:rPr>
              <a:t>전자 계약 등록</a:t>
            </a:r>
            <a:r>
              <a:rPr kumimoji="0" lang="en-US" altLang="ko-KR" sz="1500" b="1" spc="-8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  <a:ea typeface="굴림" pitchFamily="50" charset="-127"/>
              </a:rPr>
              <a:t>(</a:t>
            </a:r>
            <a:r>
              <a:rPr kumimoji="0" lang="ko-KR" altLang="en-US" sz="1500" b="1" spc="-8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  <a:ea typeface="굴림" pitchFamily="50" charset="-127"/>
              </a:rPr>
              <a:t>갱신</a:t>
            </a:r>
            <a:r>
              <a:rPr kumimoji="0" lang="en-US" altLang="ko-KR" sz="1500" b="1" spc="-8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  <a:ea typeface="굴림" pitchFamily="50" charset="-127"/>
              </a:rPr>
              <a:t>) </a:t>
            </a:r>
            <a:r>
              <a:rPr kumimoji="0" lang="ko-KR" altLang="en-US" sz="1500" b="1" spc="-8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  <a:ea typeface="굴림" pitchFamily="50" charset="-127"/>
              </a:rPr>
              <a:t>절차</a:t>
            </a:r>
            <a:r>
              <a:rPr kumimoji="0" lang="en-US" altLang="ko-KR" sz="1500" b="1" spc="-8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  <a:ea typeface="굴림" pitchFamily="50" charset="-127"/>
              </a:rPr>
              <a:t/>
            </a:r>
            <a:br>
              <a:rPr kumimoji="0" lang="en-US" altLang="ko-KR" sz="1500" b="1" spc="-8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  <a:ea typeface="굴림" pitchFamily="50" charset="-127"/>
              </a:rPr>
            </a:br>
            <a:r>
              <a:rPr kumimoji="0" lang="en-US" altLang="ko-KR" sz="1500" b="1" spc="-8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  <a:ea typeface="굴림" pitchFamily="50" charset="-127"/>
              </a:rPr>
              <a:t>       2. 1.     </a:t>
            </a:r>
            <a:r>
              <a:rPr kumimoji="0" lang="ko-KR" altLang="en-US" sz="1500" b="1" spc="-8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  <a:ea typeface="굴림" pitchFamily="50" charset="-127"/>
              </a:rPr>
              <a:t>기관 정보 확인 및 인증서 등록</a:t>
            </a:r>
            <a:r>
              <a:rPr kumimoji="0" lang="en-US" altLang="ko-KR" sz="1500" b="1" spc="-8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  <a:ea typeface="굴림" pitchFamily="50" charset="-127"/>
              </a:rPr>
              <a:t>(</a:t>
            </a:r>
            <a:r>
              <a:rPr kumimoji="0" lang="ko-KR" altLang="en-US" sz="1500" b="1" spc="-8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  <a:ea typeface="굴림" pitchFamily="50" charset="-127"/>
              </a:rPr>
              <a:t>갱신</a:t>
            </a:r>
            <a:r>
              <a:rPr kumimoji="0" lang="en-US" altLang="ko-KR" sz="1500" b="1" spc="-8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  <a:ea typeface="굴림" pitchFamily="50" charset="-127"/>
              </a:rPr>
              <a:t>)</a:t>
            </a:r>
            <a:br>
              <a:rPr kumimoji="0" lang="en-US" altLang="ko-KR" sz="1500" b="1" spc="-8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  <a:ea typeface="굴림" pitchFamily="50" charset="-127"/>
              </a:rPr>
            </a:br>
            <a:r>
              <a:rPr kumimoji="0" lang="en-US" altLang="ko-KR" sz="1500" b="1" spc="-8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  <a:ea typeface="굴림" pitchFamily="50" charset="-127"/>
              </a:rPr>
              <a:t>       2. 2.     </a:t>
            </a:r>
            <a:r>
              <a:rPr kumimoji="0" lang="ko-KR" altLang="en-US" sz="1500" b="1" spc="-8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  <a:ea typeface="굴림" pitchFamily="50" charset="-127"/>
              </a:rPr>
              <a:t>전자 계약서 등록</a:t>
            </a:r>
            <a:r>
              <a:rPr kumimoji="0" lang="en-US" altLang="ko-KR" sz="1500" b="1" spc="-8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  <a:ea typeface="굴림" pitchFamily="50" charset="-127"/>
              </a:rPr>
              <a:t>(</a:t>
            </a:r>
            <a:r>
              <a:rPr kumimoji="0" lang="ko-KR" altLang="en-US" sz="1500" b="1" spc="-8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  <a:ea typeface="굴림" pitchFamily="50" charset="-127"/>
              </a:rPr>
              <a:t>갱신</a:t>
            </a:r>
            <a:r>
              <a:rPr kumimoji="0" lang="en-US" altLang="ko-KR" sz="1500" b="1" spc="-8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  <a:ea typeface="굴림" pitchFamily="50" charset="-127"/>
              </a:rPr>
              <a:t>)</a:t>
            </a:r>
          </a:p>
          <a:p>
            <a:pPr indent="-514350"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kumimoji="0" lang="ko-KR" altLang="en-US" sz="1500" b="1" spc="-8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  <a:ea typeface="굴림" pitchFamily="50" charset="-127"/>
              </a:rPr>
              <a:t>인플루엔자 지원사업 신규 참여 절차</a:t>
            </a:r>
            <a:endParaRPr kumimoji="0" lang="en-US" altLang="ko-KR" sz="1500" b="1" spc="-80" dirty="0" smtClean="0">
              <a:solidFill>
                <a:schemeClr val="tx1">
                  <a:lumMod val="65000"/>
                  <a:lumOff val="35000"/>
                </a:schemeClr>
              </a:solidFill>
              <a:latin typeface="굴림" pitchFamily="50" charset="-127"/>
              <a:ea typeface="굴림" pitchFamily="50" charset="-127"/>
            </a:endParaRPr>
          </a:p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500" b="1" spc="-8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  <a:ea typeface="굴림" pitchFamily="50" charset="-127"/>
              </a:rPr>
              <a:t>       3. </a:t>
            </a:r>
            <a:r>
              <a:rPr kumimoji="0" lang="en-US" altLang="ko-KR" sz="1500" b="1" spc="-80" dirty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  <a:ea typeface="굴림" pitchFamily="50" charset="-127"/>
              </a:rPr>
              <a:t>1.     </a:t>
            </a:r>
            <a:r>
              <a:rPr kumimoji="0" lang="ko-KR" altLang="en-US" sz="1500" b="1" spc="-8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  <a:ea typeface="굴림" pitchFamily="50" charset="-127"/>
              </a:rPr>
              <a:t>어린이 인플루엔자 지원사업 참여</a:t>
            </a:r>
            <a:r>
              <a:rPr kumimoji="0" lang="en-US" altLang="ko-KR" sz="1500" b="1" spc="-80" dirty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  <a:ea typeface="굴림" pitchFamily="50" charset="-127"/>
              </a:rPr>
              <a:t/>
            </a:r>
            <a:br>
              <a:rPr kumimoji="0" lang="en-US" altLang="ko-KR" sz="1500" b="1" spc="-80" dirty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  <a:ea typeface="굴림" pitchFamily="50" charset="-127"/>
              </a:rPr>
            </a:br>
            <a:r>
              <a:rPr kumimoji="0" lang="en-US" altLang="ko-KR" sz="1500" b="1" spc="-80" dirty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  <a:ea typeface="굴림" pitchFamily="50" charset="-127"/>
              </a:rPr>
              <a:t>       </a:t>
            </a:r>
            <a:r>
              <a:rPr kumimoji="0" lang="en-US" altLang="ko-KR" sz="1500" b="1" spc="-8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  <a:ea typeface="굴림" pitchFamily="50" charset="-127"/>
              </a:rPr>
              <a:t>3. </a:t>
            </a:r>
            <a:r>
              <a:rPr kumimoji="0" lang="en-US" altLang="ko-KR" sz="1500" b="1" spc="-80" dirty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  <a:ea typeface="굴림" pitchFamily="50" charset="-127"/>
              </a:rPr>
              <a:t>2.     </a:t>
            </a:r>
            <a:r>
              <a:rPr kumimoji="0" lang="ko-KR" altLang="en-US" sz="1500" b="1" spc="-8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  <a:ea typeface="굴림" pitchFamily="50" charset="-127"/>
              </a:rPr>
              <a:t>임신부 인플루엔자 지원사업 참여</a:t>
            </a:r>
            <a:endParaRPr kumimoji="0" lang="en-US" altLang="ko-KR" sz="1500" b="1" spc="-80" dirty="0" smtClean="0">
              <a:solidFill>
                <a:schemeClr val="tx1">
                  <a:lumMod val="65000"/>
                  <a:lumOff val="35000"/>
                </a:schemeClr>
              </a:solidFill>
              <a:latin typeface="굴림" pitchFamily="50" charset="-127"/>
              <a:ea typeface="굴림" pitchFamily="50" charset="-127"/>
            </a:endParaRPr>
          </a:p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500" b="1" spc="-8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  <a:ea typeface="굴림" pitchFamily="50" charset="-127"/>
              </a:rPr>
              <a:t>       3. 3.     </a:t>
            </a:r>
            <a:r>
              <a:rPr kumimoji="0" lang="ko-KR" altLang="en-US" sz="1500" b="1" spc="-8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  <a:ea typeface="굴림" pitchFamily="50" charset="-127"/>
              </a:rPr>
              <a:t>어르신 인플루엔자 지원사업 참여</a:t>
            </a:r>
            <a:endParaRPr kumimoji="0" lang="en-US" altLang="ko-KR" sz="1500" b="1" spc="-80" dirty="0" smtClean="0">
              <a:solidFill>
                <a:schemeClr val="tx1">
                  <a:lumMod val="65000"/>
                  <a:lumOff val="35000"/>
                </a:schemeClr>
              </a:solidFill>
              <a:latin typeface="굴림" pitchFamily="50" charset="-127"/>
              <a:ea typeface="굴림" pitchFamily="50" charset="-127"/>
            </a:endParaRPr>
          </a:p>
          <a:p>
            <a:pPr indent="-514350"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endParaRPr kumimoji="0" lang="en-US" altLang="ko-KR" sz="1500" b="1" spc="-80" dirty="0" smtClean="0">
              <a:solidFill>
                <a:schemeClr val="tx1">
                  <a:lumMod val="65000"/>
                  <a:lumOff val="35000"/>
                </a:schemeClr>
              </a:solidFill>
              <a:latin typeface="굴림" pitchFamily="50" charset="-127"/>
              <a:ea typeface="굴림" pitchFamily="50" charset="-127"/>
            </a:endParaRPr>
          </a:p>
        </p:txBody>
      </p:sp>
      <p:pic>
        <p:nvPicPr>
          <p:cNvPr id="8" name="그림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2888" y="8402796"/>
            <a:ext cx="1438275" cy="4476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169" y="3961152"/>
            <a:ext cx="6181323" cy="4203936"/>
          </a:xfrm>
          <a:prstGeom prst="rect">
            <a:avLst/>
          </a:prstGeom>
        </p:spPr>
      </p:pic>
      <p:sp>
        <p:nvSpPr>
          <p:cNvPr id="8" name="직사각형 7"/>
          <p:cNvSpPr/>
          <p:nvPr/>
        </p:nvSpPr>
        <p:spPr>
          <a:xfrm>
            <a:off x="242888" y="442913"/>
            <a:ext cx="6372225" cy="1344612"/>
          </a:xfrm>
          <a:prstGeom prst="rect">
            <a:avLst/>
          </a:prstGeom>
          <a:solidFill>
            <a:srgbClr val="516F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dirty="0">
              <a:solidFill>
                <a:srgbClr val="516F56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535613" y="8604250"/>
            <a:ext cx="1187450" cy="24622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000" spc="-3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굴림" pitchFamily="50" charset="-127"/>
                <a:ea typeface="굴림" pitchFamily="50" charset="-127"/>
              </a:rPr>
              <a:t>1 / 6</a:t>
            </a:r>
            <a:endParaRPr kumimoji="0" lang="en-US" altLang="ko-KR" sz="1000" spc="-30" dirty="0">
              <a:solidFill>
                <a:schemeClr val="tx1">
                  <a:lumMod val="50000"/>
                  <a:lumOff val="50000"/>
                </a:schemeClr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9" name="TextBox 17"/>
          <p:cNvSpPr txBox="1"/>
          <p:nvPr/>
        </p:nvSpPr>
        <p:spPr>
          <a:xfrm>
            <a:off x="332656" y="1857356"/>
            <a:ext cx="6166569" cy="1772793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나눔명조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나눔명조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나눔명조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나눔명조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나눔명조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나눔명조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나눔명조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나눔명조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나눔명조" charset="-127"/>
                <a:ea typeface="굴림" pitchFamily="50" charset="-127"/>
                <a:cs typeface="+mn-cs"/>
              </a:defRPr>
            </a:lvl9pPr>
          </a:lstStyle>
          <a:p>
            <a:pPr indent="-51435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3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</a:rPr>
              <a:t>질병보건통합관리시스템</a:t>
            </a:r>
            <a:r>
              <a:rPr kumimoji="0" lang="en-US" altLang="ko-KR" sz="1300" b="1" spc="-30" dirty="0" smtClean="0">
                <a:solidFill>
                  <a:schemeClr val="bg1">
                    <a:lumMod val="50000"/>
                  </a:schemeClr>
                </a:solidFill>
                <a:latin typeface="굴림" pitchFamily="50" charset="-127"/>
              </a:rPr>
              <a:t>(http://is.cdc.go.kr/)</a:t>
            </a:r>
            <a:r>
              <a:rPr kumimoji="0" lang="ko-KR" altLang="en-US" sz="1300" b="1" spc="-30" dirty="0" smtClean="0">
                <a:solidFill>
                  <a:schemeClr val="bg1">
                    <a:lumMod val="50000"/>
                  </a:schemeClr>
                </a:solidFill>
                <a:latin typeface="굴림" pitchFamily="50" charset="-127"/>
              </a:rPr>
              <a:t> </a:t>
            </a:r>
            <a:r>
              <a:rPr kumimoji="0" lang="ko-KR" altLang="en-US" sz="13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</a:rPr>
              <a:t>에서 의료기관 및 보건소 사용자 정보로</a:t>
            </a:r>
            <a:r>
              <a:rPr kumimoji="0" lang="en-US" altLang="ko-KR" sz="13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</a:rPr>
              <a:t> (</a:t>
            </a:r>
            <a:r>
              <a:rPr kumimoji="0" lang="ko-KR" altLang="en-US" sz="13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</a:rPr>
              <a:t>전자</a:t>
            </a:r>
            <a:r>
              <a:rPr kumimoji="0" lang="en-US" altLang="ko-KR" sz="13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</a:rPr>
              <a:t>)</a:t>
            </a:r>
            <a:r>
              <a:rPr kumimoji="0" lang="ko-KR" altLang="en-US" sz="13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</a:rPr>
              <a:t>계약 신청 및 관리가 가능합니다</a:t>
            </a:r>
            <a:r>
              <a:rPr kumimoji="0" lang="en-US" altLang="ko-KR" sz="13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</a:rPr>
              <a:t>.</a:t>
            </a:r>
          </a:p>
          <a:p>
            <a:pPr indent="-514350" eaLnBrk="1" fontAlgn="auto" latinLnBrk="1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kumimoji="0" lang="en-US" altLang="ko-KR" sz="1300" b="1" spc="-30" dirty="0">
              <a:solidFill>
                <a:schemeClr val="tx1">
                  <a:lumMod val="65000"/>
                  <a:lumOff val="35000"/>
                </a:schemeClr>
              </a:solidFill>
              <a:latin typeface="굴림" pitchFamily="50" charset="-127"/>
            </a:endParaRPr>
          </a:p>
          <a:p>
            <a:pPr indent="-51435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3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</a:rPr>
              <a:t>질병보건통합관리시스템 로그인 후 좌측 메뉴에서</a:t>
            </a:r>
            <a:endParaRPr kumimoji="0" lang="en-US" altLang="ko-KR" sz="1300" b="1" spc="-30" dirty="0" smtClean="0">
              <a:solidFill>
                <a:schemeClr val="tx1">
                  <a:lumMod val="65000"/>
                  <a:lumOff val="35000"/>
                </a:schemeClr>
              </a:solidFill>
              <a:latin typeface="굴림" pitchFamily="50" charset="-127"/>
            </a:endParaRPr>
          </a:p>
          <a:p>
            <a:pPr indent="-51435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300" b="1" spc="-30" dirty="0" smtClean="0">
                <a:solidFill>
                  <a:srgbClr val="9C2424"/>
                </a:solidFill>
                <a:latin typeface="굴림" pitchFamily="50" charset="-127"/>
              </a:rPr>
              <a:t>‘</a:t>
            </a:r>
            <a:r>
              <a:rPr kumimoji="0" lang="ko-KR" altLang="en-US" sz="1300" b="1" spc="-30" dirty="0" smtClean="0">
                <a:solidFill>
                  <a:srgbClr val="9C2424"/>
                </a:solidFill>
                <a:latin typeface="굴림" pitchFamily="50" charset="-127"/>
              </a:rPr>
              <a:t>예방접종관리</a:t>
            </a:r>
            <a:r>
              <a:rPr kumimoji="0" lang="en-US" altLang="ko-KR" sz="1300" b="1" spc="-30" dirty="0" smtClean="0">
                <a:solidFill>
                  <a:srgbClr val="9C2424"/>
                </a:solidFill>
                <a:latin typeface="굴림" pitchFamily="50" charset="-127"/>
              </a:rPr>
              <a:t>’</a:t>
            </a:r>
            <a:r>
              <a:rPr kumimoji="0" lang="ko-KR" altLang="en-US" sz="1300" b="1" spc="-30" dirty="0" smtClean="0">
                <a:solidFill>
                  <a:srgbClr val="9C2424"/>
                </a:solidFill>
                <a:latin typeface="굴림" pitchFamily="50" charset="-127"/>
              </a:rPr>
              <a:t> </a:t>
            </a:r>
            <a:r>
              <a:rPr kumimoji="0" lang="en-US" altLang="ko-KR" sz="1300" b="1" spc="-30" dirty="0" smtClean="0">
                <a:solidFill>
                  <a:srgbClr val="9C2424"/>
                </a:solidFill>
                <a:latin typeface="굴림" pitchFamily="50" charset="-127"/>
              </a:rPr>
              <a:t>&gt; ‘</a:t>
            </a:r>
            <a:r>
              <a:rPr kumimoji="0" lang="ko-KR" altLang="en-US" sz="1300" b="1" spc="-30" dirty="0" smtClean="0">
                <a:solidFill>
                  <a:srgbClr val="9C2424"/>
                </a:solidFill>
                <a:latin typeface="굴림" pitchFamily="50" charset="-127"/>
              </a:rPr>
              <a:t>국가예방접종사업</a:t>
            </a:r>
            <a:r>
              <a:rPr kumimoji="0" lang="en-US" altLang="ko-KR" sz="1300" b="1" spc="-30" dirty="0" smtClean="0">
                <a:solidFill>
                  <a:srgbClr val="9C2424"/>
                </a:solidFill>
                <a:latin typeface="굴림" pitchFamily="50" charset="-127"/>
              </a:rPr>
              <a:t>’ &gt; ‘</a:t>
            </a:r>
            <a:r>
              <a:rPr kumimoji="0" lang="ko-KR" altLang="en-US" sz="1300" b="1" spc="-30" dirty="0" smtClean="0">
                <a:solidFill>
                  <a:srgbClr val="9C2424"/>
                </a:solidFill>
                <a:latin typeface="굴림" pitchFamily="50" charset="-127"/>
              </a:rPr>
              <a:t>행정업무</a:t>
            </a:r>
            <a:r>
              <a:rPr kumimoji="0" lang="en-US" altLang="ko-KR" sz="1300" b="1" spc="-30" dirty="0" smtClean="0">
                <a:solidFill>
                  <a:srgbClr val="9C2424"/>
                </a:solidFill>
                <a:latin typeface="굴림" pitchFamily="50" charset="-127"/>
              </a:rPr>
              <a:t>’ &gt; ‘</a:t>
            </a:r>
            <a:r>
              <a:rPr kumimoji="0" lang="ko-KR" altLang="en-US" sz="1300" b="1" spc="-30" dirty="0" err="1" smtClean="0">
                <a:solidFill>
                  <a:srgbClr val="9C2424"/>
                </a:solidFill>
                <a:latin typeface="굴림" pitchFamily="50" charset="-127"/>
              </a:rPr>
              <a:t>계약신청</a:t>
            </a:r>
            <a:r>
              <a:rPr kumimoji="0" lang="en-US" altLang="ko-KR" sz="1300" b="1" spc="-30" dirty="0" smtClean="0">
                <a:solidFill>
                  <a:srgbClr val="9C2424"/>
                </a:solidFill>
                <a:latin typeface="굴림" pitchFamily="50" charset="-127"/>
              </a:rPr>
              <a:t>(</a:t>
            </a:r>
            <a:r>
              <a:rPr kumimoji="0" lang="ko-KR" altLang="en-US" sz="1300" b="1" spc="-30" dirty="0" smtClean="0">
                <a:solidFill>
                  <a:srgbClr val="9C2424"/>
                </a:solidFill>
                <a:latin typeface="굴림" pitchFamily="50" charset="-127"/>
              </a:rPr>
              <a:t>관리</a:t>
            </a:r>
            <a:r>
              <a:rPr kumimoji="0" lang="en-US" altLang="ko-KR" sz="1300" b="1" spc="-30" dirty="0" smtClean="0">
                <a:solidFill>
                  <a:srgbClr val="9C2424"/>
                </a:solidFill>
                <a:latin typeface="굴림" pitchFamily="50" charset="-127"/>
              </a:rPr>
              <a:t>)’</a:t>
            </a:r>
            <a:r>
              <a:rPr kumimoji="0" lang="ko-KR" altLang="en-US" sz="1300" b="1" spc="-30" dirty="0" smtClean="0">
                <a:solidFill>
                  <a:srgbClr val="9C2424"/>
                </a:solidFill>
                <a:latin typeface="굴림" pitchFamily="50" charset="-127"/>
              </a:rPr>
              <a:t>를</a:t>
            </a:r>
            <a:r>
              <a:rPr kumimoji="0" lang="en-US" altLang="ko-KR" sz="13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</a:rPr>
              <a:t> </a:t>
            </a:r>
            <a:r>
              <a:rPr kumimoji="0" lang="ko-KR" altLang="en-US" sz="13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</a:rPr>
              <a:t>클릭합니다</a:t>
            </a:r>
            <a:r>
              <a:rPr kumimoji="0" lang="en-US" altLang="ko-KR" sz="13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</a:rPr>
              <a:t>.</a:t>
            </a:r>
          </a:p>
          <a:p>
            <a:pPr indent="-51435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kumimoji="0" lang="en-US" altLang="ko-KR" sz="1300" b="1" spc="-30" dirty="0">
              <a:solidFill>
                <a:schemeClr val="tx1">
                  <a:lumMod val="65000"/>
                  <a:lumOff val="35000"/>
                </a:schemeClr>
              </a:solidFill>
              <a:latin typeface="굴림" pitchFamily="50" charset="-127"/>
            </a:endParaRPr>
          </a:p>
          <a:p>
            <a:pPr indent="-51435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3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</a:rPr>
              <a:t>‘</a:t>
            </a:r>
            <a:r>
              <a:rPr kumimoji="0" lang="ko-KR" altLang="en-US" sz="13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</a:rPr>
              <a:t>계약서 확인</a:t>
            </a:r>
            <a:r>
              <a:rPr kumimoji="0" lang="en-US" altLang="ko-KR" sz="13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</a:rPr>
              <a:t>’ </a:t>
            </a:r>
            <a:r>
              <a:rPr kumimoji="0" lang="ko-KR" altLang="en-US" sz="13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</a:rPr>
              <a:t>버튼을 클릭하시면</a:t>
            </a:r>
            <a:r>
              <a:rPr kumimoji="0" lang="en-US" altLang="ko-KR" sz="13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</a:rPr>
              <a:t>, </a:t>
            </a:r>
            <a:r>
              <a:rPr kumimoji="0" lang="ko-KR" altLang="en-US" sz="13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</a:rPr>
              <a:t>최근 등록된 계약서를 확인할 수 있습니다</a:t>
            </a:r>
            <a:r>
              <a:rPr kumimoji="0" lang="en-US" altLang="ko-KR" sz="13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</a:rPr>
              <a:t>.</a:t>
            </a:r>
          </a:p>
        </p:txBody>
      </p:sp>
      <p:sp>
        <p:nvSpPr>
          <p:cNvPr id="10" name="제목 6"/>
          <p:cNvSpPr>
            <a:spLocks noGrp="1"/>
          </p:cNvSpPr>
          <p:nvPr>
            <p:ph type="title"/>
          </p:nvPr>
        </p:nvSpPr>
        <p:spPr>
          <a:xfrm>
            <a:off x="327025" y="563563"/>
            <a:ext cx="6172200" cy="1344612"/>
          </a:xfrm>
        </p:spPr>
        <p:txBody>
          <a:bodyPr rtlCol="0" anchor="t">
            <a:norm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ko-KR" altLang="en-US" sz="2400" spc="-150" dirty="0" smtClean="0">
                <a:solidFill>
                  <a:schemeClr val="bg1"/>
                </a:solidFill>
                <a:latin typeface="굴림" pitchFamily="50" charset="-127"/>
                <a:ea typeface="굴림" pitchFamily="50" charset="-127"/>
              </a:rPr>
              <a:t> </a:t>
            </a:r>
            <a:r>
              <a:rPr lang="en-US" altLang="ko-KR" sz="2400" spc="-150" dirty="0" smtClean="0">
                <a:solidFill>
                  <a:schemeClr val="bg1"/>
                </a:solidFill>
                <a:latin typeface="굴림" pitchFamily="50" charset="-127"/>
                <a:ea typeface="굴림" pitchFamily="50" charset="-127"/>
              </a:rPr>
              <a:t>0.  </a:t>
            </a:r>
            <a:r>
              <a:rPr lang="ko-KR" altLang="en-US" sz="2400" spc="-150" dirty="0" smtClean="0">
                <a:solidFill>
                  <a:schemeClr val="bg1"/>
                </a:solidFill>
                <a:latin typeface="굴림" pitchFamily="50" charset="-127"/>
                <a:ea typeface="굴림" pitchFamily="50" charset="-127"/>
              </a:rPr>
              <a:t>전자 계약 시스템 들어가기</a:t>
            </a:r>
            <a:endParaRPr lang="ko-KR" altLang="en-US" sz="2400" spc="-150" dirty="0">
              <a:solidFill>
                <a:schemeClr val="bg1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0" y="-14287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1" name="직사각형 10"/>
          <p:cNvSpPr/>
          <p:nvPr/>
        </p:nvSpPr>
        <p:spPr>
          <a:xfrm>
            <a:off x="2073548" y="5915573"/>
            <a:ext cx="1152128" cy="24060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4" name="그림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2888" y="8402796"/>
            <a:ext cx="1438275" cy="4476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/>
          <p:nvPr/>
        </p:nvSpPr>
        <p:spPr>
          <a:xfrm>
            <a:off x="242888" y="442913"/>
            <a:ext cx="6372225" cy="1344612"/>
          </a:xfrm>
          <a:prstGeom prst="rect">
            <a:avLst/>
          </a:prstGeom>
          <a:solidFill>
            <a:srgbClr val="516F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dirty="0">
              <a:solidFill>
                <a:srgbClr val="516F56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535613" y="8604250"/>
            <a:ext cx="1187450" cy="24622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000" spc="-30" dirty="0">
                <a:solidFill>
                  <a:schemeClr val="tx1">
                    <a:lumMod val="50000"/>
                    <a:lumOff val="50000"/>
                  </a:schemeClr>
                </a:solidFill>
                <a:latin typeface="굴림" pitchFamily="50" charset="-127"/>
                <a:ea typeface="굴림" pitchFamily="50" charset="-127"/>
              </a:rPr>
              <a:t>2</a:t>
            </a:r>
            <a:r>
              <a:rPr kumimoji="0" lang="en-US" altLang="ko-KR" sz="1000" spc="-3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굴림" pitchFamily="50" charset="-127"/>
                <a:ea typeface="굴림" pitchFamily="50" charset="-127"/>
              </a:rPr>
              <a:t> / 6</a:t>
            </a:r>
            <a:endParaRPr kumimoji="0" lang="en-US" altLang="ko-KR" sz="1000" spc="-30" dirty="0">
              <a:solidFill>
                <a:schemeClr val="tx1">
                  <a:lumMod val="50000"/>
                  <a:lumOff val="50000"/>
                </a:schemeClr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0" name="제목 6"/>
          <p:cNvSpPr>
            <a:spLocks noGrp="1"/>
          </p:cNvSpPr>
          <p:nvPr>
            <p:ph type="title"/>
          </p:nvPr>
        </p:nvSpPr>
        <p:spPr>
          <a:xfrm>
            <a:off x="327025" y="563563"/>
            <a:ext cx="6172200" cy="1344612"/>
          </a:xfrm>
        </p:spPr>
        <p:txBody>
          <a:bodyPr rtlCol="0" anchor="t">
            <a:norm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ko-KR" altLang="en-US" sz="2400" spc="-150" dirty="0">
                <a:solidFill>
                  <a:prstClr val="white"/>
                </a:solidFill>
                <a:latin typeface="굴림" pitchFamily="50" charset="-127"/>
                <a:ea typeface="굴림" pitchFamily="50" charset="-127"/>
              </a:rPr>
              <a:t> </a:t>
            </a:r>
            <a:r>
              <a:rPr lang="en-US" altLang="ko-KR" sz="2400" spc="-150" dirty="0">
                <a:solidFill>
                  <a:prstClr val="white"/>
                </a:solidFill>
                <a:latin typeface="굴림" pitchFamily="50" charset="-127"/>
                <a:ea typeface="굴림" pitchFamily="50" charset="-127"/>
              </a:rPr>
              <a:t>1.  </a:t>
            </a:r>
            <a:r>
              <a:rPr lang="ko-KR" altLang="en-US" sz="2400" spc="-150" dirty="0">
                <a:solidFill>
                  <a:prstClr val="white"/>
                </a:solidFill>
                <a:latin typeface="굴림" pitchFamily="50" charset="-127"/>
                <a:ea typeface="굴림" pitchFamily="50" charset="-127"/>
              </a:rPr>
              <a:t>전자 계약 관련 정보</a:t>
            </a:r>
            <a:r>
              <a:rPr lang="en-US" altLang="ko-KR" sz="2400" dirty="0">
                <a:solidFill>
                  <a:prstClr val="white"/>
                </a:solidFill>
                <a:latin typeface="굴림" pitchFamily="50" charset="-127"/>
                <a:ea typeface="굴림" pitchFamily="50" charset="-127"/>
              </a:rPr>
              <a:t/>
            </a:r>
            <a:br>
              <a:rPr lang="en-US" altLang="ko-KR" sz="2400" dirty="0">
                <a:solidFill>
                  <a:prstClr val="white"/>
                </a:solidFill>
                <a:latin typeface="굴림" pitchFamily="50" charset="-127"/>
                <a:ea typeface="굴림" pitchFamily="50" charset="-127"/>
              </a:rPr>
            </a:br>
            <a:r>
              <a:rPr lang="en-US" altLang="ko-KR" sz="2400" dirty="0">
                <a:solidFill>
                  <a:prstClr val="white"/>
                </a:solidFill>
                <a:latin typeface="굴림" pitchFamily="50" charset="-127"/>
                <a:ea typeface="굴림" pitchFamily="50" charset="-127"/>
              </a:rPr>
              <a:t>     </a:t>
            </a:r>
            <a:r>
              <a:rPr lang="en-US" altLang="ko-KR" sz="1800" dirty="0">
                <a:solidFill>
                  <a:prstClr val="white"/>
                </a:solidFill>
                <a:latin typeface="굴림" pitchFamily="50" charset="-127"/>
                <a:ea typeface="굴림" pitchFamily="50" charset="-127"/>
              </a:rPr>
              <a:t>1. </a:t>
            </a:r>
            <a:r>
              <a:rPr lang="en-US" altLang="ko-KR" sz="1800" dirty="0" smtClean="0">
                <a:solidFill>
                  <a:prstClr val="white"/>
                </a:solidFill>
                <a:latin typeface="굴림" pitchFamily="50" charset="-127"/>
                <a:ea typeface="굴림" pitchFamily="50" charset="-127"/>
              </a:rPr>
              <a:t>1. </a:t>
            </a:r>
            <a:r>
              <a:rPr lang="ko-KR" altLang="en-US" sz="1800" dirty="0" smtClean="0">
                <a:solidFill>
                  <a:prstClr val="white"/>
                </a:solidFill>
                <a:latin typeface="굴림" pitchFamily="50" charset="-127"/>
                <a:ea typeface="굴림" pitchFamily="50" charset="-127"/>
              </a:rPr>
              <a:t>계약서 </a:t>
            </a:r>
            <a:r>
              <a:rPr lang="ko-KR" altLang="en-US" sz="1800" spc="-150" dirty="0" smtClean="0">
                <a:solidFill>
                  <a:schemeClr val="bg1"/>
                </a:solidFill>
                <a:latin typeface="굴림" pitchFamily="50" charset="-127"/>
                <a:ea typeface="굴림" pitchFamily="50" charset="-127"/>
              </a:rPr>
              <a:t>종류</a:t>
            </a:r>
            <a:endParaRPr lang="ko-KR" altLang="en-US" sz="2400" spc="-150" dirty="0">
              <a:solidFill>
                <a:schemeClr val="bg1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0" y="-14287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14" name="그림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2888" y="8402796"/>
            <a:ext cx="1438275" cy="447675"/>
          </a:xfrm>
          <a:prstGeom prst="rect">
            <a:avLst/>
          </a:prstGeom>
        </p:spPr>
      </p:pic>
      <p:sp>
        <p:nvSpPr>
          <p:cNvPr id="12" name="TextBox 17"/>
          <p:cNvSpPr txBox="1"/>
          <p:nvPr/>
        </p:nvSpPr>
        <p:spPr>
          <a:xfrm>
            <a:off x="332656" y="1857356"/>
            <a:ext cx="6166569" cy="1052596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나눔명조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나눔명조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나눔명조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나눔명조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나눔명조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나눔명조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나눔명조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나눔명조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나눔명조" charset="-127"/>
                <a:ea typeface="굴림" pitchFamily="50" charset="-127"/>
                <a:cs typeface="+mn-cs"/>
              </a:defRPr>
            </a:lvl9pPr>
          </a:lstStyle>
          <a:p>
            <a:pPr indent="-51435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3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</a:rPr>
              <a:t>* </a:t>
            </a:r>
            <a:r>
              <a:rPr kumimoji="0" lang="ko-KR" altLang="en-US" sz="13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</a:rPr>
              <a:t>서면 계약서 관리 기관 </a:t>
            </a:r>
            <a:r>
              <a:rPr kumimoji="0" lang="en-US" altLang="ko-KR" sz="13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</a:rPr>
              <a:t> (2017</a:t>
            </a:r>
            <a:r>
              <a:rPr kumimoji="0" lang="ko-KR" altLang="en-US" sz="1300" b="1" spc="-30" dirty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</a:rPr>
              <a:t>년 </a:t>
            </a:r>
            <a:r>
              <a:rPr kumimoji="0" lang="en-US" altLang="ko-KR" sz="1300" b="1" spc="-30" dirty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</a:rPr>
              <a:t>7</a:t>
            </a:r>
            <a:r>
              <a:rPr kumimoji="0" lang="ko-KR" altLang="en-US" sz="1300" b="1" spc="-30" dirty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</a:rPr>
              <a:t>월 </a:t>
            </a:r>
            <a:r>
              <a:rPr kumimoji="0" lang="ko-KR" altLang="en-US" sz="13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</a:rPr>
              <a:t>이전</a:t>
            </a:r>
            <a:r>
              <a:rPr kumimoji="0" lang="en-US" altLang="ko-KR" sz="13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</a:rPr>
              <a:t>)</a:t>
            </a:r>
          </a:p>
          <a:p>
            <a:pPr indent="-51435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3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</a:rPr>
              <a:t>  </a:t>
            </a:r>
            <a:r>
              <a:rPr kumimoji="0" lang="en-US" altLang="ko-KR" sz="13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</a:rPr>
              <a:t>- </a:t>
            </a:r>
            <a:r>
              <a:rPr kumimoji="0" lang="ko-KR" altLang="en-US" sz="13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</a:rPr>
              <a:t>전자 계약서 미등록</a:t>
            </a:r>
            <a:endParaRPr kumimoji="0" lang="en-US" altLang="ko-KR" sz="1300" b="1" spc="-30" dirty="0" smtClean="0">
              <a:solidFill>
                <a:schemeClr val="tx1">
                  <a:lumMod val="65000"/>
                  <a:lumOff val="35000"/>
                </a:schemeClr>
              </a:solidFill>
              <a:latin typeface="굴림" pitchFamily="50" charset="-127"/>
            </a:endParaRPr>
          </a:p>
          <a:p>
            <a:pPr indent="-51435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kumimoji="0" lang="en-US" altLang="ko-KR" sz="1300" b="1" spc="-30" dirty="0" smtClean="0">
              <a:solidFill>
                <a:schemeClr val="tx1">
                  <a:lumMod val="65000"/>
                  <a:lumOff val="35000"/>
                </a:schemeClr>
              </a:solidFill>
              <a:latin typeface="굴림" pitchFamily="50" charset="-127"/>
            </a:endParaRPr>
          </a:p>
          <a:p>
            <a:pPr indent="-51435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3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</a:rPr>
              <a:t>* </a:t>
            </a:r>
            <a:r>
              <a:rPr kumimoji="0" lang="ko-KR" altLang="en-US" sz="13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</a:rPr>
              <a:t>전자 계약서 등록 및 갱신</a:t>
            </a:r>
            <a:endParaRPr kumimoji="0" lang="en-US" altLang="ko-KR" sz="1300" b="1" spc="-30" dirty="0" smtClean="0">
              <a:solidFill>
                <a:schemeClr val="tx1">
                  <a:lumMod val="65000"/>
                  <a:lumOff val="35000"/>
                </a:schemeClr>
              </a:solidFill>
              <a:latin typeface="굴림" pitchFamily="50" charset="-127"/>
            </a:endParaRPr>
          </a:p>
        </p:txBody>
      </p:sp>
      <p:pic>
        <p:nvPicPr>
          <p:cNvPr id="16" name="그림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0169" y="3961152"/>
            <a:ext cx="6181323" cy="4203936"/>
          </a:xfrm>
          <a:prstGeom prst="rect">
            <a:avLst/>
          </a:prstGeom>
        </p:spPr>
      </p:pic>
      <p:sp>
        <p:nvSpPr>
          <p:cNvPr id="18" name="직사각형 17"/>
          <p:cNvSpPr/>
          <p:nvPr/>
        </p:nvSpPr>
        <p:spPr>
          <a:xfrm>
            <a:off x="980728" y="5915573"/>
            <a:ext cx="1152128" cy="24060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aphicFrame>
        <p:nvGraphicFramePr>
          <p:cNvPr id="19" name="표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0073712"/>
              </p:ext>
            </p:extLst>
          </p:nvPr>
        </p:nvGraphicFramePr>
        <p:xfrm>
          <a:off x="633388" y="2894214"/>
          <a:ext cx="574794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>
                  <a:extLst>
                    <a:ext uri="{9D8B030D-6E8A-4147-A177-3AD203B41FA5}">
                      <a16:colId xmlns:a16="http://schemas.microsoft.com/office/drawing/2014/main" xmlns="" val="1182186243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xmlns="" val="3389864473"/>
                    </a:ext>
                  </a:extLst>
                </a:gridCol>
                <a:gridCol w="2699940">
                  <a:extLst>
                    <a:ext uri="{9D8B030D-6E8A-4147-A177-3AD203B41FA5}">
                      <a16:colId xmlns:a16="http://schemas.microsoft.com/office/drawing/2014/main" xmlns="" val="3014204896"/>
                    </a:ext>
                  </a:extLst>
                </a:gridCol>
              </a:tblGrid>
              <a:tr h="0"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 smtClean="0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계약 구분</a:t>
                      </a:r>
                      <a:endParaRPr lang="ko-KR" altLang="en-US" sz="1000" dirty="0"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 smtClean="0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전자 계약 등록</a:t>
                      </a:r>
                      <a:r>
                        <a:rPr lang="en-US" altLang="ko-KR" sz="1000" dirty="0" smtClean="0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(</a:t>
                      </a:r>
                      <a:r>
                        <a:rPr lang="ko-KR" altLang="en-US" sz="1000" dirty="0" smtClean="0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갱신</a:t>
                      </a:r>
                      <a:r>
                        <a:rPr lang="en-US" altLang="ko-KR" sz="1000" dirty="0" smtClean="0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)</a:t>
                      </a:r>
                      <a:endParaRPr lang="ko-KR" altLang="en-US" sz="1000" dirty="0"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818923460"/>
                  </a:ext>
                </a:extLst>
              </a:tr>
              <a:tr h="0"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 smtClean="0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서면 계약 기관</a:t>
                      </a:r>
                      <a:endParaRPr lang="ko-KR" altLang="en-US" sz="1000" dirty="0"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sz="1000" dirty="0"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000" dirty="0" smtClean="0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바로 </a:t>
                      </a:r>
                      <a:r>
                        <a:rPr lang="en-US" altLang="ko-KR" sz="1000" dirty="0" smtClean="0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(</a:t>
                      </a:r>
                      <a:r>
                        <a:rPr lang="ko-KR" altLang="en-US" sz="1000" dirty="0" smtClean="0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전자 계약</a:t>
                      </a:r>
                      <a:r>
                        <a:rPr lang="en-US" altLang="ko-KR" sz="1000" dirty="0" smtClean="0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)</a:t>
                      </a:r>
                      <a:r>
                        <a:rPr lang="ko-KR" altLang="en-US" sz="1000" dirty="0" smtClean="0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 갱신 가능</a:t>
                      </a:r>
                      <a:endParaRPr lang="ko-KR" altLang="en-US" sz="1000" dirty="0"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573970958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ctr" latinLnBrk="1"/>
                      <a:endParaRPr lang="en-US" altLang="ko-KR" sz="1000" dirty="0" smtClean="0"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  <a:p>
                      <a:pPr algn="ctr" latinLnBrk="1"/>
                      <a:r>
                        <a:rPr lang="ko-KR" altLang="en-US" sz="1000" dirty="0" smtClean="0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전자 계약 기관</a:t>
                      </a:r>
                      <a:endParaRPr lang="ko-KR" altLang="en-US" sz="1000" dirty="0"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smtClean="0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통합 </a:t>
                      </a:r>
                      <a:r>
                        <a:rPr lang="ko-KR" altLang="en-US" sz="1000" dirty="0" smtClean="0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계약서</a:t>
                      </a:r>
                      <a:endParaRPr lang="ko-KR" altLang="en-US" sz="1000" dirty="0"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000" smtClean="0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만료 </a:t>
                      </a:r>
                      <a:r>
                        <a:rPr lang="en-US" altLang="ko-KR" sz="1000" smtClean="0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1</a:t>
                      </a:r>
                      <a:r>
                        <a:rPr lang="ko-KR" altLang="en-US" sz="1000" smtClean="0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개월 전부터 갱신 가능</a:t>
                      </a:r>
                      <a:endParaRPr lang="ko-KR" altLang="en-US" sz="1000" dirty="0"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66065933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latinLnBrk="1"/>
                      <a:endParaRPr lang="ko-KR" altLang="en-US" sz="1000" dirty="0"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 smtClean="0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단일 사업 계약서</a:t>
                      </a:r>
                      <a:endParaRPr lang="ko-KR" altLang="en-US" sz="1000" dirty="0"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000" dirty="0" smtClean="0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바로 갱신 가능</a:t>
                      </a:r>
                      <a:endParaRPr lang="ko-KR" altLang="en-US" sz="1000" dirty="0"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94806252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32905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그림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169" y="4566813"/>
            <a:ext cx="6139056" cy="3749603"/>
          </a:xfrm>
          <a:prstGeom prst="rect">
            <a:avLst/>
          </a:prstGeom>
        </p:spPr>
      </p:pic>
      <p:sp>
        <p:nvSpPr>
          <p:cNvPr id="8" name="직사각형 7"/>
          <p:cNvSpPr/>
          <p:nvPr/>
        </p:nvSpPr>
        <p:spPr>
          <a:xfrm>
            <a:off x="242888" y="442913"/>
            <a:ext cx="6372225" cy="1344612"/>
          </a:xfrm>
          <a:prstGeom prst="rect">
            <a:avLst/>
          </a:prstGeom>
          <a:solidFill>
            <a:srgbClr val="516F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dirty="0">
              <a:solidFill>
                <a:srgbClr val="516F56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535613" y="8604250"/>
            <a:ext cx="1187450" cy="24622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000" spc="-3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굴림" pitchFamily="50" charset="-127"/>
                <a:ea typeface="굴림" pitchFamily="50" charset="-127"/>
              </a:rPr>
              <a:t>3 / 6</a:t>
            </a:r>
            <a:endParaRPr kumimoji="0" lang="en-US" altLang="ko-KR" sz="1000" spc="-30" dirty="0">
              <a:solidFill>
                <a:schemeClr val="tx1">
                  <a:lumMod val="50000"/>
                  <a:lumOff val="50000"/>
                </a:schemeClr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9" name="TextBox 17"/>
          <p:cNvSpPr txBox="1"/>
          <p:nvPr/>
        </p:nvSpPr>
        <p:spPr>
          <a:xfrm>
            <a:off x="332656" y="1857356"/>
            <a:ext cx="6166569" cy="332399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나눔명조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나눔명조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나눔명조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나눔명조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나눔명조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나눔명조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나눔명조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나눔명조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나눔명조" charset="-127"/>
                <a:ea typeface="굴림" pitchFamily="50" charset="-127"/>
                <a:cs typeface="+mn-cs"/>
              </a:defRPr>
            </a:lvl9pPr>
          </a:lstStyle>
          <a:p>
            <a:pPr indent="-514350" eaLnBrk="1" fontAlgn="auto" latinLnBrk="1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3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</a:rPr>
              <a:t>* </a:t>
            </a:r>
            <a:r>
              <a:rPr kumimoji="0" lang="ko-KR" altLang="en-US" sz="13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</a:rPr>
              <a:t>위탁 계약 범위에 따른 전자 계약서</a:t>
            </a:r>
            <a:endParaRPr kumimoji="0" lang="en-US" altLang="ko-KR" sz="200" b="1" spc="-30" dirty="0" smtClean="0">
              <a:solidFill>
                <a:schemeClr val="tx1">
                  <a:lumMod val="65000"/>
                  <a:lumOff val="35000"/>
                </a:schemeClr>
              </a:solidFill>
              <a:latin typeface="굴림" pitchFamily="50" charset="-127"/>
            </a:endParaRPr>
          </a:p>
        </p:txBody>
      </p:sp>
      <p:sp>
        <p:nvSpPr>
          <p:cNvPr id="10" name="제목 6"/>
          <p:cNvSpPr>
            <a:spLocks noGrp="1"/>
          </p:cNvSpPr>
          <p:nvPr>
            <p:ph type="title"/>
          </p:nvPr>
        </p:nvSpPr>
        <p:spPr>
          <a:xfrm>
            <a:off x="327025" y="563563"/>
            <a:ext cx="6172200" cy="1344612"/>
          </a:xfrm>
        </p:spPr>
        <p:txBody>
          <a:bodyPr rtlCol="0" anchor="t">
            <a:norm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ko-KR" altLang="en-US" sz="2400" spc="-150" dirty="0" smtClean="0">
                <a:solidFill>
                  <a:schemeClr val="bg1"/>
                </a:solidFill>
                <a:latin typeface="굴림" pitchFamily="50" charset="-127"/>
                <a:ea typeface="굴림" pitchFamily="50" charset="-127"/>
              </a:rPr>
              <a:t> </a:t>
            </a:r>
            <a:r>
              <a:rPr lang="en-US" altLang="ko-KR" sz="2400" spc="-150" dirty="0">
                <a:solidFill>
                  <a:schemeClr val="bg1"/>
                </a:solidFill>
                <a:latin typeface="굴림" pitchFamily="50" charset="-127"/>
                <a:ea typeface="굴림" pitchFamily="50" charset="-127"/>
              </a:rPr>
              <a:t>1</a:t>
            </a:r>
            <a:r>
              <a:rPr lang="en-US" altLang="ko-KR" sz="2400" spc="-150" dirty="0" smtClean="0">
                <a:solidFill>
                  <a:schemeClr val="bg1"/>
                </a:solidFill>
                <a:latin typeface="굴림" pitchFamily="50" charset="-127"/>
                <a:ea typeface="굴림" pitchFamily="50" charset="-127"/>
              </a:rPr>
              <a:t>.  </a:t>
            </a:r>
            <a:r>
              <a:rPr lang="ko-KR" altLang="en-US" sz="2400" spc="-150" dirty="0" smtClean="0">
                <a:solidFill>
                  <a:schemeClr val="bg1"/>
                </a:solidFill>
                <a:latin typeface="굴림" pitchFamily="50" charset="-127"/>
                <a:ea typeface="굴림" pitchFamily="50" charset="-127"/>
              </a:rPr>
              <a:t>전자 계약 관련 정보</a:t>
            </a:r>
            <a:r>
              <a:rPr lang="en-US" altLang="ko-KR" sz="2400" dirty="0">
                <a:solidFill>
                  <a:prstClr val="white"/>
                </a:solidFill>
                <a:latin typeface="굴림" pitchFamily="50" charset="-127"/>
                <a:ea typeface="굴림" pitchFamily="50" charset="-127"/>
              </a:rPr>
              <a:t/>
            </a:r>
            <a:br>
              <a:rPr lang="en-US" altLang="ko-KR" sz="2400" dirty="0">
                <a:solidFill>
                  <a:prstClr val="white"/>
                </a:solidFill>
                <a:latin typeface="굴림" pitchFamily="50" charset="-127"/>
                <a:ea typeface="굴림" pitchFamily="50" charset="-127"/>
              </a:rPr>
            </a:br>
            <a:r>
              <a:rPr lang="en-US" altLang="ko-KR" sz="2400" dirty="0">
                <a:solidFill>
                  <a:prstClr val="white"/>
                </a:solidFill>
                <a:latin typeface="굴림" pitchFamily="50" charset="-127"/>
                <a:ea typeface="굴림" pitchFamily="50" charset="-127"/>
              </a:rPr>
              <a:t>     </a:t>
            </a:r>
            <a:r>
              <a:rPr lang="en-US" altLang="ko-KR" sz="1800" dirty="0">
                <a:solidFill>
                  <a:prstClr val="white"/>
                </a:solidFill>
                <a:latin typeface="굴림" pitchFamily="50" charset="-127"/>
                <a:ea typeface="굴림" pitchFamily="50" charset="-127"/>
              </a:rPr>
              <a:t>1. </a:t>
            </a:r>
            <a:r>
              <a:rPr lang="en-US" altLang="ko-KR" sz="1800" dirty="0" smtClean="0">
                <a:solidFill>
                  <a:prstClr val="white"/>
                </a:solidFill>
                <a:latin typeface="굴림" pitchFamily="50" charset="-127"/>
                <a:ea typeface="굴림" pitchFamily="50" charset="-127"/>
              </a:rPr>
              <a:t>2. </a:t>
            </a:r>
            <a:r>
              <a:rPr lang="ko-KR" altLang="en-US" sz="1800" spc="-150" dirty="0">
                <a:solidFill>
                  <a:schemeClr val="bg1"/>
                </a:solidFill>
                <a:latin typeface="굴림" pitchFamily="50" charset="-127"/>
                <a:ea typeface="굴림" pitchFamily="50" charset="-127"/>
              </a:rPr>
              <a:t>전자 계약서 종류</a:t>
            </a:r>
            <a:endParaRPr lang="ko-KR" altLang="en-US" sz="2400" spc="-150" dirty="0">
              <a:solidFill>
                <a:schemeClr val="bg1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0" y="-14287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1" name="직사각형 10"/>
          <p:cNvSpPr/>
          <p:nvPr/>
        </p:nvSpPr>
        <p:spPr>
          <a:xfrm>
            <a:off x="1009306" y="7709134"/>
            <a:ext cx="4680520" cy="2499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4" name="그림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2888" y="8402796"/>
            <a:ext cx="1438275" cy="447675"/>
          </a:xfrm>
          <a:prstGeom prst="rect">
            <a:avLst/>
          </a:prstGeom>
        </p:spPr>
      </p:pic>
      <p:graphicFrame>
        <p:nvGraphicFramePr>
          <p:cNvPr id="4" name="표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54817110"/>
              </p:ext>
            </p:extLst>
          </p:nvPr>
        </p:nvGraphicFramePr>
        <p:xfrm>
          <a:off x="620688" y="2186795"/>
          <a:ext cx="5760640" cy="11395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66800">
                  <a:extLst>
                    <a:ext uri="{9D8B030D-6E8A-4147-A177-3AD203B41FA5}">
                      <a16:colId xmlns:a16="http://schemas.microsoft.com/office/drawing/2014/main" xmlns="" val="1352817803"/>
                    </a:ext>
                  </a:extLst>
                </a:gridCol>
                <a:gridCol w="1066800">
                  <a:extLst>
                    <a:ext uri="{9D8B030D-6E8A-4147-A177-3AD203B41FA5}">
                      <a16:colId xmlns:a16="http://schemas.microsoft.com/office/drawing/2014/main" xmlns="" val="4266341099"/>
                    </a:ext>
                  </a:extLst>
                </a:gridCol>
                <a:gridCol w="949424">
                  <a:extLst>
                    <a:ext uri="{9D8B030D-6E8A-4147-A177-3AD203B41FA5}">
                      <a16:colId xmlns:a16="http://schemas.microsoft.com/office/drawing/2014/main" xmlns="" val="695135056"/>
                    </a:ext>
                  </a:extLst>
                </a:gridCol>
                <a:gridCol w="2677616">
                  <a:extLst>
                    <a:ext uri="{9D8B030D-6E8A-4147-A177-3AD203B41FA5}">
                      <a16:colId xmlns:a16="http://schemas.microsoft.com/office/drawing/2014/main" xmlns="" val="3180516897"/>
                    </a:ext>
                  </a:extLst>
                </a:gridCol>
              </a:tblGrid>
              <a:tr h="264757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 smtClean="0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만</a:t>
                      </a:r>
                      <a:r>
                        <a:rPr lang="en-US" altLang="ko-KR" sz="1000" dirty="0" smtClean="0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12</a:t>
                      </a:r>
                      <a:r>
                        <a:rPr lang="ko-KR" altLang="en-US" sz="1000" dirty="0" smtClean="0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세 이하</a:t>
                      </a:r>
                      <a:endParaRPr lang="en-US" altLang="ko-KR" sz="1000" dirty="0" smtClean="0"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  <a:p>
                      <a:pPr algn="ctr" latinLnBrk="1"/>
                      <a:r>
                        <a:rPr lang="ko-KR" altLang="en-US" sz="1000" dirty="0" smtClean="0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아동 대상</a:t>
                      </a:r>
                      <a:endParaRPr lang="ko-KR" altLang="en-US" sz="1000" dirty="0"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 smtClean="0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만 </a:t>
                      </a:r>
                      <a:r>
                        <a:rPr lang="en-US" altLang="ko-KR" sz="1000" dirty="0" smtClean="0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65</a:t>
                      </a:r>
                      <a:r>
                        <a:rPr lang="ko-KR" altLang="en-US" sz="1000" dirty="0" smtClean="0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세 이상</a:t>
                      </a:r>
                      <a:endParaRPr lang="en-US" altLang="ko-KR" sz="1000" dirty="0" smtClean="0"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  <a:p>
                      <a:pPr algn="ctr" latinLnBrk="1"/>
                      <a:r>
                        <a:rPr lang="ko-KR" altLang="en-US" sz="1000" dirty="0" smtClean="0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노인 대상</a:t>
                      </a:r>
                      <a:endParaRPr lang="ko-KR" altLang="en-US" sz="1000" dirty="0"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 smtClean="0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계약서 종류</a:t>
                      </a:r>
                      <a:endParaRPr lang="ko-KR" altLang="en-US" sz="1000" dirty="0"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 smtClean="0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갱신 가능일</a:t>
                      </a:r>
                      <a:endParaRPr lang="ko-KR" altLang="en-US" sz="1000" dirty="0"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602884528"/>
                  </a:ext>
                </a:extLst>
              </a:tr>
              <a:tr h="24778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 smtClean="0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O</a:t>
                      </a:r>
                      <a:endParaRPr lang="ko-KR" altLang="en-US" sz="1000" dirty="0"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 smtClean="0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O</a:t>
                      </a:r>
                      <a:endParaRPr lang="ko-KR" altLang="en-US" sz="1000" dirty="0"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 smtClean="0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통합</a:t>
                      </a:r>
                      <a:r>
                        <a:rPr lang="ko-KR" altLang="en-US" sz="1000" baseline="0" dirty="0" smtClean="0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 계약서</a:t>
                      </a:r>
                      <a:endParaRPr lang="ko-KR" altLang="en-US" sz="1000" dirty="0"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000" dirty="0" smtClean="0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계약 만료 </a:t>
                      </a:r>
                      <a:r>
                        <a:rPr lang="en-US" altLang="ko-KR" sz="1000" dirty="0" smtClean="0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1</a:t>
                      </a:r>
                      <a:r>
                        <a:rPr lang="ko-KR" altLang="en-US" sz="1000" dirty="0" smtClean="0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개월 전부터 갱신 가능</a:t>
                      </a:r>
                      <a:endParaRPr lang="ko-KR" altLang="en-US" sz="1000" dirty="0"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633507072"/>
                  </a:ext>
                </a:extLst>
              </a:tr>
              <a:tr h="24778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 smtClean="0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O</a:t>
                      </a:r>
                      <a:endParaRPr lang="ko-KR" altLang="en-US" sz="1000" dirty="0"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 smtClean="0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X</a:t>
                      </a:r>
                      <a:endParaRPr lang="ko-KR" altLang="en-US" sz="1000" dirty="0"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latinLnBrk="1"/>
                      <a:endParaRPr lang="en-US" altLang="ko-KR" sz="1000" dirty="0" smtClean="0"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  <a:p>
                      <a:pPr algn="ctr" latinLnBrk="1"/>
                      <a:r>
                        <a:rPr lang="ko-KR" altLang="en-US" sz="1000" dirty="0" smtClean="0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단일 계약서</a:t>
                      </a:r>
                      <a:endParaRPr lang="ko-KR" altLang="en-US" sz="1000" dirty="0"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latinLnBrk="1"/>
                      <a:endParaRPr lang="en-US" altLang="ko-KR" sz="1000" dirty="0" smtClean="0"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  <a:p>
                      <a:pPr algn="l" latinLnBrk="1"/>
                      <a:r>
                        <a:rPr lang="ko-KR" altLang="en-US" sz="1000" dirty="0" smtClean="0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바로 통합 계약서로 갱신 가능</a:t>
                      </a:r>
                      <a:endParaRPr lang="ko-KR" altLang="en-US" sz="1000" dirty="0"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560277580"/>
                  </a:ext>
                </a:extLst>
              </a:tr>
              <a:tr h="24778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 smtClean="0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X</a:t>
                      </a:r>
                      <a:endParaRPr lang="ko-KR" altLang="en-US" sz="1000" dirty="0"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 smtClean="0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O</a:t>
                      </a:r>
                      <a:endParaRPr lang="ko-KR" altLang="en-US" sz="1000" dirty="0"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47266488"/>
                  </a:ext>
                </a:extLst>
              </a:tr>
            </a:tbl>
          </a:graphicData>
        </a:graphic>
      </p:graphicFrame>
      <p:sp>
        <p:nvSpPr>
          <p:cNvPr id="13" name="TextBox 17"/>
          <p:cNvSpPr txBox="1"/>
          <p:nvPr/>
        </p:nvSpPr>
        <p:spPr>
          <a:xfrm>
            <a:off x="332656" y="3335164"/>
            <a:ext cx="6166569" cy="81253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나눔명조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나눔명조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나눔명조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나눔명조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나눔명조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나눔명조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나눔명조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나눔명조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나눔명조" charset="-127"/>
                <a:ea typeface="굴림" pitchFamily="50" charset="-127"/>
                <a:cs typeface="+mn-cs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300" b="1" spc="-30" dirty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</a:rPr>
              <a:t>* </a:t>
            </a:r>
            <a:r>
              <a:rPr kumimoji="0" lang="en-US" altLang="ko-KR" sz="13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</a:rPr>
              <a:t>(12</a:t>
            </a:r>
            <a:r>
              <a:rPr kumimoji="0" lang="ko-KR" altLang="en-US" sz="1300" b="1" spc="-30" dirty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</a:rPr>
              <a:t>세 이하</a:t>
            </a:r>
            <a:r>
              <a:rPr kumimoji="0" lang="en-US" altLang="ko-KR" sz="1300" b="1" spc="-30" dirty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</a:rPr>
              <a:t>, 65</a:t>
            </a:r>
            <a:r>
              <a:rPr kumimoji="0" lang="ko-KR" altLang="en-US" sz="1300" b="1" spc="-30" dirty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</a:rPr>
              <a:t>세 이하 대상 </a:t>
            </a:r>
            <a:r>
              <a:rPr kumimoji="0" lang="ko-KR" altLang="en-US" sz="13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</a:rPr>
              <a:t>계약서</a:t>
            </a:r>
            <a:r>
              <a:rPr kumimoji="0" lang="en-US" altLang="ko-KR" sz="13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</a:rPr>
              <a:t>)</a:t>
            </a:r>
            <a:r>
              <a:rPr kumimoji="0" lang="ko-KR" altLang="en-US" sz="13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</a:rPr>
              <a:t> </a:t>
            </a:r>
            <a:r>
              <a:rPr kumimoji="0" lang="ko-KR" altLang="en-US" sz="1300" b="1" spc="-30" dirty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</a:rPr>
              <a:t>각각 </a:t>
            </a:r>
            <a:r>
              <a:rPr kumimoji="0" lang="en-US" altLang="ko-KR" sz="1300" b="1" spc="-30" dirty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</a:rPr>
              <a:t>2</a:t>
            </a:r>
            <a:r>
              <a:rPr kumimoji="0" lang="ko-KR" altLang="en-US" sz="1300" b="1" spc="-30" dirty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</a:rPr>
              <a:t>부 소지한 기관</a:t>
            </a:r>
            <a:endParaRPr kumimoji="0" lang="en-US" altLang="ko-KR" sz="1300" b="1" spc="-30" dirty="0" smtClean="0">
              <a:solidFill>
                <a:schemeClr val="tx1">
                  <a:lumMod val="65000"/>
                  <a:lumOff val="35000"/>
                </a:schemeClr>
              </a:solidFill>
              <a:latin typeface="굴림" pitchFamily="50" charset="-127"/>
            </a:endParaRPr>
          </a:p>
          <a:p>
            <a:pPr eaLnBrk="1" fontAlgn="auto" latinLnBrk="1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3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</a:rPr>
              <a:t>  - </a:t>
            </a:r>
            <a:r>
              <a:rPr kumimoji="0" lang="ko-KR" altLang="en-US" sz="13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</a:rPr>
              <a:t>통합 계약서 취급 </a:t>
            </a:r>
            <a:r>
              <a:rPr kumimoji="0" lang="en-US" altLang="ko-KR" sz="13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</a:rPr>
              <a:t>: </a:t>
            </a:r>
            <a:r>
              <a:rPr kumimoji="0" lang="ko-KR" altLang="en-US" sz="13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</a:rPr>
              <a:t>만료 </a:t>
            </a:r>
            <a:r>
              <a:rPr kumimoji="0" lang="en-US" altLang="ko-KR" sz="13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</a:rPr>
              <a:t>1</a:t>
            </a:r>
            <a:r>
              <a:rPr kumimoji="0" lang="ko-KR" altLang="en-US" sz="13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</a:rPr>
              <a:t>개월 전부터 갱신 가능</a:t>
            </a:r>
            <a:endParaRPr kumimoji="0" lang="en-US" altLang="ko-KR" sz="1300" b="1" spc="-30" dirty="0" smtClean="0">
              <a:solidFill>
                <a:schemeClr val="tx1">
                  <a:lumMod val="65000"/>
                  <a:lumOff val="35000"/>
                </a:schemeClr>
              </a:solidFill>
              <a:latin typeface="굴림" pitchFamily="50" charset="-127"/>
            </a:endParaRPr>
          </a:p>
          <a:p>
            <a:pPr eaLnBrk="1" fontAlgn="auto" latinLnBrk="1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300" b="1" spc="-30" dirty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</a:rPr>
              <a:t> </a:t>
            </a:r>
            <a:r>
              <a:rPr kumimoji="0" lang="en-US" altLang="ko-KR" sz="13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</a:rPr>
              <a:t> - </a:t>
            </a:r>
            <a:r>
              <a:rPr kumimoji="0" lang="ko-KR" altLang="en-US" sz="13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</a:rPr>
              <a:t>최종 갱신일 </a:t>
            </a:r>
            <a:r>
              <a:rPr kumimoji="0" lang="en-US" altLang="ko-KR" sz="13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</a:rPr>
              <a:t>: </a:t>
            </a:r>
            <a:r>
              <a:rPr kumimoji="0" lang="ko-KR" altLang="en-US" sz="13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</a:rPr>
              <a:t>이후 등록된 계약서의 계약 승인일</a:t>
            </a:r>
            <a:endParaRPr kumimoji="0" lang="en-US" altLang="ko-KR" sz="1300" b="1" spc="-30" dirty="0" smtClean="0">
              <a:solidFill>
                <a:schemeClr val="tx1">
                  <a:lumMod val="65000"/>
                  <a:lumOff val="35000"/>
                </a:schemeClr>
              </a:solidFill>
              <a:latin typeface="굴림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658754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/>
          <p:nvPr/>
        </p:nvSpPr>
        <p:spPr>
          <a:xfrm>
            <a:off x="242888" y="442913"/>
            <a:ext cx="6372225" cy="1344612"/>
          </a:xfrm>
          <a:prstGeom prst="rect">
            <a:avLst/>
          </a:prstGeom>
          <a:solidFill>
            <a:srgbClr val="516F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dirty="0">
              <a:solidFill>
                <a:srgbClr val="516F56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535613" y="8604250"/>
            <a:ext cx="1187450" cy="24622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000" spc="-30" dirty="0">
                <a:solidFill>
                  <a:schemeClr val="tx1">
                    <a:lumMod val="50000"/>
                    <a:lumOff val="50000"/>
                  </a:schemeClr>
                </a:solidFill>
                <a:latin typeface="굴림" pitchFamily="50" charset="-127"/>
                <a:ea typeface="굴림" pitchFamily="50" charset="-127"/>
              </a:rPr>
              <a:t>4</a:t>
            </a:r>
            <a:r>
              <a:rPr kumimoji="0" lang="en-US" altLang="ko-KR" sz="1000" spc="-3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굴림" pitchFamily="50" charset="-127"/>
                <a:ea typeface="굴림" pitchFamily="50" charset="-127"/>
              </a:rPr>
              <a:t> / 6</a:t>
            </a:r>
            <a:endParaRPr kumimoji="0" lang="en-US" altLang="ko-KR" sz="1000" spc="-30" dirty="0">
              <a:solidFill>
                <a:schemeClr val="tx1">
                  <a:lumMod val="50000"/>
                  <a:lumOff val="50000"/>
                </a:schemeClr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0" name="제목 6"/>
          <p:cNvSpPr>
            <a:spLocks noGrp="1"/>
          </p:cNvSpPr>
          <p:nvPr>
            <p:ph type="title"/>
          </p:nvPr>
        </p:nvSpPr>
        <p:spPr>
          <a:xfrm>
            <a:off x="327025" y="563563"/>
            <a:ext cx="6172200" cy="1344612"/>
          </a:xfrm>
        </p:spPr>
        <p:txBody>
          <a:bodyPr rtlCol="0" anchor="t">
            <a:norm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ko-KR" altLang="en-US" sz="2400" spc="-150" dirty="0">
                <a:solidFill>
                  <a:schemeClr val="bg1"/>
                </a:solidFill>
                <a:latin typeface="굴림" pitchFamily="50" charset="-127"/>
                <a:ea typeface="굴림" pitchFamily="50" charset="-127"/>
              </a:rPr>
              <a:t> </a:t>
            </a:r>
            <a:r>
              <a:rPr lang="en-US" altLang="ko-KR" sz="2400" spc="-150" dirty="0">
                <a:solidFill>
                  <a:schemeClr val="bg1"/>
                </a:solidFill>
                <a:latin typeface="굴림" pitchFamily="50" charset="-127"/>
                <a:ea typeface="굴림" pitchFamily="50" charset="-127"/>
              </a:rPr>
              <a:t>1.  </a:t>
            </a:r>
            <a:r>
              <a:rPr lang="ko-KR" altLang="en-US" sz="2400" spc="-150" dirty="0">
                <a:solidFill>
                  <a:schemeClr val="bg1"/>
                </a:solidFill>
                <a:latin typeface="굴림" pitchFamily="50" charset="-127"/>
                <a:ea typeface="굴림" pitchFamily="50" charset="-127"/>
              </a:rPr>
              <a:t>전자 계약 관련 정보</a:t>
            </a:r>
            <a:r>
              <a:rPr lang="en-US" altLang="ko-KR" sz="2400" dirty="0">
                <a:solidFill>
                  <a:prstClr val="white"/>
                </a:solidFill>
                <a:latin typeface="굴림" pitchFamily="50" charset="-127"/>
                <a:ea typeface="굴림" pitchFamily="50" charset="-127"/>
              </a:rPr>
              <a:t/>
            </a:r>
            <a:br>
              <a:rPr lang="en-US" altLang="ko-KR" sz="2400" dirty="0">
                <a:solidFill>
                  <a:prstClr val="white"/>
                </a:solidFill>
                <a:latin typeface="굴림" pitchFamily="50" charset="-127"/>
                <a:ea typeface="굴림" pitchFamily="50" charset="-127"/>
              </a:rPr>
            </a:br>
            <a:r>
              <a:rPr lang="en-US" altLang="ko-KR" sz="2400" dirty="0">
                <a:solidFill>
                  <a:prstClr val="white"/>
                </a:solidFill>
                <a:latin typeface="굴림" pitchFamily="50" charset="-127"/>
                <a:ea typeface="굴림" pitchFamily="50" charset="-127"/>
              </a:rPr>
              <a:t>     </a:t>
            </a:r>
            <a:r>
              <a:rPr lang="en-US" altLang="ko-KR" sz="1800" dirty="0">
                <a:solidFill>
                  <a:prstClr val="white"/>
                </a:solidFill>
                <a:latin typeface="굴림" pitchFamily="50" charset="-127"/>
                <a:ea typeface="굴림" pitchFamily="50" charset="-127"/>
              </a:rPr>
              <a:t>1. </a:t>
            </a:r>
            <a:r>
              <a:rPr lang="en-US" altLang="ko-KR" sz="1800" dirty="0" smtClean="0">
                <a:solidFill>
                  <a:prstClr val="white"/>
                </a:solidFill>
                <a:latin typeface="굴림" pitchFamily="50" charset="-127"/>
                <a:ea typeface="굴림" pitchFamily="50" charset="-127"/>
              </a:rPr>
              <a:t>3. </a:t>
            </a:r>
            <a:r>
              <a:rPr lang="ko-KR" altLang="en-US" sz="1800" spc="-150" dirty="0" smtClean="0">
                <a:solidFill>
                  <a:schemeClr val="bg1"/>
                </a:solidFill>
                <a:latin typeface="굴림" pitchFamily="50" charset="-127"/>
                <a:ea typeface="굴림" pitchFamily="50" charset="-127"/>
              </a:rPr>
              <a:t>등록 </a:t>
            </a:r>
            <a:r>
              <a:rPr lang="en-US" altLang="ko-KR" sz="1800" spc="-150" dirty="0" smtClean="0">
                <a:solidFill>
                  <a:schemeClr val="bg1"/>
                </a:solidFill>
                <a:latin typeface="굴림" pitchFamily="50" charset="-127"/>
                <a:ea typeface="굴림" pitchFamily="50" charset="-127"/>
              </a:rPr>
              <a:t>/ </a:t>
            </a:r>
            <a:r>
              <a:rPr lang="ko-KR" altLang="en-US" sz="1800" spc="-150" dirty="0" smtClean="0">
                <a:solidFill>
                  <a:schemeClr val="bg1"/>
                </a:solidFill>
                <a:latin typeface="굴림" pitchFamily="50" charset="-127"/>
                <a:ea typeface="굴림" pitchFamily="50" charset="-127"/>
              </a:rPr>
              <a:t>갱신 시</a:t>
            </a:r>
            <a:r>
              <a:rPr lang="en-US" altLang="ko-KR" sz="1800" spc="-150" dirty="0" smtClean="0">
                <a:solidFill>
                  <a:schemeClr val="bg1"/>
                </a:solidFill>
                <a:latin typeface="굴림" pitchFamily="50" charset="-127"/>
                <a:ea typeface="굴림" pitchFamily="50" charset="-127"/>
              </a:rPr>
              <a:t>, </a:t>
            </a:r>
            <a:r>
              <a:rPr lang="ko-KR" altLang="en-US" sz="1800" spc="-150" dirty="0" smtClean="0">
                <a:solidFill>
                  <a:schemeClr val="bg1"/>
                </a:solidFill>
                <a:latin typeface="굴림" pitchFamily="50" charset="-127"/>
                <a:ea typeface="굴림" pitchFamily="50" charset="-127"/>
              </a:rPr>
              <a:t>유의 사항</a:t>
            </a:r>
            <a:endParaRPr lang="ko-KR" altLang="en-US" sz="2400" spc="-150" dirty="0">
              <a:solidFill>
                <a:schemeClr val="bg1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0" y="-14287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14" name="그림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2888" y="8402796"/>
            <a:ext cx="1438275" cy="447675"/>
          </a:xfrm>
          <a:prstGeom prst="rect">
            <a:avLst/>
          </a:prstGeom>
        </p:spPr>
      </p:pic>
      <p:sp>
        <p:nvSpPr>
          <p:cNvPr id="12" name="TextBox 17"/>
          <p:cNvSpPr txBox="1"/>
          <p:nvPr/>
        </p:nvSpPr>
        <p:spPr>
          <a:xfrm>
            <a:off x="332656" y="1857356"/>
            <a:ext cx="6166569" cy="1772793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나눔명조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나눔명조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나눔명조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나눔명조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나눔명조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나눔명조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나눔명조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나눔명조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나눔명조" charset="-127"/>
                <a:ea typeface="굴림" pitchFamily="50" charset="-127"/>
                <a:cs typeface="+mn-cs"/>
              </a:defRPr>
            </a:lvl9pPr>
          </a:lstStyle>
          <a:p>
            <a:pPr indent="-51435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3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</a:rPr>
              <a:t>* </a:t>
            </a:r>
            <a:r>
              <a:rPr kumimoji="0" lang="ko-KR" altLang="en-US" sz="13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</a:rPr>
              <a:t>전자 계약 등록 </a:t>
            </a:r>
            <a:r>
              <a:rPr kumimoji="0" lang="en-US" altLang="ko-KR" sz="13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</a:rPr>
              <a:t>/ </a:t>
            </a:r>
            <a:r>
              <a:rPr kumimoji="0" lang="ko-KR" altLang="en-US" sz="13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</a:rPr>
              <a:t>갱신</a:t>
            </a:r>
            <a:r>
              <a:rPr kumimoji="0" lang="en-US" altLang="ko-KR" sz="13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</a:rPr>
              <a:t> </a:t>
            </a:r>
            <a:r>
              <a:rPr kumimoji="0" lang="ko-KR" altLang="en-US" sz="13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</a:rPr>
              <a:t>시</a:t>
            </a:r>
            <a:r>
              <a:rPr kumimoji="0" lang="en-US" altLang="ko-KR" sz="13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</a:rPr>
              <a:t>, </a:t>
            </a:r>
            <a:r>
              <a:rPr kumimoji="0" lang="ko-KR" altLang="en-US" sz="13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</a:rPr>
              <a:t>유의 사항</a:t>
            </a:r>
            <a:endParaRPr kumimoji="0" lang="en-US" altLang="ko-KR" sz="1300" b="1" spc="-30" dirty="0" smtClean="0">
              <a:solidFill>
                <a:schemeClr val="tx1">
                  <a:lumMod val="65000"/>
                  <a:lumOff val="35000"/>
                </a:schemeClr>
              </a:solidFill>
              <a:latin typeface="굴림" pitchFamily="50" charset="-127"/>
            </a:endParaRPr>
          </a:p>
          <a:p>
            <a:pPr indent="-51435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3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</a:rPr>
              <a:t>  </a:t>
            </a:r>
            <a:r>
              <a:rPr kumimoji="0" lang="en-US" altLang="ko-KR" sz="13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</a:rPr>
              <a:t>- </a:t>
            </a:r>
            <a:r>
              <a:rPr kumimoji="0" lang="ko-KR" altLang="en-US" sz="13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</a:rPr>
              <a:t>기관 인증서</a:t>
            </a:r>
            <a:r>
              <a:rPr kumimoji="0" lang="en-US" altLang="ko-KR" sz="13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</a:rPr>
              <a:t> </a:t>
            </a:r>
            <a:r>
              <a:rPr kumimoji="0" lang="ko-KR" altLang="en-US" sz="13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</a:rPr>
              <a:t>미등록 </a:t>
            </a:r>
            <a:r>
              <a:rPr kumimoji="0" lang="en-US" altLang="ko-KR" sz="13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</a:rPr>
              <a:t>: </a:t>
            </a:r>
            <a:r>
              <a:rPr kumimoji="0" lang="ko-KR" altLang="en-US" sz="13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</a:rPr>
              <a:t>기관 인증서 등록</a:t>
            </a:r>
            <a:endParaRPr kumimoji="0" lang="en-US" altLang="ko-KR" sz="1300" b="1" spc="-30" dirty="0" smtClean="0">
              <a:solidFill>
                <a:schemeClr val="tx1">
                  <a:lumMod val="65000"/>
                  <a:lumOff val="35000"/>
                </a:schemeClr>
              </a:solidFill>
              <a:latin typeface="굴림" pitchFamily="50" charset="-127"/>
            </a:endParaRPr>
          </a:p>
          <a:p>
            <a:pPr indent="-51435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300" b="1" spc="-30" dirty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</a:rPr>
              <a:t> </a:t>
            </a:r>
            <a:r>
              <a:rPr kumimoji="0" lang="en-US" altLang="ko-KR" sz="13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</a:rPr>
              <a:t> - </a:t>
            </a:r>
            <a:r>
              <a:rPr kumimoji="0" lang="ko-KR" altLang="en-US" sz="13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</a:rPr>
              <a:t>기관 인증서 유효기간 만료 </a:t>
            </a:r>
            <a:r>
              <a:rPr kumimoji="0" lang="en-US" altLang="ko-KR" sz="13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</a:rPr>
              <a:t>: </a:t>
            </a:r>
            <a:r>
              <a:rPr kumimoji="0" lang="ko-KR" altLang="en-US" sz="13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</a:rPr>
              <a:t>기관 인증서 갱신</a:t>
            </a:r>
            <a:endParaRPr kumimoji="0" lang="en-US" altLang="ko-KR" sz="1300" b="1" spc="-30" dirty="0" smtClean="0">
              <a:solidFill>
                <a:schemeClr val="tx1">
                  <a:lumMod val="65000"/>
                  <a:lumOff val="35000"/>
                </a:schemeClr>
              </a:solidFill>
              <a:latin typeface="굴림" pitchFamily="50" charset="-127"/>
            </a:endParaRPr>
          </a:p>
          <a:p>
            <a:pPr indent="-51435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kumimoji="0" lang="en-US" altLang="ko-KR" sz="1300" b="1" spc="-30" dirty="0" smtClean="0">
              <a:solidFill>
                <a:schemeClr val="tx1">
                  <a:lumMod val="65000"/>
                  <a:lumOff val="35000"/>
                </a:schemeClr>
              </a:solidFill>
              <a:latin typeface="굴림" pitchFamily="50" charset="-127"/>
            </a:endParaRPr>
          </a:p>
          <a:p>
            <a:pPr indent="-51435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3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</a:rPr>
              <a:t>* </a:t>
            </a:r>
            <a:r>
              <a:rPr kumimoji="0" lang="ko-KR" altLang="en-US" sz="13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</a:rPr>
              <a:t>전자 </a:t>
            </a:r>
            <a:r>
              <a:rPr kumimoji="0" lang="ko-KR" altLang="en-US" sz="1300" b="1" spc="-30" dirty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</a:rPr>
              <a:t>계약 </a:t>
            </a:r>
            <a:r>
              <a:rPr kumimoji="0" lang="ko-KR" altLang="en-US" sz="13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</a:rPr>
              <a:t>갱신</a:t>
            </a:r>
            <a:r>
              <a:rPr kumimoji="0" lang="en-US" altLang="ko-KR" sz="13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</a:rPr>
              <a:t> </a:t>
            </a:r>
            <a:r>
              <a:rPr kumimoji="0" lang="ko-KR" altLang="en-US" sz="1300" b="1" spc="-30" dirty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</a:rPr>
              <a:t>시</a:t>
            </a:r>
            <a:r>
              <a:rPr kumimoji="0" lang="en-US" altLang="ko-KR" sz="1300" b="1" spc="-30" dirty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</a:rPr>
              <a:t>, </a:t>
            </a:r>
            <a:r>
              <a:rPr kumimoji="0" lang="ko-KR" altLang="en-US" sz="1300" b="1" spc="-30" dirty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</a:rPr>
              <a:t>유의 </a:t>
            </a:r>
            <a:r>
              <a:rPr kumimoji="0" lang="ko-KR" altLang="en-US" sz="13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</a:rPr>
              <a:t>사항</a:t>
            </a:r>
            <a:r>
              <a:rPr kumimoji="0" lang="en-US" altLang="ko-KR" sz="13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</a:rPr>
              <a:t/>
            </a:r>
            <a:br>
              <a:rPr kumimoji="0" lang="en-US" altLang="ko-KR" sz="13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</a:rPr>
            </a:br>
            <a:r>
              <a:rPr kumimoji="0" lang="en-US" altLang="ko-KR" sz="13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</a:rPr>
              <a:t>  - </a:t>
            </a:r>
            <a:r>
              <a:rPr kumimoji="0" lang="ko-KR" altLang="en-US" sz="13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</a:rPr>
              <a:t>현재 참여하고 있는 사업에 대한 </a:t>
            </a:r>
            <a:r>
              <a:rPr kumimoji="0" lang="en-US" altLang="ko-KR" sz="13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</a:rPr>
              <a:t>‘</a:t>
            </a:r>
            <a:r>
              <a:rPr kumimoji="0" lang="ko-KR" altLang="en-US" sz="13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</a:rPr>
              <a:t>교육 수료 정보</a:t>
            </a:r>
            <a:r>
              <a:rPr kumimoji="0" lang="en-US" altLang="ko-KR" sz="13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</a:rPr>
              <a:t>’ </a:t>
            </a:r>
            <a:r>
              <a:rPr kumimoji="0" lang="ko-KR" altLang="en-US" sz="13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</a:rPr>
              <a:t>확인</a:t>
            </a:r>
            <a:r>
              <a:rPr kumimoji="0" lang="en-US" altLang="ko-KR" sz="13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</a:rPr>
              <a:t>(</a:t>
            </a:r>
            <a:r>
              <a:rPr kumimoji="0" lang="ko-KR" altLang="en-US" sz="13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</a:rPr>
              <a:t>등록</a:t>
            </a:r>
            <a:r>
              <a:rPr kumimoji="0" lang="en-US" altLang="ko-KR" sz="13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</a:rPr>
              <a:t>)</a:t>
            </a:r>
            <a:br>
              <a:rPr kumimoji="0" lang="en-US" altLang="ko-KR" sz="13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</a:rPr>
            </a:br>
            <a:r>
              <a:rPr kumimoji="0" lang="en-US" altLang="ko-KR" sz="13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</a:rPr>
              <a:t>     . 24</a:t>
            </a:r>
            <a:r>
              <a:rPr kumimoji="0" lang="ko-KR" altLang="en-US" sz="13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</a:rPr>
              <a:t>개월 이내 수료한 기본 또는 보수 교육</a:t>
            </a:r>
            <a:endParaRPr kumimoji="0" lang="en-US" altLang="ko-KR" sz="1300" b="1" spc="-30" dirty="0">
              <a:solidFill>
                <a:schemeClr val="tx1">
                  <a:lumMod val="65000"/>
                  <a:lumOff val="35000"/>
                </a:schemeClr>
              </a:solidFill>
              <a:latin typeface="굴림" pitchFamily="50" charset="-127"/>
            </a:endParaRPr>
          </a:p>
        </p:txBody>
      </p:sp>
      <p:pic>
        <p:nvPicPr>
          <p:cNvPr id="16" name="그림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0169" y="3961152"/>
            <a:ext cx="6181323" cy="4203936"/>
          </a:xfrm>
          <a:prstGeom prst="rect">
            <a:avLst/>
          </a:prstGeom>
        </p:spPr>
      </p:pic>
      <p:sp>
        <p:nvSpPr>
          <p:cNvPr id="18" name="직사각형 17"/>
          <p:cNvSpPr/>
          <p:nvPr/>
        </p:nvSpPr>
        <p:spPr>
          <a:xfrm>
            <a:off x="404664" y="5483525"/>
            <a:ext cx="2880320" cy="24060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직사각형 10"/>
          <p:cNvSpPr/>
          <p:nvPr/>
        </p:nvSpPr>
        <p:spPr>
          <a:xfrm>
            <a:off x="3253754" y="6396015"/>
            <a:ext cx="3199581" cy="76827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15881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그림 1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906" y="3771596"/>
            <a:ext cx="6166800" cy="4189373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sp>
        <p:nvSpPr>
          <p:cNvPr id="27" name="TextBox 26"/>
          <p:cNvSpPr txBox="1"/>
          <p:nvPr/>
        </p:nvSpPr>
        <p:spPr>
          <a:xfrm>
            <a:off x="184448" y="1882175"/>
            <a:ext cx="6597352" cy="17912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3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맑은 고딕" pitchFamily="50" charset="-127"/>
                <a:ea typeface="맑은 고딕" pitchFamily="50" charset="-127"/>
              </a:rPr>
              <a:t> 전자계약 신청 전 의료기관 기본정보 및 기관인증서 등록 여부 등을 확인합니다</a:t>
            </a:r>
            <a:r>
              <a:rPr kumimoji="0" lang="en-US" altLang="ko-KR" sz="13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맑은 고딕" pitchFamily="50" charset="-127"/>
                <a:ea typeface="맑은 고딕" pitchFamily="50" charset="-127"/>
              </a:rPr>
              <a:t>. </a:t>
            </a:r>
            <a:endParaRPr kumimoji="0" lang="en-US" altLang="ko-KR" sz="300" b="1" spc="-30" dirty="0" smtClean="0">
              <a:solidFill>
                <a:schemeClr val="tx1">
                  <a:lumMod val="65000"/>
                  <a:lumOff val="35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kumimoji="0" lang="en-US" altLang="ko-KR" sz="300" b="1" spc="-30" dirty="0" smtClean="0">
              <a:solidFill>
                <a:schemeClr val="tx1">
                  <a:lumMod val="65000"/>
                  <a:lumOff val="35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kumimoji="0" lang="ko-KR" altLang="en-US" sz="13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맑은 고딕" pitchFamily="50" charset="-127"/>
                <a:ea typeface="맑은 고딕" pitchFamily="50" charset="-127"/>
              </a:rPr>
              <a:t>수정이 필요한 항목이 있으면 수정 후 </a:t>
            </a:r>
            <a:r>
              <a:rPr kumimoji="0" lang="en-US" altLang="ko-KR" sz="13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맑은 고딕" pitchFamily="50" charset="-127"/>
                <a:ea typeface="맑은 고딕" pitchFamily="50" charset="-127"/>
              </a:rPr>
              <a:t>[</a:t>
            </a:r>
            <a:r>
              <a:rPr kumimoji="0" lang="ko-KR" altLang="en-US" sz="13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맑은 고딕" pitchFamily="50" charset="-127"/>
                <a:ea typeface="맑은 고딕" pitchFamily="50" charset="-127"/>
              </a:rPr>
              <a:t>저장</a:t>
            </a:r>
            <a:r>
              <a:rPr kumimoji="0" lang="en-US" altLang="ko-KR" sz="13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맑은 고딕" pitchFamily="50" charset="-127"/>
                <a:ea typeface="맑은 고딕" pitchFamily="50" charset="-127"/>
              </a:rPr>
              <a:t>]</a:t>
            </a:r>
            <a:r>
              <a:rPr kumimoji="0" lang="ko-KR" altLang="en-US" sz="13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맑은 고딕" pitchFamily="50" charset="-127"/>
                <a:ea typeface="맑은 고딕" pitchFamily="50" charset="-127"/>
              </a:rPr>
              <a:t>버튼을 클릭하여 설정을 완료합니다</a:t>
            </a:r>
            <a:r>
              <a:rPr kumimoji="0" lang="en-US" altLang="ko-KR" sz="13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342900" indent="-34290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kumimoji="0" lang="ko-KR" altLang="en-US" sz="13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맑은 고딕" pitchFamily="50" charset="-127"/>
                <a:ea typeface="맑은 고딕" pitchFamily="50" charset="-127"/>
              </a:rPr>
              <a:t>전자서명 시 사용될 기관인증서를 등록하고</a:t>
            </a:r>
            <a:r>
              <a:rPr kumimoji="0" lang="en-US" altLang="ko-KR" sz="13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kumimoji="0" lang="ko-KR" altLang="en-US" sz="13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맑은 고딕" pitchFamily="50" charset="-127"/>
                <a:ea typeface="맑은 고딕" pitchFamily="50" charset="-127"/>
              </a:rPr>
              <a:t>인증서 유효기간이 만료된 경우는 갱신</a:t>
            </a:r>
            <a:r>
              <a:rPr kumimoji="0" lang="en-US" altLang="ko-KR" sz="13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ko-KR" altLang="en-US" sz="13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맑은 고딕" pitchFamily="50" charset="-127"/>
                <a:ea typeface="맑은 고딕" pitchFamily="50" charset="-127"/>
              </a:rPr>
              <a:t>재등록</a:t>
            </a:r>
            <a:r>
              <a:rPr kumimoji="0" lang="en-US" altLang="ko-KR" sz="13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kumimoji="0" lang="ko-KR" altLang="en-US" sz="13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맑은 고딕" pitchFamily="50" charset="-127"/>
                <a:ea typeface="맑은 고딕" pitchFamily="50" charset="-127"/>
              </a:rPr>
              <a:t>이 필요합니다</a:t>
            </a:r>
            <a:r>
              <a:rPr kumimoji="0" lang="en-US" altLang="ko-KR" sz="13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맑은 고딕" pitchFamily="50" charset="-127"/>
                <a:ea typeface="맑은 고딕" pitchFamily="50" charset="-127"/>
              </a:rPr>
              <a:t>. </a:t>
            </a:r>
            <a:br>
              <a:rPr kumimoji="0" lang="en-US" altLang="ko-KR" sz="13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kumimoji="0" lang="en-US" altLang="ko-KR" sz="1100" b="1" spc="-30" dirty="0">
                <a:solidFill>
                  <a:srgbClr val="0070C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en-US" altLang="ko-KR" sz="1200" b="1" spc="-30" dirty="0" smtClean="0">
                <a:solidFill>
                  <a:srgbClr val="0070C0"/>
                </a:solidFill>
                <a:latin typeface="맑은 고딕" pitchFamily="50" charset="-127"/>
                <a:ea typeface="맑은 고딕" pitchFamily="50" charset="-127"/>
              </a:rPr>
              <a:t>※</a:t>
            </a:r>
            <a:r>
              <a:rPr kumimoji="0" lang="ko-KR" altLang="en-US" sz="1200" b="1" spc="-30" dirty="0" smtClean="0">
                <a:solidFill>
                  <a:srgbClr val="0070C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ko-KR" altLang="en-US" sz="1200" b="1" spc="-30" dirty="0">
                <a:solidFill>
                  <a:srgbClr val="0070C0"/>
                </a:solidFill>
                <a:latin typeface="맑은 고딕" pitchFamily="50" charset="-127"/>
                <a:ea typeface="맑은 고딕" pitchFamily="50" charset="-127"/>
              </a:rPr>
              <a:t>국민건강심사평가원에서 요양기관 사업자등록번호로 발급한 인증서만</a:t>
            </a:r>
            <a:r>
              <a:rPr kumimoji="0" lang="en-US" altLang="ko-KR" sz="1200" b="1" spc="-30" dirty="0">
                <a:solidFill>
                  <a:srgbClr val="0070C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ko-KR" altLang="en-US" sz="1200" b="1" spc="-30" dirty="0">
                <a:solidFill>
                  <a:srgbClr val="0070C0"/>
                </a:solidFill>
                <a:latin typeface="맑은 고딕" pitchFamily="50" charset="-127"/>
                <a:ea typeface="맑은 고딕" pitchFamily="50" charset="-127"/>
              </a:rPr>
              <a:t>등록 </a:t>
            </a:r>
            <a:r>
              <a:rPr kumimoji="0" lang="ko-KR" altLang="en-US" sz="1200" b="1" spc="-30" dirty="0" smtClean="0">
                <a:solidFill>
                  <a:srgbClr val="0070C0"/>
                </a:solidFill>
                <a:latin typeface="맑은 고딕" pitchFamily="50" charset="-127"/>
                <a:ea typeface="맑은 고딕" pitchFamily="50" charset="-127"/>
              </a:rPr>
              <a:t>가능</a:t>
            </a:r>
            <a:r>
              <a:rPr kumimoji="0" lang="en-US" altLang="ko-KR" sz="1200" b="1" spc="-30" dirty="0" smtClean="0">
                <a:solidFill>
                  <a:srgbClr val="0070C0"/>
                </a:solidFill>
                <a:latin typeface="맑은 고딕" pitchFamily="50" charset="-127"/>
                <a:ea typeface="맑은 고딕" pitchFamily="50" charset="-127"/>
              </a:rPr>
              <a:t/>
            </a:r>
            <a:br>
              <a:rPr kumimoji="0" lang="en-US" altLang="ko-KR" sz="1200" b="1" spc="-30" dirty="0" smtClean="0">
                <a:solidFill>
                  <a:srgbClr val="0070C0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kumimoji="0" lang="en-US" altLang="ko-KR" sz="1200" b="1" spc="-30" dirty="0" smtClean="0">
                <a:solidFill>
                  <a:srgbClr val="0070C0"/>
                </a:solidFill>
                <a:latin typeface="맑은 고딕" pitchFamily="50" charset="-127"/>
                <a:ea typeface="맑은 고딕" pitchFamily="50" charset="-127"/>
              </a:rPr>
              <a:t> ※ </a:t>
            </a:r>
            <a:r>
              <a:rPr kumimoji="0" lang="ko-KR" altLang="en-US" sz="1200" b="1" spc="-30" dirty="0">
                <a:solidFill>
                  <a:srgbClr val="0070C0"/>
                </a:solidFill>
                <a:latin typeface="맑은 고딕" pitchFamily="50" charset="-127"/>
                <a:ea typeface="맑은 고딕" pitchFamily="50" charset="-127"/>
              </a:rPr>
              <a:t>인증서 등록 오류 시 사업자 등록번호 등 확인 </a:t>
            </a:r>
            <a:r>
              <a:rPr kumimoji="0" lang="ko-KR" altLang="en-US" sz="1200" b="1" spc="-30" dirty="0" smtClean="0">
                <a:solidFill>
                  <a:srgbClr val="0070C0"/>
                </a:solidFill>
                <a:latin typeface="맑은 고딕" pitchFamily="50" charset="-127"/>
                <a:ea typeface="맑은 고딕" pitchFamily="50" charset="-127"/>
              </a:rPr>
              <a:t>필요</a:t>
            </a:r>
            <a:endParaRPr kumimoji="0" lang="en-US" altLang="ko-KR" sz="1200" b="1" spc="-30" dirty="0" smtClean="0">
              <a:solidFill>
                <a:schemeClr val="tx1">
                  <a:lumMod val="65000"/>
                  <a:lumOff val="35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kumimoji="0" lang="ko-KR" altLang="en-US" sz="13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맑은 고딕" pitchFamily="50" charset="-127"/>
                <a:ea typeface="맑은 고딕" pitchFamily="50" charset="-127"/>
              </a:rPr>
              <a:t>등록된 기본정보와 기관인증서는 전자계약 및 위탁의료기관 점검관리에 사용됩니다</a:t>
            </a:r>
            <a:r>
              <a:rPr kumimoji="0" lang="en-US" altLang="ko-KR" sz="13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맑은 고딕" pitchFamily="50" charset="-127"/>
                <a:ea typeface="맑은 고딕" pitchFamily="50" charset="-127"/>
              </a:rPr>
              <a:t>.</a:t>
            </a:r>
            <a:endParaRPr kumimoji="0" lang="en-US" altLang="ko-KR" sz="1200" b="1" spc="-30" dirty="0" smtClean="0">
              <a:solidFill>
                <a:srgbClr val="0070C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241598" y="3377564"/>
            <a:ext cx="6634796" cy="529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3" name="직사각형 12"/>
          <p:cNvSpPr/>
          <p:nvPr/>
        </p:nvSpPr>
        <p:spPr>
          <a:xfrm>
            <a:off x="358056" y="3970536"/>
            <a:ext cx="2829520" cy="1537568"/>
          </a:xfrm>
          <a:prstGeom prst="rect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TextBox 3"/>
          <p:cNvSpPr txBox="1"/>
          <p:nvPr/>
        </p:nvSpPr>
        <p:spPr>
          <a:xfrm>
            <a:off x="2041040" y="3712901"/>
            <a:ext cx="1399742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300" b="1" dirty="0" smtClean="0">
                <a:solidFill>
                  <a:srgbClr val="FF0000"/>
                </a:solidFill>
              </a:rPr>
              <a:t>1. </a:t>
            </a:r>
            <a:r>
              <a:rPr lang="ko-KR" altLang="en-US" sz="1300" b="1" dirty="0" err="1" smtClean="0">
                <a:solidFill>
                  <a:srgbClr val="FF0000"/>
                </a:solidFill>
              </a:rPr>
              <a:t>기관정보</a:t>
            </a:r>
            <a:r>
              <a:rPr lang="ko-KR" altLang="en-US" sz="1300" b="1" dirty="0" smtClean="0">
                <a:solidFill>
                  <a:srgbClr val="FF0000"/>
                </a:solidFill>
              </a:rPr>
              <a:t> 확인</a:t>
            </a:r>
            <a:endParaRPr lang="ko-KR" altLang="en-US" sz="1300" b="1" dirty="0">
              <a:solidFill>
                <a:srgbClr val="FF0000"/>
              </a:solidFill>
            </a:endParaRPr>
          </a:p>
        </p:txBody>
      </p:sp>
      <p:sp>
        <p:nvSpPr>
          <p:cNvPr id="15" name="직사각형 14"/>
          <p:cNvSpPr/>
          <p:nvPr/>
        </p:nvSpPr>
        <p:spPr>
          <a:xfrm>
            <a:off x="1773512" y="5292080"/>
            <a:ext cx="431352" cy="216024"/>
          </a:xfrm>
          <a:prstGeom prst="rect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6" name="그림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8996" y="4733889"/>
            <a:ext cx="2862283" cy="3277671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764704" y="5004048"/>
            <a:ext cx="2012089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300" b="1" dirty="0" smtClean="0">
                <a:solidFill>
                  <a:srgbClr val="FF0000"/>
                </a:solidFill>
              </a:rPr>
              <a:t>2. </a:t>
            </a:r>
            <a:r>
              <a:rPr lang="ko-KR" altLang="en-US" sz="1300" b="1" dirty="0" err="1" smtClean="0">
                <a:solidFill>
                  <a:srgbClr val="FF0000"/>
                </a:solidFill>
              </a:rPr>
              <a:t>기관인증서</a:t>
            </a:r>
            <a:r>
              <a:rPr lang="ko-KR" altLang="en-US" sz="1300" b="1" dirty="0" smtClean="0">
                <a:solidFill>
                  <a:srgbClr val="FF0000"/>
                </a:solidFill>
              </a:rPr>
              <a:t> 등록</a:t>
            </a:r>
            <a:r>
              <a:rPr lang="en-US" altLang="ko-KR" sz="1300" b="1" dirty="0" smtClean="0">
                <a:solidFill>
                  <a:srgbClr val="FF0000"/>
                </a:solidFill>
              </a:rPr>
              <a:t>(</a:t>
            </a:r>
            <a:r>
              <a:rPr lang="ko-KR" altLang="en-US" sz="1300" b="1" dirty="0" smtClean="0">
                <a:solidFill>
                  <a:srgbClr val="FF0000"/>
                </a:solidFill>
              </a:rPr>
              <a:t>갱신</a:t>
            </a:r>
            <a:r>
              <a:rPr lang="en-US" altLang="ko-KR" sz="1300" b="1" dirty="0" smtClean="0">
                <a:solidFill>
                  <a:srgbClr val="FF0000"/>
                </a:solidFill>
              </a:rPr>
              <a:t>)</a:t>
            </a:r>
          </a:p>
        </p:txBody>
      </p:sp>
      <p:cxnSp>
        <p:nvCxnSpPr>
          <p:cNvPr id="25" name="꺾인 연결선 24"/>
          <p:cNvCxnSpPr>
            <a:stCxn id="15" idx="2"/>
          </p:cNvCxnSpPr>
          <p:nvPr/>
        </p:nvCxnSpPr>
        <p:spPr>
          <a:xfrm rot="16200000" flipH="1">
            <a:off x="2341782" y="5155510"/>
            <a:ext cx="864621" cy="1569808"/>
          </a:xfrm>
          <a:prstGeom prst="bentConnector2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5535613" y="8604250"/>
            <a:ext cx="1187450" cy="24622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000" spc="-30" dirty="0">
                <a:solidFill>
                  <a:schemeClr val="tx1">
                    <a:lumMod val="50000"/>
                    <a:lumOff val="50000"/>
                  </a:schemeClr>
                </a:solidFill>
                <a:latin typeface="굴림" pitchFamily="50" charset="-127"/>
                <a:ea typeface="굴림" pitchFamily="50" charset="-127"/>
              </a:rPr>
              <a:t>5</a:t>
            </a:r>
            <a:r>
              <a:rPr kumimoji="0" lang="en-US" altLang="ko-KR" sz="1000" spc="-3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굴림" pitchFamily="50" charset="-127"/>
                <a:ea typeface="굴림" pitchFamily="50" charset="-127"/>
              </a:rPr>
              <a:t> / 6</a:t>
            </a:r>
            <a:endParaRPr kumimoji="0" lang="en-US" altLang="ko-KR" sz="1000" spc="-30" dirty="0">
              <a:solidFill>
                <a:schemeClr val="tx1">
                  <a:lumMod val="50000"/>
                  <a:lumOff val="50000"/>
                </a:schemeClr>
              </a:solidFill>
              <a:latin typeface="굴림" pitchFamily="50" charset="-127"/>
              <a:ea typeface="굴림" pitchFamily="50" charset="-127"/>
            </a:endParaRPr>
          </a:p>
        </p:txBody>
      </p:sp>
      <p:pic>
        <p:nvPicPr>
          <p:cNvPr id="19" name="그림 1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2888" y="8402796"/>
            <a:ext cx="1438275" cy="447675"/>
          </a:xfrm>
          <a:prstGeom prst="rect">
            <a:avLst/>
          </a:prstGeom>
        </p:spPr>
      </p:pic>
      <p:sp>
        <p:nvSpPr>
          <p:cNvPr id="18" name="직사각형 17"/>
          <p:cNvSpPr/>
          <p:nvPr/>
        </p:nvSpPr>
        <p:spPr>
          <a:xfrm>
            <a:off x="242888" y="442913"/>
            <a:ext cx="6372225" cy="1344612"/>
          </a:xfrm>
          <a:prstGeom prst="rect">
            <a:avLst/>
          </a:prstGeom>
          <a:solidFill>
            <a:srgbClr val="516F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dirty="0">
              <a:solidFill>
                <a:srgbClr val="516F56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1" name="제목 6"/>
          <p:cNvSpPr txBox="1">
            <a:spLocks/>
          </p:cNvSpPr>
          <p:nvPr/>
        </p:nvSpPr>
        <p:spPr bwMode="auto">
          <a:xfrm>
            <a:off x="327025" y="563563"/>
            <a:ext cx="6172200" cy="1344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나눔명조" charset="-127"/>
                <a:ea typeface="나눔명조" charset="-127"/>
              </a:defRPr>
            </a:lvl2pPr>
            <a:lvl3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나눔명조" charset="-127"/>
                <a:ea typeface="나눔명조" charset="-127"/>
              </a:defRPr>
            </a:lvl3pPr>
            <a:lvl4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나눔명조" charset="-127"/>
                <a:ea typeface="나눔명조" charset="-127"/>
              </a:defRPr>
            </a:lvl4pPr>
            <a:lvl5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나눔명조" charset="-127"/>
                <a:ea typeface="나눔명조" charset="-127"/>
              </a:defRPr>
            </a:lvl5pPr>
            <a:lvl6pPr marL="457200"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나눔명조" charset="-127"/>
                <a:ea typeface="나눔명조" charset="-127"/>
              </a:defRPr>
            </a:lvl6pPr>
            <a:lvl7pPr marL="914400"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나눔명조" charset="-127"/>
                <a:ea typeface="나눔명조" charset="-127"/>
              </a:defRPr>
            </a:lvl7pPr>
            <a:lvl8pPr marL="1371600"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나눔명조" charset="-127"/>
                <a:ea typeface="나눔명조" charset="-127"/>
              </a:defRPr>
            </a:lvl8pPr>
            <a:lvl9pPr marL="1828800"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나눔명조" charset="-127"/>
                <a:ea typeface="나눔명조" charset="-127"/>
              </a:defRPr>
            </a:lvl9pPr>
          </a:lstStyle>
          <a:p>
            <a:pPr algn="l" fontAlgn="auto">
              <a:spcAft>
                <a:spcPts val="0"/>
              </a:spcAft>
              <a:defRPr/>
            </a:pPr>
            <a:r>
              <a:rPr kumimoji="0" lang="en-US" altLang="ko-KR" sz="2400" spc="-150" dirty="0" smtClean="0">
                <a:solidFill>
                  <a:schemeClr val="bg1"/>
                </a:solidFill>
                <a:latin typeface="굴림" pitchFamily="50" charset="-127"/>
                <a:ea typeface="굴림" pitchFamily="50" charset="-127"/>
              </a:rPr>
              <a:t> 2.  </a:t>
            </a:r>
            <a:r>
              <a:rPr kumimoji="0" lang="ko-KR" altLang="en-US" sz="2400" spc="-150" dirty="0" smtClean="0">
                <a:solidFill>
                  <a:schemeClr val="bg1"/>
                </a:solidFill>
                <a:latin typeface="굴림" pitchFamily="50" charset="-127"/>
                <a:ea typeface="굴림" pitchFamily="50" charset="-127"/>
              </a:rPr>
              <a:t>전자 계약 등록</a:t>
            </a:r>
            <a:r>
              <a:rPr kumimoji="0" lang="en-US" altLang="ko-KR" sz="2400" spc="-150" dirty="0" smtClean="0">
                <a:solidFill>
                  <a:schemeClr val="bg1"/>
                </a:solidFill>
                <a:latin typeface="굴림" pitchFamily="50" charset="-127"/>
                <a:ea typeface="굴림" pitchFamily="50" charset="-127"/>
              </a:rPr>
              <a:t>(</a:t>
            </a:r>
            <a:r>
              <a:rPr kumimoji="0" lang="ko-KR" altLang="en-US" sz="2400" spc="-150" dirty="0" smtClean="0">
                <a:solidFill>
                  <a:schemeClr val="bg1"/>
                </a:solidFill>
                <a:latin typeface="굴림" pitchFamily="50" charset="-127"/>
                <a:ea typeface="굴림" pitchFamily="50" charset="-127"/>
              </a:rPr>
              <a:t>갱신</a:t>
            </a:r>
            <a:r>
              <a:rPr kumimoji="0" lang="en-US" altLang="ko-KR" sz="2400" spc="-150" dirty="0" smtClean="0">
                <a:solidFill>
                  <a:schemeClr val="bg1"/>
                </a:solidFill>
                <a:latin typeface="굴림" pitchFamily="50" charset="-127"/>
                <a:ea typeface="굴림" pitchFamily="50" charset="-127"/>
              </a:rPr>
              <a:t>) </a:t>
            </a:r>
            <a:r>
              <a:rPr kumimoji="0" lang="ko-KR" altLang="en-US" sz="2400" spc="-150" dirty="0" smtClean="0">
                <a:solidFill>
                  <a:schemeClr val="bg1"/>
                </a:solidFill>
                <a:latin typeface="굴림" pitchFamily="50" charset="-127"/>
                <a:ea typeface="굴림" pitchFamily="50" charset="-127"/>
              </a:rPr>
              <a:t>절차</a:t>
            </a:r>
            <a:r>
              <a:rPr kumimoji="0" lang="en-US" altLang="ko-KR" sz="2400" dirty="0" smtClean="0">
                <a:solidFill>
                  <a:prstClr val="white"/>
                </a:solidFill>
                <a:latin typeface="굴림" pitchFamily="50" charset="-127"/>
                <a:ea typeface="굴림" pitchFamily="50" charset="-127"/>
              </a:rPr>
              <a:t/>
            </a:r>
            <a:br>
              <a:rPr kumimoji="0" lang="en-US" altLang="ko-KR" sz="2400" dirty="0" smtClean="0">
                <a:solidFill>
                  <a:prstClr val="white"/>
                </a:solidFill>
                <a:latin typeface="굴림" pitchFamily="50" charset="-127"/>
                <a:ea typeface="굴림" pitchFamily="50" charset="-127"/>
              </a:rPr>
            </a:br>
            <a:r>
              <a:rPr kumimoji="0" lang="en-US" altLang="ko-KR" sz="2400" dirty="0" smtClean="0">
                <a:solidFill>
                  <a:prstClr val="white"/>
                </a:solidFill>
                <a:latin typeface="굴림" pitchFamily="50" charset="-127"/>
                <a:ea typeface="굴림" pitchFamily="50" charset="-127"/>
              </a:rPr>
              <a:t>     </a:t>
            </a:r>
            <a:r>
              <a:rPr kumimoji="0" lang="en-US" altLang="ko-KR" sz="1800" dirty="0">
                <a:solidFill>
                  <a:prstClr val="white"/>
                </a:solidFill>
                <a:latin typeface="굴림" pitchFamily="50" charset="-127"/>
                <a:ea typeface="굴림" pitchFamily="50" charset="-127"/>
              </a:rPr>
              <a:t>2</a:t>
            </a:r>
            <a:r>
              <a:rPr kumimoji="0" lang="en-US" altLang="ko-KR" sz="1800" dirty="0" smtClean="0">
                <a:solidFill>
                  <a:prstClr val="white"/>
                </a:solidFill>
                <a:latin typeface="굴림" pitchFamily="50" charset="-127"/>
                <a:ea typeface="굴림" pitchFamily="50" charset="-127"/>
              </a:rPr>
              <a:t>. 1. </a:t>
            </a:r>
            <a:r>
              <a:rPr kumimoji="0" lang="ko-KR" altLang="en-US" sz="1800" spc="-150" dirty="0" smtClean="0">
                <a:solidFill>
                  <a:schemeClr val="bg1"/>
                </a:solidFill>
                <a:latin typeface="굴림" pitchFamily="50" charset="-127"/>
                <a:ea typeface="굴림" pitchFamily="50" charset="-127"/>
              </a:rPr>
              <a:t>기관 정보 확인 및 인증서 등록</a:t>
            </a:r>
            <a:r>
              <a:rPr kumimoji="0" lang="en-US" altLang="ko-KR" sz="1800" spc="-150" dirty="0" smtClean="0">
                <a:solidFill>
                  <a:schemeClr val="bg1"/>
                </a:solidFill>
                <a:latin typeface="굴림" pitchFamily="50" charset="-127"/>
                <a:ea typeface="굴림" pitchFamily="50" charset="-127"/>
              </a:rPr>
              <a:t>(</a:t>
            </a:r>
            <a:r>
              <a:rPr kumimoji="0" lang="ko-KR" altLang="en-US" sz="1800" spc="-150" dirty="0" smtClean="0">
                <a:solidFill>
                  <a:schemeClr val="bg1"/>
                </a:solidFill>
                <a:latin typeface="굴림" pitchFamily="50" charset="-127"/>
                <a:ea typeface="굴림" pitchFamily="50" charset="-127"/>
              </a:rPr>
              <a:t>갱신</a:t>
            </a:r>
            <a:r>
              <a:rPr kumimoji="0" lang="en-US" altLang="ko-KR" sz="1800" spc="-150" dirty="0" smtClean="0">
                <a:solidFill>
                  <a:schemeClr val="bg1"/>
                </a:solidFill>
                <a:latin typeface="굴림" pitchFamily="50" charset="-127"/>
                <a:ea typeface="굴림" pitchFamily="50" charset="-127"/>
              </a:rPr>
              <a:t>)</a:t>
            </a:r>
            <a:endParaRPr kumimoji="0" lang="ko-KR" altLang="en-US" sz="2400" spc="-150" dirty="0">
              <a:solidFill>
                <a:schemeClr val="bg1"/>
              </a:solidFill>
              <a:latin typeface="굴림" pitchFamily="50" charset="-127"/>
              <a:ea typeface="굴림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92421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그림 2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906" y="4016480"/>
            <a:ext cx="6166800" cy="4189373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sp>
        <p:nvSpPr>
          <p:cNvPr id="27" name="TextBox 26"/>
          <p:cNvSpPr txBox="1"/>
          <p:nvPr/>
        </p:nvSpPr>
        <p:spPr>
          <a:xfrm>
            <a:off x="260648" y="1928794"/>
            <a:ext cx="6597352" cy="177279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300" b="1" spc="-6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맑은 고딕" pitchFamily="50" charset="-127"/>
                <a:ea typeface="맑은 고딕" pitchFamily="50" charset="-127"/>
              </a:rPr>
              <a:t> 예방접종 업무 위탁 사업에 참여하기 위해서는 우선 </a:t>
            </a:r>
            <a:r>
              <a:rPr kumimoji="0" lang="ko-KR" altLang="en-US" sz="1300" b="1" u="sng" spc="-60" dirty="0" smtClean="0">
                <a:solidFill>
                  <a:srgbClr val="9C2424"/>
                </a:solidFill>
                <a:latin typeface="맑은 고딕" pitchFamily="50" charset="-127"/>
                <a:ea typeface="맑은 고딕" pitchFamily="50" charset="-127"/>
              </a:rPr>
              <a:t>예방접종계약서를 작성</a:t>
            </a:r>
            <a:r>
              <a:rPr kumimoji="0" lang="ko-KR" altLang="en-US" sz="1300" b="1" spc="-6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맑은 고딕" pitchFamily="50" charset="-127"/>
                <a:ea typeface="맑은 고딕" pitchFamily="50" charset="-127"/>
              </a:rPr>
              <a:t>해야 합니다</a:t>
            </a:r>
            <a:r>
              <a:rPr kumimoji="0" lang="en-US" altLang="ko-KR" sz="1300" b="1" spc="-6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kumimoji="0" lang="en-US" altLang="ko-KR" sz="1300" b="1" spc="-60" dirty="0">
              <a:solidFill>
                <a:schemeClr val="tx1">
                  <a:lumMod val="65000"/>
                  <a:lumOff val="35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AutoNum type="arabicPeriod"/>
              <a:defRPr/>
            </a:pPr>
            <a:r>
              <a:rPr kumimoji="0" lang="en-US" altLang="ko-KR" sz="1300" b="1" spc="-6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맑은 고딕" pitchFamily="50" charset="-127"/>
                <a:ea typeface="맑은 고딕" pitchFamily="50" charset="-127"/>
              </a:rPr>
              <a:t>‘</a:t>
            </a:r>
            <a:r>
              <a:rPr kumimoji="0" lang="ko-KR" altLang="en-US" sz="1300" b="1" spc="-6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맑은 고딕" pitchFamily="50" charset="-127"/>
                <a:ea typeface="맑은 고딕" pitchFamily="50" charset="-127"/>
              </a:rPr>
              <a:t>계약서 등록</a:t>
            </a:r>
            <a:r>
              <a:rPr kumimoji="0" lang="en-US" altLang="ko-KR" sz="1300" b="1" spc="-6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맑은 고딕" pitchFamily="50" charset="-127"/>
                <a:ea typeface="맑은 고딕" pitchFamily="50" charset="-127"/>
              </a:rPr>
              <a:t>‘  </a:t>
            </a:r>
            <a:r>
              <a:rPr kumimoji="0" lang="ko-KR" altLang="en-US" sz="1300" b="1" spc="-6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맑은 고딕" pitchFamily="50" charset="-127"/>
                <a:ea typeface="맑은 고딕" pitchFamily="50" charset="-127"/>
              </a:rPr>
              <a:t>버튼을 클릭합니다</a:t>
            </a:r>
            <a:r>
              <a:rPr kumimoji="0" lang="en-US" altLang="ko-KR" sz="1300" b="1" spc="-6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342900" indent="-34290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AutoNum type="arabicPeriod"/>
              <a:defRPr/>
            </a:pPr>
            <a:r>
              <a:rPr kumimoji="0" lang="ko-KR" altLang="en-US" sz="1300" b="1" spc="-6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맑은 고딕" pitchFamily="50" charset="-127"/>
                <a:ea typeface="맑은 고딕" pitchFamily="50" charset="-127"/>
              </a:rPr>
              <a:t>입력 사항 입력 후</a:t>
            </a:r>
            <a:r>
              <a:rPr kumimoji="0" lang="en-US" altLang="ko-KR" sz="1300" b="1" spc="-6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맑은 고딕" pitchFamily="50" charset="-127"/>
                <a:ea typeface="맑은 고딕" pitchFamily="50" charset="-127"/>
              </a:rPr>
              <a:t>, ‘</a:t>
            </a:r>
            <a:r>
              <a:rPr kumimoji="0" lang="ko-KR" altLang="en-US" sz="1300" b="1" spc="-6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맑은 고딕" pitchFamily="50" charset="-127"/>
                <a:ea typeface="맑은 고딕" pitchFamily="50" charset="-127"/>
              </a:rPr>
              <a:t>계약서 작성</a:t>
            </a:r>
            <a:r>
              <a:rPr kumimoji="0" lang="en-US" altLang="ko-KR" sz="1300" b="1" spc="-6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맑은 고딕" pitchFamily="50" charset="-127"/>
                <a:ea typeface="맑은 고딕" pitchFamily="50" charset="-127"/>
              </a:rPr>
              <a:t>’ </a:t>
            </a:r>
            <a:r>
              <a:rPr kumimoji="0" lang="ko-KR" altLang="en-US" sz="1300" b="1" spc="-6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맑은 고딕" pitchFamily="50" charset="-127"/>
                <a:ea typeface="맑은 고딕" pitchFamily="50" charset="-127"/>
              </a:rPr>
              <a:t>버튼을 클릭합니다</a:t>
            </a:r>
            <a:r>
              <a:rPr kumimoji="0" lang="en-US" altLang="ko-KR" sz="1300" b="1" spc="-6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342900" indent="-34290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AutoNum type="arabicPeriod"/>
              <a:defRPr/>
            </a:pPr>
            <a:r>
              <a:rPr kumimoji="0" lang="ko-KR" altLang="en-US" sz="1300" b="1" spc="-6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맑은 고딕" pitchFamily="50" charset="-127"/>
                <a:ea typeface="맑은 고딕" pitchFamily="50" charset="-127"/>
              </a:rPr>
              <a:t>전자문서뷰어로 위탁 계약서 확인  후</a:t>
            </a:r>
            <a:r>
              <a:rPr kumimoji="0" lang="en-US" altLang="ko-KR" sz="1300" b="1" spc="-6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맑은 고딕" pitchFamily="50" charset="-127"/>
                <a:ea typeface="맑은 고딕" pitchFamily="50" charset="-127"/>
              </a:rPr>
              <a:t>, ‘</a:t>
            </a:r>
            <a:r>
              <a:rPr kumimoji="0" lang="ko-KR" altLang="en-US" sz="1300" b="1" spc="-6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맑은 고딕" pitchFamily="50" charset="-127"/>
                <a:ea typeface="맑은 고딕" pitchFamily="50" charset="-127"/>
              </a:rPr>
              <a:t>서명 또는 날인</a:t>
            </a:r>
            <a:r>
              <a:rPr kumimoji="0" lang="en-US" altLang="ko-KR" sz="1300" b="1" spc="-6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맑은 고딕" pitchFamily="50" charset="-127"/>
                <a:ea typeface="맑은 고딕" pitchFamily="50" charset="-127"/>
              </a:rPr>
              <a:t>‘ </a:t>
            </a:r>
            <a:r>
              <a:rPr kumimoji="0" lang="ko-KR" altLang="en-US" sz="1300" b="1" spc="-6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맑은 고딕" pitchFamily="50" charset="-127"/>
                <a:ea typeface="맑은 고딕" pitchFamily="50" charset="-127"/>
              </a:rPr>
              <a:t>부분을 클릭합니다</a:t>
            </a:r>
            <a:r>
              <a:rPr kumimoji="0" lang="en-US" altLang="ko-KR" sz="1300" b="1" spc="-6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342900" indent="-34290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AutoNum type="arabicPeriod"/>
              <a:defRPr/>
            </a:pPr>
            <a:r>
              <a:rPr kumimoji="0" lang="ko-KR" altLang="en-US" sz="1300" b="1" spc="-6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맑은 고딕" pitchFamily="50" charset="-127"/>
                <a:ea typeface="맑은 고딕" pitchFamily="50" charset="-127"/>
              </a:rPr>
              <a:t>인증서 선택 후 암호 입력 후</a:t>
            </a:r>
            <a:r>
              <a:rPr kumimoji="0" lang="en-US" altLang="ko-KR" sz="1300" b="1" spc="-6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맑은 고딕" pitchFamily="50" charset="-127"/>
                <a:ea typeface="맑은 고딕" pitchFamily="50" charset="-127"/>
              </a:rPr>
              <a:t>, ‘</a:t>
            </a:r>
            <a:r>
              <a:rPr kumimoji="0" lang="ko-KR" altLang="en-US" sz="1300" b="1" spc="-6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맑은 고딕" pitchFamily="50" charset="-127"/>
                <a:ea typeface="맑은 고딕" pitchFamily="50" charset="-127"/>
              </a:rPr>
              <a:t>확인</a:t>
            </a:r>
            <a:r>
              <a:rPr kumimoji="0" lang="en-US" altLang="ko-KR" sz="1300" b="1" spc="-6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맑은 고딕" pitchFamily="50" charset="-127"/>
                <a:ea typeface="맑은 고딕" pitchFamily="50" charset="-127"/>
              </a:rPr>
              <a:t>’</a:t>
            </a:r>
            <a:r>
              <a:rPr kumimoji="0" lang="ko-KR" altLang="en-US" sz="1300" b="1" spc="-6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맑은 고딕" pitchFamily="50" charset="-127"/>
                <a:ea typeface="맑은 고딕" pitchFamily="50" charset="-127"/>
              </a:rPr>
              <a:t>을 클릭합니다</a:t>
            </a:r>
            <a:r>
              <a:rPr kumimoji="0" lang="en-US" altLang="ko-KR" sz="1300" b="1" spc="-6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342900" indent="-34290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AutoNum type="arabicPeriod"/>
              <a:defRPr/>
            </a:pPr>
            <a:r>
              <a:rPr kumimoji="0" lang="ko-KR" altLang="en-US" sz="1300" b="1" spc="-6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맑은 고딕" pitchFamily="50" charset="-127"/>
                <a:ea typeface="맑은 고딕" pitchFamily="50" charset="-127"/>
              </a:rPr>
              <a:t>좌측 상단의 </a:t>
            </a:r>
            <a:r>
              <a:rPr kumimoji="0" lang="en-US" altLang="ko-KR" sz="1300" b="1" spc="-6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맑은 고딕" pitchFamily="50" charset="-127"/>
                <a:ea typeface="맑은 고딕" pitchFamily="50" charset="-127"/>
              </a:rPr>
              <a:t>‘</a:t>
            </a:r>
            <a:r>
              <a:rPr kumimoji="0" lang="ko-KR" altLang="en-US" sz="1300" b="1" spc="-6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맑은 고딕" pitchFamily="50" charset="-127"/>
                <a:ea typeface="맑은 고딕" pitchFamily="50" charset="-127"/>
              </a:rPr>
              <a:t>전자문서등록</a:t>
            </a:r>
            <a:r>
              <a:rPr kumimoji="0" lang="en-US" altLang="ko-KR" sz="1300" b="1" spc="-6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맑은 고딕" pitchFamily="50" charset="-127"/>
                <a:ea typeface="맑은 고딕" pitchFamily="50" charset="-127"/>
              </a:rPr>
              <a:t>‘ </a:t>
            </a:r>
            <a:r>
              <a:rPr kumimoji="0" lang="ko-KR" altLang="en-US" sz="1300" b="1" spc="-6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맑은 고딕" pitchFamily="50" charset="-127"/>
                <a:ea typeface="맑은 고딕" pitchFamily="50" charset="-127"/>
              </a:rPr>
              <a:t>버튼을 클릭 하셔야</a:t>
            </a:r>
            <a:r>
              <a:rPr kumimoji="0" lang="en-US" altLang="ko-KR" sz="1300" b="1" spc="-6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맑은 고딕" pitchFamily="50" charset="-127"/>
                <a:ea typeface="맑은 고딕" pitchFamily="50" charset="-127"/>
              </a:rPr>
              <a:t>,</a:t>
            </a:r>
            <a:r>
              <a:rPr kumimoji="0" lang="ko-KR" altLang="en-US" sz="1300" b="1" spc="-6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맑은 고딕" pitchFamily="50" charset="-127"/>
                <a:ea typeface="맑은 고딕" pitchFamily="50" charset="-127"/>
              </a:rPr>
              <a:t> 계약서 등록이 완료됩니다</a:t>
            </a:r>
            <a:r>
              <a:rPr kumimoji="0" lang="en-US" altLang="ko-KR" sz="1300" b="1" spc="-6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맑은 고딕" pitchFamily="50" charset="-127"/>
                <a:ea typeface="맑은 고딕" pitchFamily="50" charset="-127"/>
              </a:rPr>
              <a:t>.</a:t>
            </a:r>
            <a:endParaRPr kumimoji="0" lang="en-US" altLang="ko-KR" sz="1300" b="1" spc="-60" dirty="0">
              <a:solidFill>
                <a:schemeClr val="tx1">
                  <a:lumMod val="65000"/>
                  <a:lumOff val="35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1134" y="6019681"/>
            <a:ext cx="1664338" cy="1118227"/>
          </a:xfrm>
          <a:prstGeom prst="rect">
            <a:avLst/>
          </a:prstGeom>
        </p:spPr>
      </p:pic>
      <p:pic>
        <p:nvPicPr>
          <p:cNvPr id="4" name="그림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9200" y="5272400"/>
            <a:ext cx="3490224" cy="3260040"/>
          </a:xfrm>
          <a:prstGeom prst="rect">
            <a:avLst/>
          </a:prstGeom>
        </p:spPr>
      </p:pic>
      <p:pic>
        <p:nvPicPr>
          <p:cNvPr id="11" name="그림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9120" y="5633175"/>
            <a:ext cx="1814220" cy="2077508"/>
          </a:xfrm>
          <a:prstGeom prst="rect">
            <a:avLst/>
          </a:prstGeom>
        </p:spPr>
      </p:pic>
      <p:sp>
        <p:nvSpPr>
          <p:cNvPr id="12" name="직사각형 11"/>
          <p:cNvSpPr/>
          <p:nvPr/>
        </p:nvSpPr>
        <p:spPr>
          <a:xfrm>
            <a:off x="903188" y="5984043"/>
            <a:ext cx="764167" cy="216024"/>
          </a:xfrm>
          <a:prstGeom prst="rect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직사각형 12"/>
          <p:cNvSpPr/>
          <p:nvPr/>
        </p:nvSpPr>
        <p:spPr>
          <a:xfrm>
            <a:off x="2418169" y="6902420"/>
            <a:ext cx="764167" cy="216024"/>
          </a:xfrm>
          <a:prstGeom prst="rect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직사각형 13"/>
          <p:cNvSpPr/>
          <p:nvPr/>
        </p:nvSpPr>
        <p:spPr>
          <a:xfrm>
            <a:off x="5662033" y="7926608"/>
            <a:ext cx="764167" cy="216024"/>
          </a:xfrm>
          <a:prstGeom prst="rect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직사각형 14"/>
          <p:cNvSpPr/>
          <p:nvPr/>
        </p:nvSpPr>
        <p:spPr>
          <a:xfrm>
            <a:off x="4509120" y="6480649"/>
            <a:ext cx="1814220" cy="1230034"/>
          </a:xfrm>
          <a:prstGeom prst="rect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직사각형 17"/>
          <p:cNvSpPr/>
          <p:nvPr/>
        </p:nvSpPr>
        <p:spPr>
          <a:xfrm>
            <a:off x="3205217" y="5417151"/>
            <a:ext cx="764167" cy="216024"/>
          </a:xfrm>
          <a:prstGeom prst="rect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TextBox 18"/>
          <p:cNvSpPr txBox="1"/>
          <p:nvPr/>
        </p:nvSpPr>
        <p:spPr>
          <a:xfrm>
            <a:off x="268878" y="5760231"/>
            <a:ext cx="19175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 smtClean="0">
                <a:solidFill>
                  <a:srgbClr val="FF0000"/>
                </a:solidFill>
              </a:rPr>
              <a:t>1. </a:t>
            </a:r>
            <a:r>
              <a:rPr lang="ko-KR" altLang="en-US" sz="1200" b="1" dirty="0" smtClean="0">
                <a:solidFill>
                  <a:srgbClr val="FF0000"/>
                </a:solidFill>
              </a:rPr>
              <a:t>계약서 등록</a:t>
            </a:r>
            <a:r>
              <a:rPr lang="en-US" altLang="ko-KR" sz="1200" b="1" dirty="0" smtClean="0">
                <a:solidFill>
                  <a:srgbClr val="FF0000"/>
                </a:solidFill>
              </a:rPr>
              <a:t>(</a:t>
            </a:r>
            <a:r>
              <a:rPr lang="ko-KR" altLang="en-US" sz="1200" b="1" dirty="0" smtClean="0">
                <a:solidFill>
                  <a:srgbClr val="FF0000"/>
                </a:solidFill>
              </a:rPr>
              <a:t>갱신</a:t>
            </a:r>
            <a:r>
              <a:rPr lang="en-US" altLang="ko-KR" sz="1200" b="1" dirty="0" smtClean="0">
                <a:solidFill>
                  <a:srgbClr val="FF0000"/>
                </a:solidFill>
              </a:rPr>
              <a:t>)</a:t>
            </a:r>
            <a:r>
              <a:rPr lang="ko-KR" altLang="en-US" sz="1200" b="1" dirty="0" smtClean="0">
                <a:solidFill>
                  <a:srgbClr val="FF0000"/>
                </a:solidFill>
              </a:rPr>
              <a:t> 클릭</a:t>
            </a:r>
            <a:endParaRPr lang="en-US" altLang="ko-KR" sz="1200" b="1" dirty="0" smtClean="0">
              <a:solidFill>
                <a:srgbClr val="FF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20688" y="7087364"/>
            <a:ext cx="26356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 smtClean="0">
                <a:solidFill>
                  <a:srgbClr val="FF0000"/>
                </a:solidFill>
              </a:rPr>
              <a:t>2. </a:t>
            </a:r>
            <a:r>
              <a:rPr lang="ko-KR" altLang="en-US" sz="1200" b="1" dirty="0" smtClean="0">
                <a:solidFill>
                  <a:srgbClr val="FF0000"/>
                </a:solidFill>
              </a:rPr>
              <a:t>입력 사항 입력 후</a:t>
            </a:r>
            <a:r>
              <a:rPr lang="en-US" altLang="ko-KR" sz="1200" b="1" dirty="0" smtClean="0">
                <a:solidFill>
                  <a:srgbClr val="FF0000"/>
                </a:solidFill>
              </a:rPr>
              <a:t>, </a:t>
            </a:r>
            <a:r>
              <a:rPr lang="ko-KR" altLang="en-US" sz="1200" b="1" dirty="0" smtClean="0">
                <a:solidFill>
                  <a:srgbClr val="FF0000"/>
                </a:solidFill>
              </a:rPr>
              <a:t>작성 버튼 클릭</a:t>
            </a:r>
            <a:endParaRPr lang="en-US" altLang="ko-KR" sz="1200" b="1" dirty="0" smtClean="0">
              <a:solidFill>
                <a:srgbClr val="FF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040368" y="8111848"/>
            <a:ext cx="24849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 smtClean="0">
                <a:solidFill>
                  <a:srgbClr val="FF0000"/>
                </a:solidFill>
              </a:rPr>
              <a:t>3. </a:t>
            </a:r>
            <a:r>
              <a:rPr lang="ko-KR" altLang="en-US" sz="1200" b="1" dirty="0" smtClean="0">
                <a:solidFill>
                  <a:srgbClr val="FF0000"/>
                </a:solidFill>
              </a:rPr>
              <a:t>위탁 계약서  확인 후</a:t>
            </a:r>
            <a:r>
              <a:rPr lang="en-US" altLang="ko-KR" sz="1200" b="1" dirty="0" smtClean="0">
                <a:solidFill>
                  <a:srgbClr val="FF0000"/>
                </a:solidFill>
              </a:rPr>
              <a:t>, </a:t>
            </a:r>
            <a:r>
              <a:rPr lang="ko-KR" altLang="en-US" sz="1200" b="1" dirty="0" smtClean="0">
                <a:solidFill>
                  <a:srgbClr val="FF0000"/>
                </a:solidFill>
              </a:rPr>
              <a:t>서명 클릭</a:t>
            </a:r>
            <a:endParaRPr lang="en-US" altLang="ko-KR" sz="1200" b="1" dirty="0" smtClean="0">
              <a:solidFill>
                <a:srgbClr val="FF0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253200" y="7688300"/>
            <a:ext cx="29835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 smtClean="0">
                <a:solidFill>
                  <a:srgbClr val="FF0000"/>
                </a:solidFill>
              </a:rPr>
              <a:t>4. </a:t>
            </a:r>
            <a:r>
              <a:rPr lang="ko-KR" altLang="en-US" sz="1200" b="1" dirty="0" smtClean="0">
                <a:solidFill>
                  <a:srgbClr val="FF0000"/>
                </a:solidFill>
              </a:rPr>
              <a:t>인증서 선택 및 암호 입력 후</a:t>
            </a:r>
            <a:r>
              <a:rPr lang="en-US" altLang="ko-KR" sz="1200" b="1" dirty="0" smtClean="0">
                <a:solidFill>
                  <a:srgbClr val="FF0000"/>
                </a:solidFill>
              </a:rPr>
              <a:t>, </a:t>
            </a:r>
            <a:r>
              <a:rPr lang="ko-KR" altLang="en-US" sz="1200" b="1" dirty="0" smtClean="0">
                <a:solidFill>
                  <a:srgbClr val="FF0000"/>
                </a:solidFill>
              </a:rPr>
              <a:t>확인 클릭</a:t>
            </a:r>
            <a:endParaRPr lang="en-US" altLang="ko-KR" sz="1200" b="1" dirty="0" smtClean="0">
              <a:solidFill>
                <a:srgbClr val="FF00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253199" y="5638096"/>
            <a:ext cx="205857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 smtClean="0">
                <a:solidFill>
                  <a:srgbClr val="FF0000"/>
                </a:solidFill>
              </a:rPr>
              <a:t>5. ‘</a:t>
            </a:r>
            <a:r>
              <a:rPr lang="ko-KR" altLang="en-US" sz="1200" b="1" dirty="0" smtClean="0">
                <a:solidFill>
                  <a:srgbClr val="FF0000"/>
                </a:solidFill>
              </a:rPr>
              <a:t>전자문서등록</a:t>
            </a:r>
            <a:r>
              <a:rPr lang="en-US" altLang="ko-KR" sz="1200" b="1" dirty="0" smtClean="0">
                <a:solidFill>
                  <a:srgbClr val="FF0000"/>
                </a:solidFill>
              </a:rPr>
              <a:t>’ </a:t>
            </a:r>
            <a:r>
              <a:rPr lang="ko-KR" altLang="en-US" sz="1200" b="1" dirty="0" smtClean="0">
                <a:solidFill>
                  <a:srgbClr val="FF0000"/>
                </a:solidFill>
              </a:rPr>
              <a:t>버튼 클릭</a:t>
            </a:r>
            <a:endParaRPr lang="en-US" altLang="ko-KR" sz="1200" b="1" dirty="0" smtClean="0">
              <a:solidFill>
                <a:srgbClr val="FF000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535613" y="8604250"/>
            <a:ext cx="1187450" cy="24622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000" spc="-30" dirty="0">
                <a:solidFill>
                  <a:schemeClr val="tx1">
                    <a:lumMod val="50000"/>
                    <a:lumOff val="50000"/>
                  </a:schemeClr>
                </a:solidFill>
                <a:latin typeface="굴림" pitchFamily="50" charset="-127"/>
                <a:ea typeface="굴림" pitchFamily="50" charset="-127"/>
              </a:rPr>
              <a:t>6</a:t>
            </a:r>
            <a:r>
              <a:rPr kumimoji="0" lang="en-US" altLang="ko-KR" sz="1000" spc="-3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굴림" pitchFamily="50" charset="-127"/>
                <a:ea typeface="굴림" pitchFamily="50" charset="-127"/>
              </a:rPr>
              <a:t> / 6</a:t>
            </a:r>
            <a:endParaRPr kumimoji="0" lang="en-US" altLang="ko-KR" sz="1000" spc="-30" dirty="0">
              <a:solidFill>
                <a:schemeClr val="tx1">
                  <a:lumMod val="50000"/>
                  <a:lumOff val="50000"/>
                </a:schemeClr>
              </a:solidFill>
              <a:latin typeface="굴림" pitchFamily="50" charset="-127"/>
              <a:ea typeface="굴림" pitchFamily="50" charset="-127"/>
            </a:endParaRPr>
          </a:p>
        </p:txBody>
      </p:sp>
      <p:pic>
        <p:nvPicPr>
          <p:cNvPr id="29" name="그림 2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42888" y="8402796"/>
            <a:ext cx="1438275" cy="447675"/>
          </a:xfrm>
          <a:prstGeom prst="rect">
            <a:avLst/>
          </a:prstGeom>
        </p:spPr>
      </p:pic>
      <p:sp>
        <p:nvSpPr>
          <p:cNvPr id="28" name="직사각형 27"/>
          <p:cNvSpPr/>
          <p:nvPr/>
        </p:nvSpPr>
        <p:spPr>
          <a:xfrm>
            <a:off x="242888" y="442913"/>
            <a:ext cx="6372225" cy="1344612"/>
          </a:xfrm>
          <a:prstGeom prst="rect">
            <a:avLst/>
          </a:prstGeom>
          <a:solidFill>
            <a:srgbClr val="516F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dirty="0">
              <a:solidFill>
                <a:srgbClr val="516F56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0" name="제목 6"/>
          <p:cNvSpPr>
            <a:spLocks noGrp="1"/>
          </p:cNvSpPr>
          <p:nvPr>
            <p:ph type="title"/>
          </p:nvPr>
        </p:nvSpPr>
        <p:spPr>
          <a:xfrm>
            <a:off x="327025" y="563563"/>
            <a:ext cx="6172200" cy="1344612"/>
          </a:xfrm>
        </p:spPr>
        <p:txBody>
          <a:bodyPr rtlCol="0" anchor="t">
            <a:normAutofit/>
          </a:bodyPr>
          <a:lstStyle/>
          <a:p>
            <a:pPr lvl="0" algn="l" eaLnBrk="1" fontAlgn="auto" hangingPunct="1">
              <a:spcAft>
                <a:spcPts val="0"/>
              </a:spcAft>
              <a:defRPr/>
            </a:pPr>
            <a:r>
              <a:rPr lang="en-US" altLang="ko-KR" sz="2400" spc="-150" dirty="0">
                <a:solidFill>
                  <a:prstClr val="white"/>
                </a:solidFill>
                <a:latin typeface="굴림" pitchFamily="50" charset="-127"/>
                <a:ea typeface="굴림" pitchFamily="50" charset="-127"/>
                <a:cs typeface="+mn-cs"/>
              </a:rPr>
              <a:t> 2.  </a:t>
            </a:r>
            <a:r>
              <a:rPr lang="ko-KR" altLang="en-US" sz="2400" spc="-150" dirty="0">
                <a:solidFill>
                  <a:prstClr val="white"/>
                </a:solidFill>
                <a:latin typeface="굴림" pitchFamily="50" charset="-127"/>
                <a:ea typeface="굴림" pitchFamily="50" charset="-127"/>
                <a:cs typeface="+mn-cs"/>
              </a:rPr>
              <a:t>전자 계약 등록</a:t>
            </a:r>
            <a:r>
              <a:rPr lang="en-US" altLang="ko-KR" sz="2400" spc="-150" dirty="0">
                <a:solidFill>
                  <a:prstClr val="white"/>
                </a:solidFill>
                <a:latin typeface="굴림" pitchFamily="50" charset="-127"/>
                <a:ea typeface="굴림" pitchFamily="50" charset="-127"/>
                <a:cs typeface="+mn-cs"/>
              </a:rPr>
              <a:t>(</a:t>
            </a:r>
            <a:r>
              <a:rPr lang="ko-KR" altLang="en-US" sz="2400" spc="-150" dirty="0">
                <a:solidFill>
                  <a:prstClr val="white"/>
                </a:solidFill>
                <a:latin typeface="굴림" pitchFamily="50" charset="-127"/>
                <a:ea typeface="굴림" pitchFamily="50" charset="-127"/>
                <a:cs typeface="+mn-cs"/>
              </a:rPr>
              <a:t>갱신</a:t>
            </a:r>
            <a:r>
              <a:rPr lang="en-US" altLang="ko-KR" sz="2400" spc="-150" dirty="0">
                <a:solidFill>
                  <a:prstClr val="white"/>
                </a:solidFill>
                <a:latin typeface="굴림" pitchFamily="50" charset="-127"/>
                <a:ea typeface="굴림" pitchFamily="50" charset="-127"/>
                <a:cs typeface="+mn-cs"/>
              </a:rPr>
              <a:t>) </a:t>
            </a:r>
            <a:r>
              <a:rPr lang="ko-KR" altLang="en-US" sz="2400" spc="-150" dirty="0">
                <a:solidFill>
                  <a:prstClr val="white"/>
                </a:solidFill>
                <a:latin typeface="굴림" pitchFamily="50" charset="-127"/>
                <a:ea typeface="굴림" pitchFamily="50" charset="-127"/>
                <a:cs typeface="+mn-cs"/>
              </a:rPr>
              <a:t>절차</a:t>
            </a:r>
            <a:r>
              <a:rPr lang="en-US" altLang="ko-KR" sz="2400" dirty="0">
                <a:solidFill>
                  <a:prstClr val="white"/>
                </a:solidFill>
                <a:latin typeface="굴림" pitchFamily="50" charset="-127"/>
                <a:ea typeface="굴림" pitchFamily="50" charset="-127"/>
                <a:cs typeface="+mn-cs"/>
              </a:rPr>
              <a:t/>
            </a:r>
            <a:br>
              <a:rPr lang="en-US" altLang="ko-KR" sz="2400" dirty="0">
                <a:solidFill>
                  <a:prstClr val="white"/>
                </a:solidFill>
                <a:latin typeface="굴림" pitchFamily="50" charset="-127"/>
                <a:ea typeface="굴림" pitchFamily="50" charset="-127"/>
                <a:cs typeface="+mn-cs"/>
              </a:rPr>
            </a:br>
            <a:r>
              <a:rPr lang="en-US" altLang="ko-KR" sz="2400" dirty="0">
                <a:solidFill>
                  <a:prstClr val="white"/>
                </a:solidFill>
                <a:latin typeface="굴림" pitchFamily="50" charset="-127"/>
                <a:ea typeface="굴림" pitchFamily="50" charset="-127"/>
                <a:cs typeface="+mn-cs"/>
              </a:rPr>
              <a:t>     </a:t>
            </a:r>
            <a:r>
              <a:rPr lang="en-US" altLang="ko-KR" sz="1800" dirty="0">
                <a:solidFill>
                  <a:prstClr val="white"/>
                </a:solidFill>
                <a:latin typeface="굴림" pitchFamily="50" charset="-127"/>
                <a:ea typeface="굴림" pitchFamily="50" charset="-127"/>
                <a:cs typeface="+mn-cs"/>
              </a:rPr>
              <a:t>2. </a:t>
            </a:r>
            <a:r>
              <a:rPr lang="en-US" altLang="ko-KR" sz="1800" dirty="0" smtClean="0">
                <a:solidFill>
                  <a:prstClr val="white"/>
                </a:solidFill>
                <a:latin typeface="굴림" pitchFamily="50" charset="-127"/>
                <a:ea typeface="굴림" pitchFamily="50" charset="-127"/>
                <a:cs typeface="+mn-cs"/>
              </a:rPr>
              <a:t>2. </a:t>
            </a:r>
            <a:r>
              <a:rPr lang="ko-KR" altLang="en-US" sz="1800" spc="-150" dirty="0" smtClean="0">
                <a:solidFill>
                  <a:prstClr val="white"/>
                </a:solidFill>
                <a:latin typeface="굴림" pitchFamily="50" charset="-127"/>
                <a:ea typeface="굴림" pitchFamily="50" charset="-127"/>
                <a:cs typeface="+mn-cs"/>
              </a:rPr>
              <a:t>전자 계약서 등록</a:t>
            </a:r>
            <a:r>
              <a:rPr lang="en-US" altLang="ko-KR" sz="1800" spc="-150" dirty="0" smtClean="0">
                <a:solidFill>
                  <a:prstClr val="white"/>
                </a:solidFill>
                <a:latin typeface="굴림" pitchFamily="50" charset="-127"/>
                <a:ea typeface="굴림" pitchFamily="50" charset="-127"/>
                <a:cs typeface="+mn-cs"/>
              </a:rPr>
              <a:t>(</a:t>
            </a:r>
            <a:r>
              <a:rPr lang="ko-KR" altLang="en-US" sz="1800" spc="-150" dirty="0" smtClean="0">
                <a:solidFill>
                  <a:prstClr val="white"/>
                </a:solidFill>
                <a:latin typeface="굴림" pitchFamily="50" charset="-127"/>
                <a:ea typeface="굴림" pitchFamily="50" charset="-127"/>
                <a:cs typeface="+mn-cs"/>
              </a:rPr>
              <a:t>갱신</a:t>
            </a:r>
            <a:r>
              <a:rPr lang="en-US" altLang="ko-KR" sz="1800" spc="-150" dirty="0" smtClean="0">
                <a:solidFill>
                  <a:prstClr val="white"/>
                </a:solidFill>
                <a:latin typeface="굴림" pitchFamily="50" charset="-127"/>
                <a:ea typeface="굴림" pitchFamily="50" charset="-127"/>
                <a:cs typeface="+mn-cs"/>
              </a:rPr>
              <a:t>)</a:t>
            </a:r>
            <a:endParaRPr lang="ko-KR" altLang="en-US" sz="2400" spc="-150" dirty="0">
              <a:solidFill>
                <a:prstClr val="white"/>
              </a:solidFill>
              <a:latin typeface="굴림" pitchFamily="50" charset="-127"/>
              <a:ea typeface="굴림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58533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1463" y="4257352"/>
            <a:ext cx="6343650" cy="4076700"/>
          </a:xfrm>
          <a:prstGeom prst="rect">
            <a:avLst/>
          </a:prstGeom>
        </p:spPr>
      </p:pic>
      <p:sp>
        <p:nvSpPr>
          <p:cNvPr id="27" name="TextBox 26"/>
          <p:cNvSpPr txBox="1"/>
          <p:nvPr/>
        </p:nvSpPr>
        <p:spPr>
          <a:xfrm>
            <a:off x="260648" y="1928794"/>
            <a:ext cx="6597352" cy="24929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300" b="1" spc="-6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맑은 고딕" pitchFamily="50" charset="-127"/>
                <a:ea typeface="맑은 고딕" pitchFamily="50" charset="-127"/>
              </a:rPr>
              <a:t> 어린이 인플루엔자 국가예방접종 지원 사업에 참여하기 위해서는 </a:t>
            </a:r>
            <a:r>
              <a:rPr kumimoji="0" lang="ko-KR" altLang="en-US" sz="1300" b="1" u="sng" spc="-60" dirty="0" smtClean="0">
                <a:solidFill>
                  <a:srgbClr val="9C2424"/>
                </a:solidFill>
                <a:latin typeface="맑은 고딕" pitchFamily="50" charset="-127"/>
                <a:ea typeface="맑은 고딕" pitchFamily="50" charset="-127"/>
              </a:rPr>
              <a:t>통장 사본</a:t>
            </a:r>
            <a:r>
              <a:rPr kumimoji="0" lang="en-US" altLang="ko-KR" sz="1300" b="1" u="sng" spc="-60" dirty="0" smtClean="0">
                <a:solidFill>
                  <a:srgbClr val="9C2424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kumimoji="0" lang="ko-KR" altLang="en-US" sz="1300" b="1" u="sng" spc="-60" dirty="0" smtClean="0">
                <a:solidFill>
                  <a:srgbClr val="9C2424"/>
                </a:solidFill>
                <a:latin typeface="맑은 고딕" pitchFamily="50" charset="-127"/>
                <a:ea typeface="맑은 고딕" pitchFamily="50" charset="-127"/>
              </a:rPr>
              <a:t>교육수료정보</a:t>
            </a:r>
            <a:r>
              <a:rPr kumimoji="0" lang="en-US" altLang="ko-KR" sz="1300" b="1" u="sng" spc="-60" dirty="0" smtClean="0">
                <a:solidFill>
                  <a:srgbClr val="9C2424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kumimoji="0" lang="ko-KR" altLang="en-US" sz="1300" b="1" u="sng" spc="-60" dirty="0" smtClean="0">
                <a:solidFill>
                  <a:srgbClr val="9C2424"/>
                </a:solidFill>
                <a:latin typeface="맑은 고딕" pitchFamily="50" charset="-127"/>
                <a:ea typeface="맑은 고딕" pitchFamily="50" charset="-127"/>
              </a:rPr>
              <a:t>참여백신 시행 확인증을 작성</a:t>
            </a:r>
            <a:r>
              <a:rPr kumimoji="0" lang="ko-KR" altLang="en-US" sz="1300" b="1" spc="-6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맑은 고딕" pitchFamily="50" charset="-127"/>
                <a:ea typeface="맑은 고딕" pitchFamily="50" charset="-127"/>
              </a:rPr>
              <a:t>해야 합니다</a:t>
            </a:r>
            <a:r>
              <a:rPr kumimoji="0" lang="en-US" altLang="ko-KR" sz="1300" b="1" spc="-6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kumimoji="0" lang="en-US" altLang="ko-KR" sz="1300" b="1" spc="-60" dirty="0">
              <a:solidFill>
                <a:schemeClr val="tx1">
                  <a:lumMod val="65000"/>
                  <a:lumOff val="35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AutoNum type="arabicPeriod"/>
              <a:defRPr/>
            </a:pPr>
            <a:r>
              <a:rPr kumimoji="0" lang="en-US" altLang="ko-KR" sz="1300" b="1" spc="-6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맑은 고딕" pitchFamily="50" charset="-127"/>
                <a:ea typeface="맑은 고딕" pitchFamily="50" charset="-127"/>
              </a:rPr>
              <a:t>‘</a:t>
            </a:r>
            <a:r>
              <a:rPr kumimoji="0" lang="ko-KR" altLang="en-US" sz="1300" b="1" spc="-6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맑은 고딕" pitchFamily="50" charset="-127"/>
                <a:ea typeface="맑은 고딕" pitchFamily="50" charset="-127"/>
              </a:rPr>
              <a:t>어린이 국가예방접종</a:t>
            </a:r>
            <a:r>
              <a:rPr kumimoji="0" lang="en-US" altLang="ko-KR" sz="1300" b="1" spc="-6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맑은 고딕" pitchFamily="50" charset="-127"/>
                <a:ea typeface="맑은 고딕" pitchFamily="50" charset="-127"/>
              </a:rPr>
              <a:t>’</a:t>
            </a:r>
            <a:r>
              <a:rPr kumimoji="0" lang="ko-KR" altLang="en-US" sz="1300" b="1" spc="-6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맑은 고딕" pitchFamily="50" charset="-127"/>
                <a:ea typeface="맑은 고딕" pitchFamily="50" charset="-127"/>
              </a:rPr>
              <a:t> 탭을 클릭하여 통장사본을 등록합니다</a:t>
            </a:r>
            <a:r>
              <a:rPr kumimoji="0" lang="en-US" altLang="ko-KR" sz="1300" b="1" spc="-6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342900" indent="-34290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AutoNum type="arabicPeriod"/>
              <a:defRPr/>
            </a:pPr>
            <a:r>
              <a:rPr kumimoji="0" lang="ko-KR" altLang="en-US" sz="1300" b="1" spc="-6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맑은 고딕" pitchFamily="50" charset="-127"/>
                <a:ea typeface="맑은 고딕" pitchFamily="50" charset="-127"/>
              </a:rPr>
              <a:t>어린이 교육수료 정보를 입력 후 검증이 완료되면 </a:t>
            </a:r>
            <a:r>
              <a:rPr kumimoji="0" lang="en-US" altLang="ko-KR" sz="1300" b="1" spc="-6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맑은 고딕" pitchFamily="50" charset="-127"/>
                <a:ea typeface="맑은 고딕" pitchFamily="50" charset="-127"/>
              </a:rPr>
              <a:t>‘</a:t>
            </a:r>
            <a:r>
              <a:rPr kumimoji="0" lang="ko-KR" altLang="en-US" sz="1300" b="1" spc="-6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맑은 고딕" pitchFamily="50" charset="-127"/>
                <a:ea typeface="맑은 고딕" pitchFamily="50" charset="-127"/>
              </a:rPr>
              <a:t>저장</a:t>
            </a:r>
            <a:r>
              <a:rPr kumimoji="0" lang="en-US" altLang="ko-KR" sz="1300" b="1" spc="-6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맑은 고딕" pitchFamily="50" charset="-127"/>
                <a:ea typeface="맑은 고딕" pitchFamily="50" charset="-127"/>
              </a:rPr>
              <a:t>’</a:t>
            </a:r>
            <a:r>
              <a:rPr kumimoji="0" lang="ko-KR" altLang="en-US" sz="1300" b="1" spc="-6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맑은 고딕" pitchFamily="50" charset="-127"/>
                <a:ea typeface="맑은 고딕" pitchFamily="50" charset="-127"/>
              </a:rPr>
              <a:t> 버튼을 클릭하여 저장합니다</a:t>
            </a:r>
            <a:r>
              <a:rPr kumimoji="0" lang="en-US" altLang="ko-KR" sz="1300" b="1" spc="-6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342900" indent="-34290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AutoNum type="arabicPeriod"/>
              <a:defRPr/>
            </a:pPr>
            <a:r>
              <a:rPr kumimoji="0" lang="ko-KR" altLang="en-US" sz="1300" b="1" spc="-6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맑은 고딕" pitchFamily="50" charset="-127"/>
                <a:ea typeface="맑은 고딕" pitchFamily="50" charset="-127"/>
              </a:rPr>
              <a:t>어린이 참여백신 시행 확인증 정보의 </a:t>
            </a:r>
            <a:r>
              <a:rPr kumimoji="0" lang="en-US" altLang="ko-KR" sz="1300" b="1" spc="-6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맑은 고딕" pitchFamily="50" charset="-127"/>
                <a:ea typeface="맑은 고딕" pitchFamily="50" charset="-127"/>
              </a:rPr>
              <a:t>‘</a:t>
            </a:r>
            <a:r>
              <a:rPr kumimoji="0" lang="ko-KR" altLang="en-US" sz="1300" b="1" spc="-6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맑은 고딕" pitchFamily="50" charset="-127"/>
                <a:ea typeface="맑은 고딕" pitchFamily="50" charset="-127"/>
              </a:rPr>
              <a:t>확인증 등록</a:t>
            </a:r>
            <a:r>
              <a:rPr kumimoji="0" lang="en-US" altLang="ko-KR" sz="1300" b="1" spc="-6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맑은 고딕" pitchFamily="50" charset="-127"/>
                <a:ea typeface="맑은 고딕" pitchFamily="50" charset="-127"/>
              </a:rPr>
              <a:t>’</a:t>
            </a:r>
            <a:r>
              <a:rPr kumimoji="0" lang="ko-KR" altLang="en-US" sz="1300" b="1" spc="-6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맑은 고딕" pitchFamily="50" charset="-127"/>
                <a:ea typeface="맑은 고딕" pitchFamily="50" charset="-127"/>
              </a:rPr>
              <a:t> 버튼을 클릭합니다</a:t>
            </a:r>
            <a:r>
              <a:rPr kumimoji="0" lang="en-US" altLang="ko-KR" sz="1300" b="1" spc="-6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342900" indent="-34290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AutoNum type="arabicPeriod"/>
              <a:defRPr/>
            </a:pPr>
            <a:r>
              <a:rPr kumimoji="0" lang="ko-KR" altLang="en-US" sz="1300" b="1" spc="-6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맑은 고딕" pitchFamily="50" charset="-127"/>
                <a:ea typeface="맑은 고딕" pitchFamily="50" charset="-127"/>
              </a:rPr>
              <a:t>참여하실 백신 정보를 선택 후 </a:t>
            </a:r>
            <a:r>
              <a:rPr kumimoji="0" lang="en-US" altLang="ko-KR" sz="1300" b="1" spc="-6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맑은 고딕" pitchFamily="50" charset="-127"/>
                <a:ea typeface="맑은 고딕" pitchFamily="50" charset="-127"/>
              </a:rPr>
              <a:t>‘</a:t>
            </a:r>
            <a:r>
              <a:rPr kumimoji="0" lang="ko-KR" altLang="en-US" sz="1300" b="1" spc="-6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맑은 고딕" pitchFamily="50" charset="-127"/>
                <a:ea typeface="맑은 고딕" pitchFamily="50" charset="-127"/>
              </a:rPr>
              <a:t>확인증 작성</a:t>
            </a:r>
            <a:r>
              <a:rPr kumimoji="0" lang="en-US" altLang="ko-KR" sz="1300" b="1" spc="-6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맑은 고딕" pitchFamily="50" charset="-127"/>
                <a:ea typeface="맑은 고딕" pitchFamily="50" charset="-127"/>
              </a:rPr>
              <a:t>’</a:t>
            </a:r>
            <a:r>
              <a:rPr kumimoji="0" lang="ko-KR" altLang="en-US" sz="1300" b="1" spc="-6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맑은 고딕" pitchFamily="50" charset="-127"/>
                <a:ea typeface="맑은 고딕" pitchFamily="50" charset="-127"/>
              </a:rPr>
              <a:t> 버튼을 클릭합니다</a:t>
            </a:r>
            <a:r>
              <a:rPr kumimoji="0" lang="en-US" altLang="ko-KR" sz="1300" b="1" spc="-6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342900" indent="-34290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AutoNum type="arabicPeriod"/>
              <a:defRPr/>
            </a:pPr>
            <a:r>
              <a:rPr kumimoji="0" lang="ko-KR" altLang="en-US" sz="1300" b="1" spc="-6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맑은 고딕" pitchFamily="50" charset="-127"/>
                <a:ea typeface="맑은 고딕" pitchFamily="50" charset="-127"/>
              </a:rPr>
              <a:t>전자문서뷰어로</a:t>
            </a:r>
            <a:r>
              <a:rPr kumimoji="0" lang="ko-KR" altLang="en-US" sz="1300" b="1" spc="-60" dirty="0">
                <a:solidFill>
                  <a:schemeClr val="tx1">
                    <a:lumMod val="65000"/>
                    <a:lumOff val="35000"/>
                  </a:schemeClr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ko-KR" altLang="en-US" sz="1300" b="1" spc="-6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맑은 고딕" pitchFamily="50" charset="-127"/>
                <a:ea typeface="맑은 고딕" pitchFamily="50" charset="-127"/>
              </a:rPr>
              <a:t>확인증 정보 </a:t>
            </a:r>
            <a:r>
              <a:rPr kumimoji="0" lang="ko-KR" altLang="en-US" sz="1300" b="1" spc="-60" dirty="0">
                <a:solidFill>
                  <a:schemeClr val="tx1">
                    <a:lumMod val="65000"/>
                    <a:lumOff val="35000"/>
                  </a:schemeClr>
                </a:solidFill>
                <a:latin typeface="맑은 고딕" pitchFamily="50" charset="-127"/>
                <a:ea typeface="맑은 고딕" pitchFamily="50" charset="-127"/>
              </a:rPr>
              <a:t>확인  후</a:t>
            </a:r>
            <a:r>
              <a:rPr kumimoji="0" lang="en-US" altLang="ko-KR" sz="1300" b="1" spc="-60" dirty="0">
                <a:solidFill>
                  <a:schemeClr val="tx1">
                    <a:lumMod val="65000"/>
                    <a:lumOff val="35000"/>
                  </a:schemeClr>
                </a:solidFill>
                <a:latin typeface="맑은 고딕" pitchFamily="50" charset="-127"/>
                <a:ea typeface="맑은 고딕" pitchFamily="50" charset="-127"/>
              </a:rPr>
              <a:t>, ‘</a:t>
            </a:r>
            <a:r>
              <a:rPr kumimoji="0" lang="ko-KR" altLang="en-US" sz="1300" b="1" spc="-6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맑은 고딕" pitchFamily="50" charset="-127"/>
                <a:ea typeface="맑은 고딕" pitchFamily="50" charset="-127"/>
              </a:rPr>
              <a:t>서명</a:t>
            </a:r>
            <a:r>
              <a:rPr kumimoji="0" lang="en-US" altLang="ko-KR" sz="1300" b="1" spc="-6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맑은 고딕" pitchFamily="50" charset="-127"/>
                <a:ea typeface="맑은 고딕" pitchFamily="50" charset="-127"/>
              </a:rPr>
              <a:t>‘ </a:t>
            </a:r>
            <a:r>
              <a:rPr kumimoji="0" lang="ko-KR" altLang="en-US" sz="1300" b="1" spc="-60" dirty="0">
                <a:solidFill>
                  <a:schemeClr val="tx1">
                    <a:lumMod val="65000"/>
                    <a:lumOff val="35000"/>
                  </a:schemeClr>
                </a:solidFill>
                <a:latin typeface="맑은 고딕" pitchFamily="50" charset="-127"/>
                <a:ea typeface="맑은 고딕" pitchFamily="50" charset="-127"/>
              </a:rPr>
              <a:t>부분을 클릭합니다</a:t>
            </a:r>
            <a:r>
              <a:rPr kumimoji="0" lang="en-US" altLang="ko-KR" sz="1300" b="1" spc="-60" dirty="0">
                <a:solidFill>
                  <a:schemeClr val="tx1">
                    <a:lumMod val="65000"/>
                    <a:lumOff val="35000"/>
                  </a:schemeClr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342900" indent="-34290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AutoNum type="arabicPeriod"/>
              <a:defRPr/>
            </a:pPr>
            <a:r>
              <a:rPr kumimoji="0" lang="ko-KR" altLang="en-US" sz="1300" b="1" spc="-60" dirty="0">
                <a:solidFill>
                  <a:schemeClr val="tx1">
                    <a:lumMod val="65000"/>
                    <a:lumOff val="35000"/>
                  </a:schemeClr>
                </a:solidFill>
                <a:latin typeface="맑은 고딕" pitchFamily="50" charset="-127"/>
                <a:ea typeface="맑은 고딕" pitchFamily="50" charset="-127"/>
              </a:rPr>
              <a:t>인증서 선택 후 암호 입력 후</a:t>
            </a:r>
            <a:r>
              <a:rPr kumimoji="0" lang="en-US" altLang="ko-KR" sz="1300" b="1" spc="-60" dirty="0">
                <a:solidFill>
                  <a:schemeClr val="tx1">
                    <a:lumMod val="65000"/>
                    <a:lumOff val="35000"/>
                  </a:schemeClr>
                </a:solidFill>
                <a:latin typeface="맑은 고딕" pitchFamily="50" charset="-127"/>
                <a:ea typeface="맑은 고딕" pitchFamily="50" charset="-127"/>
              </a:rPr>
              <a:t>, ‘</a:t>
            </a:r>
            <a:r>
              <a:rPr kumimoji="0" lang="ko-KR" altLang="en-US" sz="1300" b="1" spc="-60" dirty="0">
                <a:solidFill>
                  <a:schemeClr val="tx1">
                    <a:lumMod val="65000"/>
                    <a:lumOff val="35000"/>
                  </a:schemeClr>
                </a:solidFill>
                <a:latin typeface="맑은 고딕" pitchFamily="50" charset="-127"/>
                <a:ea typeface="맑은 고딕" pitchFamily="50" charset="-127"/>
              </a:rPr>
              <a:t>확인</a:t>
            </a:r>
            <a:r>
              <a:rPr kumimoji="0" lang="en-US" altLang="ko-KR" sz="1300" b="1" spc="-60" dirty="0">
                <a:solidFill>
                  <a:schemeClr val="tx1">
                    <a:lumMod val="65000"/>
                    <a:lumOff val="35000"/>
                  </a:schemeClr>
                </a:solidFill>
                <a:latin typeface="맑은 고딕" pitchFamily="50" charset="-127"/>
                <a:ea typeface="맑은 고딕" pitchFamily="50" charset="-127"/>
              </a:rPr>
              <a:t>’</a:t>
            </a:r>
            <a:r>
              <a:rPr kumimoji="0" lang="ko-KR" altLang="en-US" sz="1300" b="1" spc="-60" dirty="0">
                <a:solidFill>
                  <a:schemeClr val="tx1">
                    <a:lumMod val="65000"/>
                    <a:lumOff val="35000"/>
                  </a:schemeClr>
                </a:solidFill>
                <a:latin typeface="맑은 고딕" pitchFamily="50" charset="-127"/>
                <a:ea typeface="맑은 고딕" pitchFamily="50" charset="-127"/>
              </a:rPr>
              <a:t>을 클릭합니다</a:t>
            </a:r>
            <a:r>
              <a:rPr kumimoji="0" lang="en-US" altLang="ko-KR" sz="1300" b="1" spc="-60" dirty="0">
                <a:solidFill>
                  <a:schemeClr val="tx1">
                    <a:lumMod val="65000"/>
                    <a:lumOff val="35000"/>
                  </a:schemeClr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342900" indent="-34290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AutoNum type="arabicPeriod"/>
              <a:defRPr/>
            </a:pPr>
            <a:r>
              <a:rPr kumimoji="0" lang="ko-KR" altLang="en-US" sz="1300" b="1" spc="-60" dirty="0">
                <a:solidFill>
                  <a:schemeClr val="tx1">
                    <a:lumMod val="65000"/>
                    <a:lumOff val="35000"/>
                  </a:schemeClr>
                </a:solidFill>
                <a:latin typeface="맑은 고딕" pitchFamily="50" charset="-127"/>
                <a:ea typeface="맑은 고딕" pitchFamily="50" charset="-127"/>
              </a:rPr>
              <a:t>좌측 상단의 </a:t>
            </a:r>
            <a:r>
              <a:rPr kumimoji="0" lang="en-US" altLang="ko-KR" sz="1300" b="1" spc="-60" dirty="0">
                <a:solidFill>
                  <a:schemeClr val="tx1">
                    <a:lumMod val="65000"/>
                    <a:lumOff val="35000"/>
                  </a:schemeClr>
                </a:solidFill>
                <a:latin typeface="맑은 고딕" pitchFamily="50" charset="-127"/>
                <a:ea typeface="맑은 고딕" pitchFamily="50" charset="-127"/>
              </a:rPr>
              <a:t>‘</a:t>
            </a:r>
            <a:r>
              <a:rPr kumimoji="0" lang="ko-KR" altLang="en-US" sz="1300" b="1" spc="-60" dirty="0">
                <a:solidFill>
                  <a:schemeClr val="tx1">
                    <a:lumMod val="65000"/>
                    <a:lumOff val="35000"/>
                  </a:schemeClr>
                </a:solidFill>
                <a:latin typeface="맑은 고딕" pitchFamily="50" charset="-127"/>
                <a:ea typeface="맑은 고딕" pitchFamily="50" charset="-127"/>
              </a:rPr>
              <a:t>전자문서등록</a:t>
            </a:r>
            <a:r>
              <a:rPr kumimoji="0" lang="en-US" altLang="ko-KR" sz="1300" b="1" spc="-60" dirty="0">
                <a:solidFill>
                  <a:schemeClr val="tx1">
                    <a:lumMod val="65000"/>
                    <a:lumOff val="35000"/>
                  </a:schemeClr>
                </a:solidFill>
                <a:latin typeface="맑은 고딕" pitchFamily="50" charset="-127"/>
                <a:ea typeface="맑은 고딕" pitchFamily="50" charset="-127"/>
              </a:rPr>
              <a:t>‘ </a:t>
            </a:r>
            <a:r>
              <a:rPr kumimoji="0" lang="ko-KR" altLang="en-US" sz="1300" b="1" spc="-60" dirty="0">
                <a:solidFill>
                  <a:schemeClr val="tx1">
                    <a:lumMod val="65000"/>
                    <a:lumOff val="35000"/>
                  </a:schemeClr>
                </a:solidFill>
                <a:latin typeface="맑은 고딕" pitchFamily="50" charset="-127"/>
                <a:ea typeface="맑은 고딕" pitchFamily="50" charset="-127"/>
              </a:rPr>
              <a:t>버튼을 클릭 하셔야</a:t>
            </a:r>
            <a:r>
              <a:rPr kumimoji="0" lang="en-US" altLang="ko-KR" sz="1300" b="1" spc="-60" dirty="0">
                <a:solidFill>
                  <a:schemeClr val="tx1">
                    <a:lumMod val="65000"/>
                    <a:lumOff val="35000"/>
                  </a:schemeClr>
                </a:solidFill>
                <a:latin typeface="맑은 고딕" pitchFamily="50" charset="-127"/>
                <a:ea typeface="맑은 고딕" pitchFamily="50" charset="-127"/>
              </a:rPr>
              <a:t>,</a:t>
            </a:r>
            <a:r>
              <a:rPr kumimoji="0" lang="ko-KR" altLang="en-US" sz="1300" b="1" spc="-60" dirty="0">
                <a:solidFill>
                  <a:schemeClr val="tx1">
                    <a:lumMod val="65000"/>
                    <a:lumOff val="35000"/>
                  </a:schemeClr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ko-KR" altLang="en-US" sz="1300" b="1" spc="-6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맑은 고딕" pitchFamily="50" charset="-127"/>
                <a:ea typeface="맑은 고딕" pitchFamily="50" charset="-127"/>
              </a:rPr>
              <a:t>확인증 </a:t>
            </a:r>
            <a:r>
              <a:rPr kumimoji="0" lang="ko-KR" altLang="en-US" sz="1300" b="1" spc="-60" dirty="0">
                <a:solidFill>
                  <a:schemeClr val="tx1">
                    <a:lumMod val="65000"/>
                    <a:lumOff val="35000"/>
                  </a:schemeClr>
                </a:solidFill>
                <a:latin typeface="맑은 고딕" pitchFamily="50" charset="-127"/>
                <a:ea typeface="맑은 고딕" pitchFamily="50" charset="-127"/>
              </a:rPr>
              <a:t>등록이 완료됩니다</a:t>
            </a:r>
            <a:r>
              <a:rPr kumimoji="0" lang="en-US" altLang="ko-KR" sz="1300" b="1" spc="-60" dirty="0">
                <a:solidFill>
                  <a:schemeClr val="tx1">
                    <a:lumMod val="65000"/>
                    <a:lumOff val="35000"/>
                  </a:schemeClr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</p:txBody>
      </p:sp>
      <p:sp>
        <p:nvSpPr>
          <p:cNvPr id="14" name="직사각형 13"/>
          <p:cNvSpPr/>
          <p:nvPr/>
        </p:nvSpPr>
        <p:spPr>
          <a:xfrm>
            <a:off x="3559325" y="7044432"/>
            <a:ext cx="661764" cy="191864"/>
          </a:xfrm>
          <a:prstGeom prst="rect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6" name="TextBox 25"/>
          <p:cNvSpPr txBox="1"/>
          <p:nvPr/>
        </p:nvSpPr>
        <p:spPr>
          <a:xfrm>
            <a:off x="5535613" y="8604250"/>
            <a:ext cx="1187450" cy="24622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000" spc="-30" dirty="0">
                <a:solidFill>
                  <a:schemeClr val="tx1">
                    <a:lumMod val="50000"/>
                    <a:lumOff val="50000"/>
                  </a:schemeClr>
                </a:solidFill>
                <a:latin typeface="굴림" pitchFamily="50" charset="-127"/>
                <a:ea typeface="굴림" pitchFamily="50" charset="-127"/>
              </a:rPr>
              <a:t>6</a:t>
            </a:r>
            <a:r>
              <a:rPr kumimoji="0" lang="en-US" altLang="ko-KR" sz="1000" spc="-3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굴림" pitchFamily="50" charset="-127"/>
                <a:ea typeface="굴림" pitchFamily="50" charset="-127"/>
              </a:rPr>
              <a:t> / 6</a:t>
            </a:r>
            <a:endParaRPr kumimoji="0" lang="en-US" altLang="ko-KR" sz="1000" spc="-30" dirty="0">
              <a:solidFill>
                <a:schemeClr val="tx1">
                  <a:lumMod val="50000"/>
                  <a:lumOff val="50000"/>
                </a:schemeClr>
              </a:solidFill>
              <a:latin typeface="굴림" pitchFamily="50" charset="-127"/>
              <a:ea typeface="굴림" pitchFamily="50" charset="-127"/>
            </a:endParaRPr>
          </a:p>
        </p:txBody>
      </p:sp>
      <p:pic>
        <p:nvPicPr>
          <p:cNvPr id="29" name="그림 2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2888" y="8402796"/>
            <a:ext cx="1438275" cy="447675"/>
          </a:xfrm>
          <a:prstGeom prst="rect">
            <a:avLst/>
          </a:prstGeom>
        </p:spPr>
      </p:pic>
      <p:sp>
        <p:nvSpPr>
          <p:cNvPr id="28" name="직사각형 27"/>
          <p:cNvSpPr/>
          <p:nvPr/>
        </p:nvSpPr>
        <p:spPr>
          <a:xfrm>
            <a:off x="242888" y="442913"/>
            <a:ext cx="6372225" cy="1344612"/>
          </a:xfrm>
          <a:prstGeom prst="rect">
            <a:avLst/>
          </a:prstGeom>
          <a:solidFill>
            <a:srgbClr val="516F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dirty="0">
              <a:solidFill>
                <a:srgbClr val="516F56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0" name="제목 6"/>
          <p:cNvSpPr>
            <a:spLocks noGrp="1"/>
          </p:cNvSpPr>
          <p:nvPr>
            <p:ph type="title"/>
          </p:nvPr>
        </p:nvSpPr>
        <p:spPr>
          <a:xfrm>
            <a:off x="327025" y="563563"/>
            <a:ext cx="6172200" cy="1344612"/>
          </a:xfrm>
        </p:spPr>
        <p:txBody>
          <a:bodyPr rtlCol="0" anchor="t">
            <a:normAutofit/>
          </a:bodyPr>
          <a:lstStyle/>
          <a:p>
            <a:pPr lvl="0" algn="l" eaLnBrk="1" fontAlgn="auto" hangingPunct="1">
              <a:spcAft>
                <a:spcPts val="0"/>
              </a:spcAft>
              <a:defRPr/>
            </a:pPr>
            <a:r>
              <a:rPr lang="en-US" altLang="ko-KR" sz="2400" spc="-150" dirty="0">
                <a:solidFill>
                  <a:prstClr val="white"/>
                </a:solidFill>
                <a:latin typeface="굴림" pitchFamily="50" charset="-127"/>
                <a:ea typeface="굴림" pitchFamily="50" charset="-127"/>
                <a:cs typeface="+mn-cs"/>
              </a:rPr>
              <a:t> </a:t>
            </a:r>
            <a:r>
              <a:rPr lang="en-US" altLang="ko-KR" sz="2400" spc="-150" dirty="0" smtClean="0">
                <a:solidFill>
                  <a:prstClr val="white"/>
                </a:solidFill>
                <a:latin typeface="굴림" pitchFamily="50" charset="-127"/>
                <a:ea typeface="굴림" pitchFamily="50" charset="-127"/>
                <a:cs typeface="+mn-cs"/>
              </a:rPr>
              <a:t>3.  </a:t>
            </a:r>
            <a:r>
              <a:rPr lang="ko-KR" altLang="en-US" sz="2400" spc="-150" dirty="0" smtClean="0">
                <a:solidFill>
                  <a:prstClr val="white"/>
                </a:solidFill>
                <a:latin typeface="굴림" pitchFamily="50" charset="-127"/>
                <a:ea typeface="굴림" pitchFamily="50" charset="-127"/>
                <a:cs typeface="+mn-cs"/>
              </a:rPr>
              <a:t>인플루엔자 지원사업 신규 참여</a:t>
            </a:r>
            <a:r>
              <a:rPr lang="en-US" altLang="ko-KR" sz="2400" spc="-150" dirty="0" smtClean="0">
                <a:solidFill>
                  <a:prstClr val="white"/>
                </a:solidFill>
                <a:latin typeface="굴림" pitchFamily="50" charset="-127"/>
                <a:ea typeface="굴림" pitchFamily="50" charset="-127"/>
                <a:cs typeface="+mn-cs"/>
              </a:rPr>
              <a:t> </a:t>
            </a:r>
            <a:r>
              <a:rPr lang="ko-KR" altLang="en-US" sz="2400" spc="-150" dirty="0">
                <a:solidFill>
                  <a:prstClr val="white"/>
                </a:solidFill>
                <a:latin typeface="굴림" pitchFamily="50" charset="-127"/>
                <a:ea typeface="굴림" pitchFamily="50" charset="-127"/>
                <a:cs typeface="+mn-cs"/>
              </a:rPr>
              <a:t>절차</a:t>
            </a:r>
            <a:r>
              <a:rPr lang="en-US" altLang="ko-KR" sz="2400" dirty="0">
                <a:solidFill>
                  <a:prstClr val="white"/>
                </a:solidFill>
                <a:latin typeface="굴림" pitchFamily="50" charset="-127"/>
                <a:ea typeface="굴림" pitchFamily="50" charset="-127"/>
                <a:cs typeface="+mn-cs"/>
              </a:rPr>
              <a:t/>
            </a:r>
            <a:br>
              <a:rPr lang="en-US" altLang="ko-KR" sz="2400" dirty="0">
                <a:solidFill>
                  <a:prstClr val="white"/>
                </a:solidFill>
                <a:latin typeface="굴림" pitchFamily="50" charset="-127"/>
                <a:ea typeface="굴림" pitchFamily="50" charset="-127"/>
                <a:cs typeface="+mn-cs"/>
              </a:rPr>
            </a:br>
            <a:r>
              <a:rPr lang="en-US" altLang="ko-KR" sz="2400" dirty="0">
                <a:solidFill>
                  <a:prstClr val="white"/>
                </a:solidFill>
                <a:latin typeface="굴림" pitchFamily="50" charset="-127"/>
                <a:ea typeface="굴림" pitchFamily="50" charset="-127"/>
                <a:cs typeface="+mn-cs"/>
              </a:rPr>
              <a:t>     </a:t>
            </a:r>
            <a:r>
              <a:rPr lang="en-US" altLang="ko-KR" sz="1800" dirty="0">
                <a:solidFill>
                  <a:prstClr val="white"/>
                </a:solidFill>
                <a:latin typeface="굴림" pitchFamily="50" charset="-127"/>
                <a:ea typeface="굴림" pitchFamily="50" charset="-127"/>
                <a:cs typeface="+mn-cs"/>
              </a:rPr>
              <a:t>3</a:t>
            </a:r>
            <a:r>
              <a:rPr lang="en-US" altLang="ko-KR" sz="1800" dirty="0" smtClean="0">
                <a:solidFill>
                  <a:prstClr val="white"/>
                </a:solidFill>
                <a:latin typeface="굴림" pitchFamily="50" charset="-127"/>
                <a:ea typeface="굴림" pitchFamily="50" charset="-127"/>
                <a:cs typeface="+mn-cs"/>
              </a:rPr>
              <a:t>. 1. </a:t>
            </a:r>
            <a:r>
              <a:rPr lang="ko-KR" altLang="en-US" sz="1800" dirty="0" smtClean="0">
                <a:solidFill>
                  <a:prstClr val="white"/>
                </a:solidFill>
                <a:latin typeface="굴림" pitchFamily="50" charset="-127"/>
                <a:ea typeface="굴림" pitchFamily="50" charset="-127"/>
                <a:cs typeface="+mn-cs"/>
              </a:rPr>
              <a:t>어린이 인플루엔자 지원사업 참여</a:t>
            </a:r>
            <a:endParaRPr lang="ko-KR" altLang="en-US" sz="2400" spc="-150" dirty="0">
              <a:solidFill>
                <a:prstClr val="white"/>
              </a:solidFill>
              <a:latin typeface="굴림" pitchFamily="50" charset="-127"/>
              <a:ea typeface="굴림" pitchFamily="50" charset="-127"/>
              <a:cs typeface="+mn-cs"/>
            </a:endParaRPr>
          </a:p>
        </p:txBody>
      </p:sp>
      <p:sp>
        <p:nvSpPr>
          <p:cNvPr id="18" name="직사각형 17"/>
          <p:cNvSpPr/>
          <p:nvPr/>
        </p:nvSpPr>
        <p:spPr>
          <a:xfrm>
            <a:off x="3212976" y="5418233"/>
            <a:ext cx="864096" cy="161879"/>
          </a:xfrm>
          <a:prstGeom prst="rect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직사각형 11"/>
          <p:cNvSpPr/>
          <p:nvPr/>
        </p:nvSpPr>
        <p:spPr>
          <a:xfrm>
            <a:off x="5276635" y="5857111"/>
            <a:ext cx="168590" cy="108012"/>
          </a:xfrm>
          <a:prstGeom prst="rect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직사각형 12"/>
          <p:cNvSpPr/>
          <p:nvPr/>
        </p:nvSpPr>
        <p:spPr>
          <a:xfrm>
            <a:off x="3298877" y="6342844"/>
            <a:ext cx="3090499" cy="368793"/>
          </a:xfrm>
          <a:prstGeom prst="rect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32" name="그림 3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475" y="5471203"/>
            <a:ext cx="2847489" cy="2828220"/>
          </a:xfrm>
          <a:prstGeom prst="rect">
            <a:avLst/>
          </a:prstGeom>
        </p:spPr>
      </p:pic>
      <p:pic>
        <p:nvPicPr>
          <p:cNvPr id="31" name="그림 3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7450" y="7260907"/>
            <a:ext cx="1903277" cy="1227226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5170629" y="5580112"/>
            <a:ext cx="13067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 smtClean="0">
                <a:solidFill>
                  <a:srgbClr val="FF0000"/>
                </a:solidFill>
              </a:rPr>
              <a:t>1. </a:t>
            </a:r>
            <a:r>
              <a:rPr lang="ko-KR" altLang="en-US" sz="1200" b="1" dirty="0" smtClean="0">
                <a:solidFill>
                  <a:srgbClr val="FF0000"/>
                </a:solidFill>
              </a:rPr>
              <a:t>통장사본 등록</a:t>
            </a:r>
            <a:endParaRPr lang="en-US" altLang="ko-KR" sz="1200" b="1" dirty="0" smtClean="0">
              <a:solidFill>
                <a:srgbClr val="FF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387715" y="6032341"/>
            <a:ext cx="21531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 smtClean="0">
                <a:solidFill>
                  <a:srgbClr val="FF0000"/>
                </a:solidFill>
              </a:rPr>
              <a:t>2. </a:t>
            </a:r>
            <a:r>
              <a:rPr lang="ko-KR" altLang="en-US" sz="1200" b="1" dirty="0" smtClean="0">
                <a:solidFill>
                  <a:srgbClr val="FF0000"/>
                </a:solidFill>
              </a:rPr>
              <a:t>어린이 교육 수료정보 저장</a:t>
            </a:r>
            <a:endParaRPr lang="en-US" altLang="ko-KR" sz="1200" b="1" dirty="0" smtClean="0">
              <a:solidFill>
                <a:srgbClr val="FF0000"/>
              </a:solidFill>
            </a:endParaRPr>
          </a:p>
        </p:txBody>
      </p:sp>
      <p:pic>
        <p:nvPicPr>
          <p:cNvPr id="11" name="그림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845" y="5889187"/>
            <a:ext cx="1814220" cy="2077508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1036694" y="8195552"/>
            <a:ext cx="24849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>
                <a:solidFill>
                  <a:srgbClr val="FF0000"/>
                </a:solidFill>
              </a:rPr>
              <a:t>5</a:t>
            </a:r>
            <a:r>
              <a:rPr lang="en-US" altLang="ko-KR" sz="1200" b="1" dirty="0" smtClean="0">
                <a:solidFill>
                  <a:srgbClr val="FF0000"/>
                </a:solidFill>
              </a:rPr>
              <a:t>. </a:t>
            </a:r>
            <a:r>
              <a:rPr lang="ko-KR" altLang="en-US" sz="1200" b="1" dirty="0" smtClean="0">
                <a:solidFill>
                  <a:srgbClr val="FF0000"/>
                </a:solidFill>
              </a:rPr>
              <a:t>위탁 계약서  확인 후</a:t>
            </a:r>
            <a:r>
              <a:rPr lang="en-US" altLang="ko-KR" sz="1200" b="1" dirty="0" smtClean="0">
                <a:solidFill>
                  <a:srgbClr val="FF0000"/>
                </a:solidFill>
              </a:rPr>
              <a:t>, </a:t>
            </a:r>
            <a:r>
              <a:rPr lang="ko-KR" altLang="en-US" sz="1200" b="1" dirty="0" smtClean="0">
                <a:solidFill>
                  <a:srgbClr val="FF0000"/>
                </a:solidFill>
              </a:rPr>
              <a:t>서명 클릭</a:t>
            </a:r>
            <a:endParaRPr lang="en-US" altLang="ko-KR" sz="1200" b="1" dirty="0" smtClean="0">
              <a:solidFill>
                <a:srgbClr val="FF0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82455" y="6295702"/>
            <a:ext cx="29835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 smtClean="0">
                <a:solidFill>
                  <a:srgbClr val="FF0000"/>
                </a:solidFill>
              </a:rPr>
              <a:t>6. </a:t>
            </a:r>
            <a:r>
              <a:rPr lang="ko-KR" altLang="en-US" sz="1200" b="1" dirty="0" smtClean="0">
                <a:solidFill>
                  <a:srgbClr val="FF0000"/>
                </a:solidFill>
              </a:rPr>
              <a:t>인증서 선택 및 암호 입력 후</a:t>
            </a:r>
            <a:r>
              <a:rPr lang="en-US" altLang="ko-KR" sz="1200" b="1" dirty="0" smtClean="0">
                <a:solidFill>
                  <a:srgbClr val="FF0000"/>
                </a:solidFill>
              </a:rPr>
              <a:t>, </a:t>
            </a:r>
            <a:r>
              <a:rPr lang="ko-KR" altLang="en-US" sz="1200" b="1" dirty="0" smtClean="0">
                <a:solidFill>
                  <a:srgbClr val="FF0000"/>
                </a:solidFill>
              </a:rPr>
              <a:t>확인 클릭</a:t>
            </a:r>
            <a:endParaRPr lang="en-US" altLang="ko-KR" sz="1200" b="1" dirty="0" smtClean="0">
              <a:solidFill>
                <a:srgbClr val="FF00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74779" y="5221925"/>
            <a:ext cx="205857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 smtClean="0">
                <a:solidFill>
                  <a:srgbClr val="FF0000"/>
                </a:solidFill>
              </a:rPr>
              <a:t>7. ‘</a:t>
            </a:r>
            <a:r>
              <a:rPr lang="ko-KR" altLang="en-US" sz="1200" b="1" dirty="0" smtClean="0">
                <a:solidFill>
                  <a:srgbClr val="FF0000"/>
                </a:solidFill>
              </a:rPr>
              <a:t>전자문서등록</a:t>
            </a:r>
            <a:r>
              <a:rPr lang="en-US" altLang="ko-KR" sz="1200" b="1" dirty="0" smtClean="0">
                <a:solidFill>
                  <a:srgbClr val="FF0000"/>
                </a:solidFill>
              </a:rPr>
              <a:t>’ </a:t>
            </a:r>
            <a:r>
              <a:rPr lang="ko-KR" altLang="en-US" sz="1200" b="1" dirty="0" smtClean="0">
                <a:solidFill>
                  <a:srgbClr val="FF0000"/>
                </a:solidFill>
              </a:rPr>
              <a:t>버튼 클릭</a:t>
            </a:r>
            <a:endParaRPr lang="en-US" altLang="ko-KR" sz="1200" b="1" dirty="0" smtClean="0">
              <a:solidFill>
                <a:srgbClr val="FF0000"/>
              </a:solidFill>
            </a:endParaRPr>
          </a:p>
        </p:txBody>
      </p:sp>
      <p:sp>
        <p:nvSpPr>
          <p:cNvPr id="33" name="직사각형 32"/>
          <p:cNvSpPr/>
          <p:nvPr/>
        </p:nvSpPr>
        <p:spPr>
          <a:xfrm>
            <a:off x="271463" y="5573227"/>
            <a:ext cx="565249" cy="161879"/>
          </a:xfrm>
          <a:prstGeom prst="rect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4" name="직사각형 33"/>
          <p:cNvSpPr/>
          <p:nvPr/>
        </p:nvSpPr>
        <p:spPr>
          <a:xfrm>
            <a:off x="2564903" y="8052119"/>
            <a:ext cx="235469" cy="143433"/>
          </a:xfrm>
          <a:prstGeom prst="rect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직사각형 14"/>
          <p:cNvSpPr/>
          <p:nvPr/>
        </p:nvSpPr>
        <p:spPr>
          <a:xfrm>
            <a:off x="548133" y="6731347"/>
            <a:ext cx="1814220" cy="1230034"/>
          </a:xfrm>
          <a:prstGeom prst="rect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5" name="직사각형 34"/>
          <p:cNvSpPr/>
          <p:nvPr/>
        </p:nvSpPr>
        <p:spPr>
          <a:xfrm>
            <a:off x="3634553" y="7279248"/>
            <a:ext cx="1814220" cy="1230034"/>
          </a:xfrm>
          <a:prstGeom prst="rect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6" name="TextBox 35"/>
          <p:cNvSpPr txBox="1"/>
          <p:nvPr/>
        </p:nvSpPr>
        <p:spPr>
          <a:xfrm>
            <a:off x="4200058" y="6933572"/>
            <a:ext cx="150393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>
                <a:solidFill>
                  <a:srgbClr val="FF0000"/>
                </a:solidFill>
              </a:rPr>
              <a:t>3</a:t>
            </a:r>
            <a:r>
              <a:rPr lang="en-US" altLang="ko-KR" sz="1200" b="1" dirty="0" smtClean="0">
                <a:solidFill>
                  <a:srgbClr val="FF0000"/>
                </a:solidFill>
              </a:rPr>
              <a:t>. </a:t>
            </a:r>
            <a:r>
              <a:rPr lang="ko-KR" altLang="en-US" sz="1200" b="1" dirty="0" smtClean="0">
                <a:solidFill>
                  <a:srgbClr val="FF0000"/>
                </a:solidFill>
              </a:rPr>
              <a:t>확인증 등록 클릭</a:t>
            </a:r>
            <a:endParaRPr lang="en-US" altLang="ko-KR" sz="1200" b="1" dirty="0" smtClean="0">
              <a:solidFill>
                <a:srgbClr val="FF0000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4315743" y="7747683"/>
            <a:ext cx="24384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 smtClean="0">
                <a:solidFill>
                  <a:srgbClr val="FF0000"/>
                </a:solidFill>
              </a:rPr>
              <a:t>4. </a:t>
            </a:r>
            <a:r>
              <a:rPr lang="ko-KR" altLang="en-US" sz="1200" b="1" dirty="0" smtClean="0">
                <a:solidFill>
                  <a:srgbClr val="FF0000"/>
                </a:solidFill>
              </a:rPr>
              <a:t>백신 선택 후</a:t>
            </a:r>
            <a:r>
              <a:rPr lang="en-US" altLang="ko-KR" sz="1200" b="1" dirty="0" smtClean="0">
                <a:solidFill>
                  <a:srgbClr val="FF0000"/>
                </a:solidFill>
              </a:rPr>
              <a:t>, </a:t>
            </a:r>
            <a:r>
              <a:rPr lang="ko-KR" altLang="en-US" sz="1200" b="1" dirty="0" smtClean="0">
                <a:solidFill>
                  <a:srgbClr val="FF0000"/>
                </a:solidFill>
              </a:rPr>
              <a:t>확인증 작성 클릭</a:t>
            </a:r>
            <a:endParaRPr lang="en-US" altLang="ko-KR" sz="1200" b="1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0531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사용자 지정 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4F81BD"/>
      </a:hlink>
      <a:folHlink>
        <a:srgbClr val="595959"/>
      </a:folHlink>
    </a:clrScheme>
    <a:fontScheme name="나눔명조">
      <a:majorFont>
        <a:latin typeface="나눔명조"/>
        <a:ea typeface="나눔명조"/>
        <a:cs typeface=""/>
      </a:majorFont>
      <a:minorFont>
        <a:latin typeface="나눔명조"/>
        <a:ea typeface="나눔명조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8786</TotalTime>
  <Words>916</Words>
  <Application>Microsoft Office PowerPoint</Application>
  <PresentationFormat>화면 슬라이드 쇼(4:3)</PresentationFormat>
  <Paragraphs>137</Paragraphs>
  <Slides>12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12</vt:i4>
      </vt:variant>
    </vt:vector>
  </HeadingPairs>
  <TitlesOfParts>
    <vt:vector size="19" baseType="lpstr">
      <vt:lpstr>Arial</vt:lpstr>
      <vt:lpstr>Wingdings</vt:lpstr>
      <vt:lpstr>나눔고딕</vt:lpstr>
      <vt:lpstr>맑은 고딕</vt:lpstr>
      <vt:lpstr>굴림</vt:lpstr>
      <vt:lpstr>나눔명조</vt:lpstr>
      <vt:lpstr>Office 테마</vt:lpstr>
      <vt:lpstr>국가예방접종 지원사업  전자 계약서 등록(갱신) 및  인플루엔자 사업 참여 매뉴얼</vt:lpstr>
      <vt:lpstr>목차</vt:lpstr>
      <vt:lpstr> 0.  전자 계약 시스템 들어가기</vt:lpstr>
      <vt:lpstr> 1.  전자 계약 관련 정보      1. 1. 계약서 종류</vt:lpstr>
      <vt:lpstr> 1.  전자 계약 관련 정보      1. 2. 전자 계약서 종류</vt:lpstr>
      <vt:lpstr> 1.  전자 계약 관련 정보      1. 3. 등록 / 갱신 시, 유의 사항</vt:lpstr>
      <vt:lpstr>PowerPoint 프레젠테이션</vt:lpstr>
      <vt:lpstr> 2.  전자 계약 등록(갱신) 절차      2. 2. 전자 계약서 등록(갱신)</vt:lpstr>
      <vt:lpstr> 3.  인플루엔자 지원사업 신규 참여 절차      3. 1. 어린이 인플루엔자 지원사업 참여</vt:lpstr>
      <vt:lpstr> 3.  인플루엔자 지원사업 신규 참여 절차      3. 2. 임신부 인플루엔자 지원사업 참여</vt:lpstr>
      <vt:lpstr> 3.  인플루엔자 지원사업 신규 참여 절차      3. 3. 어르신 인플루엔자 지원사업 참여</vt:lpstr>
      <vt:lpstr>감사합니다.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문서의 제목  나눔명조R, 40pt</dc:title>
  <dc:creator>네이버 한글캠페인</dc:creator>
  <cp:lastModifiedBy>USER</cp:lastModifiedBy>
  <cp:revision>722</cp:revision>
  <cp:lastPrinted>2016-09-08T09:43:53Z</cp:lastPrinted>
  <dcterms:created xsi:type="dcterms:W3CDTF">2011-08-23T09:33:59Z</dcterms:created>
  <dcterms:modified xsi:type="dcterms:W3CDTF">2019-07-04T07:02:14Z</dcterms:modified>
</cp:coreProperties>
</file>