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4" r:id="rId2"/>
    <p:sldId id="304" r:id="rId3"/>
    <p:sldId id="331" r:id="rId4"/>
    <p:sldId id="333" r:id="rId5"/>
    <p:sldId id="346" r:id="rId6"/>
    <p:sldId id="347" r:id="rId7"/>
    <p:sldId id="349" r:id="rId8"/>
    <p:sldId id="350" r:id="rId9"/>
    <p:sldId id="287" r:id="rId10"/>
    <p:sldId id="321" r:id="rId11"/>
    <p:sldId id="306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286" r:id="rId24"/>
  </p:sldIdLst>
  <p:sldSz cx="6858000" cy="9144000" type="screen4x3"/>
  <p:notesSz cx="10234613" cy="7104063"/>
  <p:embeddedFontLst>
    <p:embeddedFont>
      <p:font typeface="나눔명조" panose="020B0600000101010101" charset="-127"/>
      <p:regular r:id="rId27"/>
      <p:bold r:id="rId28"/>
    </p:embeddedFont>
    <p:embeddedFont>
      <p:font typeface="나눔고딕" panose="020B0600000101010101" charset="-127"/>
      <p:regular r:id="rId29"/>
    </p:embeddedFont>
    <p:embeddedFont>
      <p:font typeface="맑은 고딕" panose="020B0503020000020004" pitchFamily="50" charset="-127"/>
      <p:regular r:id="rId30"/>
      <p:bold r:id="rId31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나눔명조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8">
          <p15:clr>
            <a:srgbClr val="A4A3A4"/>
          </p15:clr>
        </p15:guide>
        <p15:guide id="3" orient="horz" pos="2238">
          <p15:clr>
            <a:srgbClr val="A4A3A4"/>
          </p15:clr>
        </p15:guide>
        <p15:guide id="4" pos="32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2424"/>
    <a:srgbClr val="FFFFFF"/>
    <a:srgbClr val="FF66FF"/>
    <a:srgbClr val="F78C81"/>
    <a:srgbClr val="663300"/>
    <a:srgbClr val="FFFF00"/>
    <a:srgbClr val="FFFFCC"/>
    <a:srgbClr val="996633"/>
    <a:srgbClr val="516F56"/>
    <a:srgbClr val="909A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906" autoAdjust="0"/>
  </p:normalViewPr>
  <p:slideViewPr>
    <p:cSldViewPr>
      <p:cViewPr varScale="1">
        <p:scale>
          <a:sx n="82" d="100"/>
          <a:sy n="82" d="100"/>
        </p:scale>
        <p:origin x="3234" y="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0" d="100"/>
          <a:sy n="110" d="100"/>
        </p:scale>
        <p:origin x="2106" y="90"/>
      </p:cViewPr>
      <p:guideLst>
        <p:guide orient="horz" pos="2122"/>
        <p:guide pos="3108"/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725" cy="354952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>
              <a:defRPr sz="13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796595" y="0"/>
            <a:ext cx="4436371" cy="354952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r">
              <a:defRPr sz="1300"/>
            </a:lvl1pPr>
          </a:lstStyle>
          <a:p>
            <a:pPr>
              <a:defRPr/>
            </a:pPr>
            <a:fld id="{C090A663-448B-45BC-BD1B-C8393F97173D}" type="datetimeFigureOut">
              <a:rPr lang="ko-KR" altLang="en-US"/>
              <a:pPr>
                <a:defRPr/>
              </a:pPr>
              <a:t>2021-07-05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747436"/>
            <a:ext cx="4434725" cy="354952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796595" y="6747436"/>
            <a:ext cx="4436371" cy="354952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r">
              <a:defRPr sz="1300"/>
            </a:lvl1pPr>
          </a:lstStyle>
          <a:p>
            <a:pPr>
              <a:defRPr/>
            </a:pPr>
            <a:fld id="{DBF0484D-4392-44A9-9C79-DBC648A7F97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3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725" cy="354952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796595" y="0"/>
            <a:ext cx="4436371" cy="354952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50040578-8487-4E4A-90B5-2603DC1381A0}" type="datetimeFigureOut">
              <a:rPr lang="ko-KR" altLang="en-US"/>
              <a:pPr>
                <a:defRPr/>
              </a:pPr>
              <a:t>2021-07-05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119563" y="531813"/>
            <a:ext cx="199548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91" tIns="47745" rIns="95491" bIns="47745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1024285" y="3373719"/>
            <a:ext cx="8187690" cy="3197916"/>
          </a:xfrm>
          <a:prstGeom prst="rect">
            <a:avLst/>
          </a:prstGeom>
        </p:spPr>
        <p:txBody>
          <a:bodyPr vert="horz" lIns="95491" tIns="47745" rIns="95491" bIns="47745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747436"/>
            <a:ext cx="4434725" cy="354952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796595" y="6747436"/>
            <a:ext cx="4436371" cy="354952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88BCA380-A9A0-4E47-A274-7A1532FED84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4937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FA637B-28C1-46D7-8367-75CE4ADE307D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2856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CA380-A9A0-4E47-A274-7A1532FED842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590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242888" y="442913"/>
            <a:ext cx="3671887" cy="63738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그림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1075" y="442913"/>
            <a:ext cx="55403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 userDrawn="1"/>
        </p:nvSpPr>
        <p:spPr>
          <a:xfrm>
            <a:off x="4995863" y="8509000"/>
            <a:ext cx="2282825" cy="2159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kumimoji="0" lang="ko-KR" altLang="en-US" sz="800" dirty="0" err="1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kumimoji="0" lang="ko-KR" altLang="en-US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kumimoji="0"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kumimoji="0" lang="ko-KR" altLang="en-US" sz="800" u="sng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kumimoji="0" lang="ko-KR" altLang="en-US" sz="800" u="sng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2888" y="8515447"/>
            <a:ext cx="1436642" cy="423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242888" y="442913"/>
            <a:ext cx="3671887" cy="63738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그림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1075" y="442913"/>
            <a:ext cx="55403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 userDrawn="1"/>
        </p:nvSpPr>
        <p:spPr>
          <a:xfrm>
            <a:off x="4995863" y="8509000"/>
            <a:ext cx="2282825" cy="2159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kumimoji="0" lang="ko-KR" altLang="en-US" sz="800" dirty="0" err="1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kumimoji="0" lang="ko-KR" altLang="en-US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kumimoji="0"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kumimoji="0" lang="ko-KR" altLang="en-US" sz="800" u="sng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kumimoji="0" lang="ko-KR" altLang="en-US" sz="800" u="sng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50658" y="381429"/>
            <a:ext cx="6172200" cy="1524000"/>
          </a:xfrm>
        </p:spPr>
        <p:txBody>
          <a:bodyPr>
            <a:normAutofit/>
          </a:bodyPr>
          <a:lstStyle>
            <a:lvl1pPr algn="l">
              <a:defRPr sz="4000" spc="-150" baseline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그림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8459788"/>
            <a:ext cx="484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>
          <a:xfrm>
            <a:off x="5535613" y="8604250"/>
            <a:ext cx="118745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FE3B417-BBD2-4AF8-8560-01B84D63746C}" type="slidenum">
              <a:rPr kumimoji="0" lang="en-US" altLang="ko-KR" sz="800" spc="-3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kumimoji="0" lang="en-US" altLang="ko-KR" sz="8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/ 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그림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8459788"/>
            <a:ext cx="484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5535613" y="8604250"/>
            <a:ext cx="118745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86F5282-933A-4F01-9863-28B6C38E4C38}" type="slidenum">
              <a:rPr kumimoji="0" lang="en-US" altLang="ko-KR" sz="800" spc="-3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kumimoji="0" lang="en-US" altLang="ko-KR" sz="8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/ 12</a:t>
            </a:r>
          </a:p>
        </p:txBody>
      </p:sp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296652" y="251521"/>
            <a:ext cx="5829300" cy="1191948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12" name="내용 개체 틀 3"/>
          <p:cNvSpPr>
            <a:spLocks noGrp="1"/>
          </p:cNvSpPr>
          <p:nvPr>
            <p:ph sz="half" idx="2"/>
          </p:nvPr>
        </p:nvSpPr>
        <p:spPr>
          <a:xfrm>
            <a:off x="1857021" y="1991915"/>
            <a:ext cx="3030141" cy="5268384"/>
          </a:xfrm>
        </p:spPr>
        <p:txBody>
          <a:bodyPr>
            <a:normAutofit/>
          </a:bodyPr>
          <a:lstStyle>
            <a:lvl1pPr>
              <a:buNone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1pPr>
            <a:lvl2pPr>
              <a:buNone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2pPr>
            <a:lvl3pPr>
              <a:buFont typeface="Wingdings" pitchFamily="2" charset="2"/>
              <a:buChar char="§"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3pPr>
            <a:lvl4pPr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4pPr>
            <a:lvl5pPr>
              <a:buNone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C0B91-03D3-4B53-BE46-06A6894FC17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7729B-94E5-4924-89E3-52D4ABA1C715}" type="datetimeFigureOut">
              <a:rPr lang="ko-KR" altLang="en-US"/>
              <a:pPr>
                <a:defRPr/>
              </a:pPr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3D1D1-0DC7-401E-B71E-A81C9B380B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C89477-9EFD-43B9-A55B-2A74B40EEDF2}" type="datetimeFigureOut">
              <a:rPr lang="ko-KR" altLang="en-US"/>
              <a:pPr>
                <a:defRPr/>
              </a:pPr>
              <a:t>2021-07-05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90AFF12-8740-4825-9E4E-43AFDAAA6E9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42888" y="8515447"/>
            <a:ext cx="1436642" cy="4238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65" r:id="rId6"/>
    <p:sldLayoutId id="2147483766" r:id="rId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나눔명조" charset="-127"/>
          <a:ea typeface="나눔명조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s.cdc.go.kr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14290" y="500034"/>
            <a:ext cx="4214842" cy="6286543"/>
          </a:xfrm>
          <a:prstGeom prst="rect">
            <a:avLst/>
          </a:prstGeom>
          <a:solidFill>
            <a:srgbClr val="516F5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5715015" y="8358214"/>
            <a:ext cx="882635" cy="361924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1400" b="1" spc="-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굴림" pitchFamily="50" charset="-127"/>
                <a:ea typeface="굴림" pitchFamily="50" charset="-127"/>
              </a:rPr>
              <a:t>2021. 7.</a:t>
            </a:r>
            <a:endParaRPr lang="ko-KR" altLang="en-US" sz="1400" b="1" spc="-30" dirty="0">
              <a:solidFill>
                <a:schemeClr val="tx1">
                  <a:lumMod val="75000"/>
                  <a:lumOff val="25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285728" y="1785918"/>
            <a:ext cx="4143404" cy="1857388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ko-KR" altLang="en-US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국가예방접종 지원사업 </a:t>
            </a:r>
            <a:r>
              <a:rPr lang="en-US" altLang="ko-KR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lang="en-US" altLang="ko-KR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 계약서 </a:t>
            </a:r>
            <a:r>
              <a:rPr lang="en-US" altLang="ko-KR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lang="en-US" altLang="ko-KR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등록</a:t>
            </a:r>
            <a:r>
              <a:rPr lang="en-US" altLang="ko-KR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갱신</a:t>
            </a:r>
            <a:r>
              <a:rPr lang="en-US" altLang="ko-KR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27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및 참여 매뉴얼</a:t>
            </a:r>
            <a:endParaRPr lang="ko-KR" altLang="en-US" sz="2700" spc="-150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제목 6"/>
          <p:cNvSpPr txBox="1">
            <a:spLocks/>
          </p:cNvSpPr>
          <p:nvPr/>
        </p:nvSpPr>
        <p:spPr>
          <a:xfrm>
            <a:off x="428604" y="5500694"/>
            <a:ext cx="2863848" cy="68421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kumimoji="0" lang="en-US" altLang="ko-KR" sz="24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https://</a:t>
            </a:r>
            <a:r>
              <a:rPr kumimoji="0" lang="en-US" altLang="ko-KR" sz="2400" spc="-150" dirty="0" smtClean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is.kdca.go.kr</a:t>
            </a:r>
            <a:endParaRPr kumimoji="0" lang="ko-KR" altLang="en-US" sz="2400" spc="-150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25" y="4197410"/>
            <a:ext cx="6172200" cy="4267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42888" y="1883286"/>
            <a:ext cx="6597352" cy="26253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전자계약 신청 전 의료기관 기본정보 및 기관인증서 등록 여부 등을 확인합니다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endParaRPr kumimoji="0" lang="en-US" altLang="ko-KR" sz="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신규 참여를 위해서는 전자계약과 자율점검 시 사용될 기관인증서 등록이 필요합니다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사업에 참여하고 있는 경우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인증서 유효기간이 만료되어 갱신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할 때마다 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질병보건통합관리시스템에도 한번 더 재등록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갱신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 필요합니다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보통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년에 한번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kumimoji="0" lang="en-US" altLang="ko-KR" sz="11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※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국민건강심사평가원에서 요양기관 사업자등록번호로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발급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갱신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한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인증서만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등록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가능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※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인증서 등록 오류 시 사업자 등록번호 등 확인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필요</a:t>
            </a:r>
            <a:endParaRPr kumimoji="0" lang="en-US" altLang="ko-KR" sz="1200" b="1" spc="-30" dirty="0" smtClean="0">
              <a:solidFill>
                <a:srgbClr val="0070C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200" b="1" spc="-30" dirty="0" smtClean="0">
              <a:solidFill>
                <a:srgbClr val="0070C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전자문서 작성 시 인증서 관련 오류가 발생할 경우 인증서 갱신 여부를 확인 바랍니다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200" b="1" spc="-30" dirty="0">
              <a:solidFill>
                <a:srgbClr val="0070C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[ 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기관 정보 확인 및 인증서 등록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갱신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절차 </a:t>
            </a: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③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]</a:t>
            </a:r>
            <a:endParaRPr kumimoji="0" lang="en-US" altLang="ko-KR" sz="1300" b="1" spc="-60" dirty="0">
              <a:solidFill>
                <a:schemeClr val="tx2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70175" y="4467447"/>
            <a:ext cx="2829520" cy="1482484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97425" y="4538796"/>
            <a:ext cx="2956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기관정보 확인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수정한 경우 저장 클릭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1200" b="1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844823" y="5722874"/>
            <a:ext cx="360041" cy="22705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776823" y="5445875"/>
            <a:ext cx="2254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기관인증서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갱신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25" name="꺾인 연결선 24"/>
          <p:cNvCxnSpPr>
            <a:stCxn id="15" idx="2"/>
          </p:cNvCxnSpPr>
          <p:nvPr/>
        </p:nvCxnSpPr>
        <p:spPr>
          <a:xfrm rot="16200000" flipH="1">
            <a:off x="2365669" y="5609106"/>
            <a:ext cx="864620" cy="1546270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10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제목 6"/>
          <p:cNvSpPr txBox="1">
            <a:spLocks/>
          </p:cNvSpPr>
          <p:nvPr/>
        </p:nvSpPr>
        <p:spPr bwMode="auto">
          <a:xfrm>
            <a:off x="327025" y="563563"/>
            <a:ext cx="6172200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kumimoji="0"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2.  </a:t>
            </a:r>
            <a:r>
              <a:rPr kumimoji="0"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 등록</a:t>
            </a:r>
            <a:r>
              <a:rPr kumimoji="0"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kumimoji="0"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 </a:t>
            </a:r>
            <a:r>
              <a:rPr kumimoji="0"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절차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/>
            </a:r>
            <a:br>
              <a:rPr kumimoji="0" lang="en-US" altLang="ko-KR" sz="24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</a:br>
            <a:r>
              <a:rPr kumimoji="0" lang="en-US" altLang="ko-KR" sz="24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kumimoji="0"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2</a:t>
            </a:r>
            <a:r>
              <a:rPr kumimoji="0"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. 2. </a:t>
            </a:r>
            <a:r>
              <a:rPr kumimoji="0" lang="ko-KR" altLang="en-US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기관 정보 확인 및 인증서 등록</a:t>
            </a:r>
            <a:r>
              <a:rPr kumimoji="0" lang="en-US" altLang="ko-KR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kumimoji="0" lang="en-US" altLang="ko-KR" sz="1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</a:t>
            </a:r>
            <a:endParaRPr kumimoji="0"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265" y="5074896"/>
            <a:ext cx="2514600" cy="317182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606629" y="8153399"/>
            <a:ext cx="3009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</a:rPr>
              <a:t>③ 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891264" y="5069209"/>
            <a:ext cx="2542133" cy="3080604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2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그림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87" y="4135596"/>
            <a:ext cx="6172200" cy="4267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42888" y="1915398"/>
            <a:ext cx="6597352" cy="2511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예방접종 업무 위탁 사업에 신규 참여하기 위해서는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예방접종계약서를 작성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해야 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사업에 참여하고 있는 경우 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년마다 계약서 갱신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필요하며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개월 전부터 접종 등록 시 만료 여부를 안내합니다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지날 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비용 신청 불가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전자문서는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보건소 최종 승인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 필요하며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계약서 신규 등록 후 승인 받았다 하더라도</a:t>
            </a: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각 사업별 확인증이 최종 승인된 날부터 사업 참여기관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으로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인정되니 반드시 확인바랍니다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※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예외적으로 </a:t>
            </a:r>
            <a:r>
              <a:rPr kumimoji="0" lang="ko-KR" altLang="en-US" sz="1200" b="1" u="sng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전체 계약 해지 신청서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는 보건소 승인 없이 의료기관 등록 즉시 적용되므로 주의</a:t>
            </a:r>
            <a:endParaRPr kumimoji="0" lang="en-US" altLang="ko-KR" sz="12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[ 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계약서 작성 절차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⑤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]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12" y="6349495"/>
            <a:ext cx="1664338" cy="111822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200" y="5272400"/>
            <a:ext cx="3490224" cy="3260040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915307" y="6062061"/>
            <a:ext cx="1085652" cy="238131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2492896" y="7235182"/>
            <a:ext cx="633965" cy="23253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5662033" y="7926608"/>
            <a:ext cx="764167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3205217" y="5417151"/>
            <a:ext cx="764167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796532" y="5767076"/>
            <a:ext cx="1943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</a:rPr>
              <a:t>① 계약서 등록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갱신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)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7333" y="7434855"/>
            <a:ext cx="31341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</a:rPr>
              <a:t>② 입력 사항 입력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계약서 작성 버튼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0949" y="8139411"/>
            <a:ext cx="2858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</a:rPr>
              <a:t>③ 위탁 계약서  확인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서명 더블클릭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53200" y="7688300"/>
            <a:ext cx="2983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</a:rPr>
              <a:t>④ 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11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2. 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전자 계약 등록</a:t>
            </a: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(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갱신</a:t>
            </a: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2.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</a:t>
            </a:r>
            <a:r>
              <a:rPr lang="ko-KR" altLang="en-US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전자 계약서 등록</a:t>
            </a:r>
            <a:r>
              <a:rPr lang="en-US" altLang="ko-KR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(</a:t>
            </a:r>
            <a:r>
              <a:rPr lang="ko-KR" altLang="en-US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갱신</a:t>
            </a:r>
            <a:r>
              <a:rPr lang="en-US" altLang="ko-KR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7306" y="5449464"/>
            <a:ext cx="1796519" cy="2266064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4705717" y="5449464"/>
            <a:ext cx="1754989" cy="223883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126861" y="5178815"/>
            <a:ext cx="20585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</a:rPr>
              <a:t>⑤ 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전자문서등록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3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42" y="4390032"/>
            <a:ext cx="6347335" cy="408641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53" y="4853453"/>
            <a:ext cx="2368706" cy="346413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0648" y="1928794"/>
            <a:ext cx="6597352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국가예방접종 지원사업에 참여하기 위해서는 </a:t>
            </a: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통장 사본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교육수료정보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참여백신 시행 확인증을 작성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해야 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국가예방접종 지원사업의 계좌정보는 </a:t>
            </a: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건강여성첫걸음클리닉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 및</a:t>
            </a: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인플루엔자 지원사업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기타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지자체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 비용 지급 시에도 사용됩니다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인플루엔자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는 어린이 지원사업 시행 확인증의 한 항목으로 포함되어있으므로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지원사업 참여 절차를 참고하여 어린이 국가예방접종 탭에서 작성하시기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[ 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국가예방접종 지원사업 참여 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절차 </a:t>
            </a: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⑧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]</a:t>
            </a:r>
            <a:endParaRPr kumimoji="0" lang="en-US" altLang="ko-KR" sz="1300" b="1" spc="-60" dirty="0">
              <a:solidFill>
                <a:schemeClr val="tx2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12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지원사업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1.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어린이 국가예방접종 지원사업 신규 참여기관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        (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어린이 인플루엔자 지원사업 포함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262602" y="5348688"/>
            <a:ext cx="864096" cy="16187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393237" y="5786957"/>
            <a:ext cx="204092" cy="14471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090949" y="5510554"/>
            <a:ext cx="2893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통장 사본 파일 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26151" y="6119101"/>
            <a:ext cx="2743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③ 어린이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수료정보 검증 및 저장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2783" y="8005952"/>
            <a:ext cx="2893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⑥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시행 확인증 확인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서명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더블클릭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9002" y="5151871"/>
            <a:ext cx="2090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⑧ 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전자문서등록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39691" y="6741708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④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93919" y="5023339"/>
            <a:ext cx="2441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국가예방접종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탭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290614" y="6048645"/>
            <a:ext cx="3290660" cy="73716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3679640" y="7049659"/>
            <a:ext cx="649761" cy="169288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2512334" y="7734337"/>
            <a:ext cx="216024" cy="20301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600855" y="4959330"/>
            <a:ext cx="568169" cy="19306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072" y="5901084"/>
            <a:ext cx="1709236" cy="2155969"/>
          </a:xfrm>
          <a:prstGeom prst="rect">
            <a:avLst/>
          </a:prstGeom>
        </p:spPr>
      </p:pic>
      <p:sp>
        <p:nvSpPr>
          <p:cNvPr id="42" name="직사각형 41"/>
          <p:cNvSpPr/>
          <p:nvPr/>
        </p:nvSpPr>
        <p:spPr>
          <a:xfrm>
            <a:off x="587073" y="5903543"/>
            <a:ext cx="1709236" cy="212225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297283" y="7018707"/>
            <a:ext cx="3044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⑦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0817" y="7261294"/>
            <a:ext cx="2007904" cy="1296011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646524" y="7416282"/>
            <a:ext cx="3078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⑤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참여할 백신 선택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작성 클릭</a:t>
            </a:r>
            <a:endParaRPr lang="en-US" altLang="ko-KR" sz="1200" b="1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</a:t>
            </a:r>
            <a:r>
              <a:rPr lang="en-US" altLang="ko-KR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인플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참여 시 인플루엔자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(12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세이하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항목 선택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3657600" y="7250239"/>
            <a:ext cx="2045367" cy="1318113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043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106" y="4253406"/>
            <a:ext cx="6228094" cy="430362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05182" y="1928786"/>
            <a:ext cx="6597352" cy="2456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사업에 참여하고 있는 경우 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년마다 보수교육 수료 및 수료번호 등록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 필요하며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개월 전부터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접종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등록 시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여부를 안내합니다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경과 시 비용 신청 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불가</a:t>
            </a: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보수교육 입력란에 기존 수료번호가 저장되어 있을 경우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입력란을 클릭하여 기존 번호를 지우고 다시 입력 후 검증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및 저장하시기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계좌정보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변경이 필요할 경우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폴더 아이콘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을 클릭하여 신규 통장 사본을 등록하시고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참여 백신 정보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변경이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필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요할 경우 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갱신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버튼을 클릭하여 </a:t>
            </a: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재작성하시기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※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정보 변경 시에는 이미 승인 된 정보가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있으므로 해지하는 것이 아니라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갱신 또는 재등록</a:t>
            </a:r>
            <a:endParaRPr kumimoji="0" lang="en-US" altLang="ko-KR" sz="1200" b="1" spc="-60" dirty="0">
              <a:solidFill>
                <a:srgbClr val="0070C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※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지원사업 기존 참여 기관이 어린이 인플루엔자 신규 참여 시에도 확인증 정보만 갱신</a:t>
            </a:r>
            <a:endParaRPr kumimoji="0" lang="en-US" altLang="ko-KR" sz="1200" b="1" spc="-30" dirty="0">
              <a:solidFill>
                <a:srgbClr val="0070C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13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지원사업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2.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어린이 국가예방접종 지원사업 기존 참여기관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        (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어린이 인플루엔자 지원사업 포함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218730" y="5764084"/>
            <a:ext cx="226494" cy="218372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656405" y="5448622"/>
            <a:ext cx="3457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통장 사본 파일 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44160" y="6149405"/>
            <a:ext cx="3658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기존번호 삭제 후 보수교육 검증 및 저장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40729" y="7050124"/>
            <a:ext cx="3658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참여백신정보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갱신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클릭하여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재작성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249018" y="6029676"/>
            <a:ext cx="3060302" cy="56532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3573016" y="6833730"/>
            <a:ext cx="573214" cy="216394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07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91" y="4137379"/>
            <a:ext cx="6172200" cy="427672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0648" y="1928794"/>
            <a:ext cx="6597352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건강여성첫걸음클리닉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사업에 참여하기 위해서는 </a:t>
            </a: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통장 사본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협약서 사본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교육수료정보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 확인증을 작성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해야 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건강여성첫걸음클리닉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사업의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계좌정보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와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교육정보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는 </a:t>
            </a: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국가예방접종 지원사업과 동일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한 정보를 사용하므로</a:t>
            </a: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두 사업 모두 참여하는 경우 동일한 통장 사본 및 교육수료번호를 등록해주시기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[ </a:t>
            </a:r>
            <a:r>
              <a:rPr kumimoji="0" lang="ko-KR" altLang="en-US" sz="1300" b="1" spc="-60" dirty="0" err="1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건강여성첫걸음클리닉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사업 참여 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절차 </a:t>
            </a: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⑧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]</a:t>
            </a:r>
            <a:endParaRPr kumimoji="0" lang="en-US" altLang="ko-KR" sz="1300" b="1" spc="-60" dirty="0">
              <a:solidFill>
                <a:schemeClr val="tx2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14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지원사업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3. </a:t>
            </a:r>
            <a:r>
              <a:rPr lang="ko-KR" altLang="en-US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건강여성 첫걸음 </a:t>
            </a:r>
            <a:r>
              <a:rPr lang="ko-KR" altLang="en-US" sz="1800" spc="-150" dirty="0" err="1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클리닉사업</a:t>
            </a:r>
            <a:r>
              <a:rPr lang="en-US" altLang="ko-KR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(HPV)</a:t>
            </a:r>
            <a:r>
              <a:rPr lang="ko-KR" altLang="en-US" sz="18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신규 참여기관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017110" y="5239007"/>
            <a:ext cx="864096" cy="16187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236477" y="5671901"/>
            <a:ext cx="204092" cy="14471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75" y="5471203"/>
            <a:ext cx="2648717" cy="282822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789607" y="5411177"/>
            <a:ext cx="2893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통장 사본 파일 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0810" y="8207655"/>
            <a:ext cx="2893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⑥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 확인증 확인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서명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더블클릭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4779" y="5221925"/>
            <a:ext cx="2090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⑧ 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전자문서등록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29697" y="7109382"/>
            <a:ext cx="2693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④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교육수료정보 검증 및 저장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80307" y="7527957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⑤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60179" y="4996469"/>
            <a:ext cx="25426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건강여성첫걸음클리닉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탭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149080" y="6176307"/>
            <a:ext cx="202758" cy="44508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3559324" y="7409426"/>
            <a:ext cx="649761" cy="15060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3244012" y="6610363"/>
            <a:ext cx="3179493" cy="540368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2425202" y="8025368"/>
            <a:ext cx="216024" cy="20301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268543" y="5571311"/>
            <a:ext cx="568169" cy="19306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3816311" y="5887874"/>
            <a:ext cx="3044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③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협약서 사본 파일 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072" y="5901084"/>
            <a:ext cx="1709236" cy="2155969"/>
          </a:xfrm>
          <a:prstGeom prst="rect">
            <a:avLst/>
          </a:prstGeom>
        </p:spPr>
      </p:pic>
      <p:sp>
        <p:nvSpPr>
          <p:cNvPr id="42" name="직사각형 41"/>
          <p:cNvSpPr/>
          <p:nvPr/>
        </p:nvSpPr>
        <p:spPr>
          <a:xfrm>
            <a:off x="587073" y="5903543"/>
            <a:ext cx="1709236" cy="2104953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14224" y="7056179"/>
            <a:ext cx="3044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⑦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638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94" y="4074852"/>
            <a:ext cx="6301919" cy="436204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05182" y="1928786"/>
            <a:ext cx="6597352" cy="2234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사업에 참여하고 있는 경우 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년마다 보수교육 수료 및 수료번호 등록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 필요하며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개월 전부터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접종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등록 시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여부를 안내합니다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지날 시 비용 신청 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불가</a:t>
            </a: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보수교육 입력란에 기존 수료번호가 저장되어 있을 경우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입력란을 클릭하여 기존 번호를 지우고 다시 입력 후 검증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및 저장하시기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계좌정보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변경이 필요할 경우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폴더 아이콘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을 클릭하여 신규 통장 사본을 등록하시고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협약업체정보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변경 시에도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폴더 아이콘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을 클릭하여 신규 협약서 사본을 등록하시기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※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정보 변경 시에는 이미 승인 된 정보가 있으므로 해지하는 것이 아니라 갱신 또는 재등록</a:t>
            </a:r>
            <a:endParaRPr kumimoji="0" lang="en-US" altLang="ko-KR" sz="1200" b="1" spc="-60" dirty="0">
              <a:solidFill>
                <a:srgbClr val="0070C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15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지원사업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4. </a:t>
            </a:r>
            <a:r>
              <a:rPr lang="ko-KR" altLang="en-US" sz="1800" dirty="0" err="1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건강여성첫걸음클리닉사업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(HPV)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기존 참여기관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312824" y="5647887"/>
            <a:ext cx="222789" cy="15688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378443" y="5370181"/>
            <a:ext cx="3457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통장 사본 파일 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99626" y="7120314"/>
            <a:ext cx="3658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기존번호 삭제 후 보수교육 검증 및 저장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70213" y="5848898"/>
            <a:ext cx="3910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협약업체정보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협약서 사본 파일 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237578" y="6632165"/>
            <a:ext cx="3236399" cy="542971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4195841" y="6154753"/>
            <a:ext cx="216024" cy="477412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362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732" y="4206015"/>
            <a:ext cx="6172200" cy="4267200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105" y="6987149"/>
            <a:ext cx="2513537" cy="96399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0648" y="1928794"/>
            <a:ext cx="6597352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형간염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주산기감염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예방사업에 참여하기 위해서는 </a:t>
            </a: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통장 사본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교육수료정보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 확인증을 작성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해야 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r>
              <a:rPr kumimoji="0" lang="ko-KR" altLang="en-US" sz="1300" b="1" spc="-6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형간염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주산기감염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예방사업은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타 사업과 별도의 계좌정보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설정이 가능합니다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교육정보는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 </a:t>
            </a:r>
            <a:r>
              <a:rPr kumimoji="0" lang="ko-KR" altLang="en-US" sz="1300" b="1" spc="-60" dirty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국가예방접종 지원사업과 동일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한 정보를 사용하므로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두 사업 모두 참여하는 경우 동일한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교육수료번호를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등록해주시기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[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r>
              <a:rPr kumimoji="0" lang="ko-KR" altLang="en-US" sz="1300" b="1" spc="-60" dirty="0" err="1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형간염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err="1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주산기감염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예방사업 참여 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절차 </a:t>
            </a: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⑧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]</a:t>
            </a:r>
            <a:endParaRPr kumimoji="0" lang="en-US" altLang="ko-KR" sz="1300" b="1" spc="-60" dirty="0">
              <a:solidFill>
                <a:schemeClr val="tx2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16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지원사업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5. B</a:t>
            </a:r>
            <a:r>
              <a:rPr lang="ko-KR" altLang="en-US" sz="1800" dirty="0" err="1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형간염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1800" dirty="0" err="1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주산기감염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예</a:t>
            </a:r>
            <a:r>
              <a:rPr lang="ko-KR" altLang="en-US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방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사업 신규 참여기관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523239" y="5337045"/>
            <a:ext cx="864096" cy="16187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254296" y="5739372"/>
            <a:ext cx="204092" cy="14471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75" y="5471203"/>
            <a:ext cx="2847489" cy="282822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909473" y="5434703"/>
            <a:ext cx="2893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통장 사본 파일 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84813" y="6482619"/>
            <a:ext cx="2743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③ 어린이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수료정보 검증 및 저장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8545" y="8238026"/>
            <a:ext cx="2893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⑥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 확인증 확인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서명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더블클릭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4779" y="5221925"/>
            <a:ext cx="2090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⑧ 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전자문서등록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88477" y="6726425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④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54104" y="7909002"/>
            <a:ext cx="299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⑤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시행할 항목 선택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작성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04697" y="5038501"/>
            <a:ext cx="2393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‘B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형간염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주산기감염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탭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209660" y="5979109"/>
            <a:ext cx="3136806" cy="54073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3584592" y="6797646"/>
            <a:ext cx="649761" cy="15060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3654104" y="6987986"/>
            <a:ext cx="2524019" cy="92101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2564904" y="8025793"/>
            <a:ext cx="216024" cy="20301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268543" y="5571311"/>
            <a:ext cx="568169" cy="19306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72" y="5901084"/>
            <a:ext cx="1709236" cy="2155969"/>
          </a:xfrm>
          <a:prstGeom prst="rect">
            <a:avLst/>
          </a:prstGeom>
        </p:spPr>
      </p:pic>
      <p:sp>
        <p:nvSpPr>
          <p:cNvPr id="42" name="직사각형 41"/>
          <p:cNvSpPr/>
          <p:nvPr/>
        </p:nvSpPr>
        <p:spPr>
          <a:xfrm>
            <a:off x="587073" y="5901085"/>
            <a:ext cx="1709236" cy="2146462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06786" y="7056249"/>
            <a:ext cx="3044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⑦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881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08" y="4232256"/>
            <a:ext cx="6336105" cy="408116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05182" y="1928786"/>
            <a:ext cx="6597352" cy="2234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사업에 참여하고 있는 경우 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년마다 보수교육 수료 및 수료번호 등록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 필요하며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개월 전부터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접종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등록 시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여부를 안내합니다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지날 시 비용 신청 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불가</a:t>
            </a: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보수교육 입력란에 기존 수료번호가 저장되어 있을 경우</a:t>
            </a:r>
            <a:r>
              <a:rPr kumimoji="0" lang="en-US" altLang="ko-KR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입력란을 클릭하여 기존 번호를 지우고 다시 입력 후 검증</a:t>
            </a:r>
            <a:r>
              <a:rPr kumimoji="0" lang="en-US" altLang="ko-K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및 저장하시기 바랍니다</a:t>
            </a:r>
            <a:r>
              <a:rPr kumimoji="0" lang="en-US" altLang="ko-KR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계좌정보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변경이 필요할 경우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폴더 아이콘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을 클릭하여 신규 통장 사본을 등록하시고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시행 항목 정보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변경이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필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요할 경우 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갱신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버튼을 클릭하여 </a:t>
            </a: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재작성하시기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※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정보 변경 시에는 이미 승인 된 정보가 있으므로 해지하는 것이 아니라 갱신 또는 재등록</a:t>
            </a:r>
            <a:endParaRPr kumimoji="0" lang="en-US" altLang="ko-KR" sz="1200" b="1" spc="-60" dirty="0">
              <a:solidFill>
                <a:srgbClr val="0070C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17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지원사업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6.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B</a:t>
            </a:r>
            <a:r>
              <a:rPr lang="ko-KR" altLang="en-US" sz="1800" dirty="0" err="1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형간염</a:t>
            </a:r>
            <a:r>
              <a:rPr lang="ko-KR" altLang="en-US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800" dirty="0" err="1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주산기감염</a:t>
            </a:r>
            <a:r>
              <a:rPr lang="ko-KR" altLang="en-US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예방사업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기존 참여기관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397642" y="5615208"/>
            <a:ext cx="222789" cy="15688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048633" y="5256791"/>
            <a:ext cx="3608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통장 사본 파일 재등록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87878" y="5995278"/>
            <a:ext cx="3658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기존번호 삭제 후 보수교육 검증 및 저장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59002" y="7297835"/>
            <a:ext cx="3658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시행항목정보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갱신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클릭하여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재작성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296833" y="5895474"/>
            <a:ext cx="3260377" cy="74595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3669087" y="6908590"/>
            <a:ext cx="573214" cy="152738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5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06" y="4444145"/>
            <a:ext cx="6098630" cy="3895158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04" y="4728508"/>
            <a:ext cx="2500401" cy="365673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0648" y="1928794"/>
            <a:ext cx="6597352" cy="2456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성인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임신부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어르신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인플루엔자 지원사업에 참여하기 위해서는 </a:t>
            </a: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통장 사본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교육수료정보</a:t>
            </a:r>
            <a:r>
              <a:rPr kumimoji="0" lang="en-US" altLang="ko-KR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kumimoji="0" lang="ko-KR" altLang="en-US" sz="1300" b="1" u="sng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 확인증을 작성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해야 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성인 </a:t>
            </a: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국가예방접종 지원사업은 </a:t>
            </a:r>
            <a:r>
              <a:rPr kumimoji="0" lang="ko-KR" altLang="en-US" sz="13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타 사업과 별도의 계좌정보 </a:t>
            </a: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설정이 가능합니다</a:t>
            </a:r>
            <a:r>
              <a:rPr kumimoji="0" lang="en-US" altLang="ko-KR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※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기존 임신부 인플루엔자는 어린이 지원사업과 동일 계좌를 사용했으나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20-21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절기부터 성인 인플루엔자로 묶어 어르신 인플루엔자와 동일 계좌 사용 일괄 적용</a:t>
            </a:r>
            <a:endParaRPr kumimoji="0" lang="en-US" altLang="ko-KR" sz="12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교육정보 또한 어린이 국가예방접종 지원사업 교육과 별도로</a:t>
            </a:r>
            <a:endParaRPr kumimoji="0" lang="en-US" altLang="ko-KR" sz="1300" b="1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성인 </a:t>
            </a:r>
            <a:r>
              <a:rPr kumimoji="0" lang="ko-KR" altLang="en-US" sz="1300" b="1" dirty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국가예방접종 </a:t>
            </a:r>
            <a:r>
              <a:rPr kumimoji="0" lang="ko-KR" altLang="en-US" sz="13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지원사업 교육</a:t>
            </a: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을 수료 후 등록하셔야 합니다</a:t>
            </a:r>
            <a:r>
              <a:rPr kumimoji="0" lang="en-US" altLang="ko-KR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kumimoji="0" lang="en-US" altLang="ko-KR" sz="1300" b="1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[ 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성인 인플루엔자 지원사업 참여 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절차 </a:t>
            </a: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~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⑧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]</a:t>
            </a:r>
            <a:endParaRPr kumimoji="0" lang="en-US" altLang="ko-KR" sz="1300" b="1" spc="-60" dirty="0">
              <a:solidFill>
                <a:schemeClr val="tx2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18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지원사업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7.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성인 국가예방접종 지원사업 신규 참여기관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        (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임신부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,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어르신 인플루엔자 포함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929318" y="5353018"/>
            <a:ext cx="713493" cy="15744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331521" y="5775899"/>
            <a:ext cx="204092" cy="14471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235597" y="5533839"/>
            <a:ext cx="2893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통장 사본 파일 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36147" y="6455375"/>
            <a:ext cx="2592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③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성인 교육 수료정보 검증 및 저장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9217" y="7871302"/>
            <a:ext cx="2432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spc="-150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⑥ </a:t>
            </a:r>
            <a:r>
              <a:rPr lang="ko-KR" altLang="en-US" sz="1200" b="1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사업 확인증 확인 후</a:t>
            </a:r>
            <a:r>
              <a:rPr lang="en-US" altLang="ko-KR" sz="1200" b="1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‘</a:t>
            </a:r>
            <a:r>
              <a:rPr lang="ko-KR" altLang="en-US" sz="1200" b="1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서명</a:t>
            </a:r>
            <a:r>
              <a:rPr lang="en-US" altLang="ko-KR" sz="1200" b="1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lang="ko-KR" altLang="en-US" sz="1200" b="1" spc="-150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더블클릭</a:t>
            </a:r>
            <a:endParaRPr lang="en-US" altLang="ko-KR" sz="1200" b="1" spc="-150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4521" y="4975244"/>
            <a:ext cx="2090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⑧ 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전자문서등록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67844" y="6987119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④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08683" y="8347983"/>
            <a:ext cx="299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⑤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시행할 항목 선택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작성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5121" y="5055400"/>
            <a:ext cx="2943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성인 국가예방접종 지원사업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탭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308683" y="6069778"/>
            <a:ext cx="3128879" cy="88447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3643209" y="7215697"/>
            <a:ext cx="649761" cy="15060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2439134" y="7629607"/>
            <a:ext cx="216024" cy="20301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509578" y="4819523"/>
            <a:ext cx="568169" cy="19306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89" y="5533839"/>
            <a:ext cx="1709236" cy="2155969"/>
          </a:xfrm>
          <a:prstGeom prst="rect">
            <a:avLst/>
          </a:prstGeom>
        </p:spPr>
      </p:pic>
      <p:sp>
        <p:nvSpPr>
          <p:cNvPr id="42" name="직사각형 41"/>
          <p:cNvSpPr/>
          <p:nvPr/>
        </p:nvSpPr>
        <p:spPr>
          <a:xfrm>
            <a:off x="614453" y="5533839"/>
            <a:ext cx="1709236" cy="2146462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34856" y="6659195"/>
            <a:ext cx="3044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⑦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6844" y="7425591"/>
            <a:ext cx="1590899" cy="876496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3636844" y="7412839"/>
            <a:ext cx="1604404" cy="890834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740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595" y="4392076"/>
            <a:ext cx="6098630" cy="389515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05182" y="1928786"/>
            <a:ext cx="6597352" cy="2234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사업에 참여하고 있는 경우 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년마다 보수교육 수료 및 수료번호 등록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 필요하며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개월 전부터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접종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등록 시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여부를 안내합니다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만료일 지날 시 비용 신청 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불가</a:t>
            </a: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이미 보수교육 입력란에 기존 수료번호가 저장되어 있을 경우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입력란을 클릭하여 기존 번호를 지우고 다시 입력 후 검증</a:t>
            </a:r>
            <a:r>
              <a:rPr kumimoji="0" lang="en-US" altLang="ko-KR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및 저장하시기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계좌정보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변경이 필요할 경우 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폴더 아이콘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을 클릭하여 신규 통장 사본을 등록하시고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endParaRPr kumimoji="0" lang="en-US" altLang="ko-KR" sz="1300" b="1" spc="-60" dirty="0">
              <a:solidFill>
                <a:schemeClr val="tx1">
                  <a:lumMod val="65000"/>
                  <a:lumOff val="3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시행 항목 정보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변경이 </a:t>
            </a:r>
            <a:r>
              <a:rPr kumimoji="0" lang="ko-KR" altLang="en-US" sz="1300" b="1" spc="-6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필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요할 경우 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kumimoji="0" lang="ko-KR" altLang="en-US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갱신</a:t>
            </a:r>
            <a:r>
              <a:rPr kumimoji="0" lang="en-US" altLang="ko-KR" sz="1300" b="1" spc="-60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버튼을 클릭하여 </a:t>
            </a:r>
            <a:r>
              <a:rPr kumimoji="0" lang="ko-KR" altLang="en-US" sz="1300" b="1" spc="-6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재작성하시기</a:t>
            </a:r>
            <a:r>
              <a:rPr kumimoji="0" lang="ko-KR" altLang="en-US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바랍니다</a:t>
            </a:r>
            <a:r>
              <a:rPr kumimoji="0" lang="en-US" altLang="ko-KR" sz="1300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※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정보 변경 시에는 이미 승인 된 정보가 있으므로 해지하는 것이 아니라 갱신 또는 재등록</a:t>
            </a:r>
            <a:endParaRPr kumimoji="0" lang="en-US" altLang="ko-KR" sz="1200" b="1" spc="-60" dirty="0">
              <a:solidFill>
                <a:srgbClr val="0070C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19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lvl="0" algn="l" eaLnBrk="1" fontAlgn="auto" hangingPunct="1">
              <a:spcAft>
                <a:spcPts val="0"/>
              </a:spcAft>
              <a:defRPr/>
            </a:pPr>
            <a:r>
              <a:rPr lang="en-US" altLang="ko-KR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3.  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지원사업 참여</a:t>
            </a:r>
            <a:r>
              <a:rPr lang="en-US" altLang="ko-KR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ko-KR" altLang="en-US" sz="2400" spc="-15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절차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3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. 8.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성인 </a:t>
            </a:r>
            <a:r>
              <a:rPr lang="ko-KR" altLang="en-US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</a:t>
            </a:r>
            <a:r>
              <a:rPr lang="ko-KR" altLang="en-US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사업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기존 참여기관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        (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임신부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,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어르신 인플루엔자 포함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</a:t>
            </a:r>
            <a:endParaRPr lang="ko-KR" altLang="en-US" sz="2400" spc="-150" dirty="0">
              <a:solidFill>
                <a:prstClr val="white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289360" y="5700476"/>
            <a:ext cx="216024" cy="18702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890545" y="5367596"/>
            <a:ext cx="3608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아이콘 클릭하여 통장 사본 파일 재등록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70964" y="6501575"/>
            <a:ext cx="3658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기존번호 삭제 후 보수교육 검증 및 저장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63688" y="7368755"/>
            <a:ext cx="3658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시행항목정보</a:t>
            </a:r>
            <a:r>
              <a:rPr lang="en-US" altLang="ko-KR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1200" b="1" dirty="0" smtClean="0">
                <a:solidFill>
                  <a:srgbClr val="9C2424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갱신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클릭하여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재작성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283391" y="6015789"/>
            <a:ext cx="3126662" cy="91827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3645024" y="7177881"/>
            <a:ext cx="573214" cy="152738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464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>
          <a:xfrm>
            <a:off x="428604" y="714348"/>
            <a:ext cx="6000792" cy="714380"/>
          </a:xfrm>
        </p:spPr>
        <p:txBody>
          <a:bodyPr rtlCol="0" anchor="t">
            <a:noAutofit/>
          </a:bodyPr>
          <a:lstStyle/>
          <a:p>
            <a:pPr algn="l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ko-KR" altLang="en-US" sz="28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목차</a:t>
            </a:r>
            <a:endParaRPr lang="ko-KR" altLang="en-US" sz="28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제목 6"/>
          <p:cNvSpPr txBox="1">
            <a:spLocks/>
          </p:cNvSpPr>
          <p:nvPr/>
        </p:nvSpPr>
        <p:spPr bwMode="auto">
          <a:xfrm>
            <a:off x="285728" y="500034"/>
            <a:ext cx="6172200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나눔명조" charset="-127"/>
                <a:ea typeface="나눔명조" charset="-127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kumimoji="0"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목차</a:t>
            </a:r>
            <a:endParaRPr kumimoji="0"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68760" y="2058960"/>
            <a:ext cx="5346353" cy="2687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5143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ko-KR" altLang="en-US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사용자 가입과 권한 신청</a:t>
            </a:r>
            <a:r>
              <a:rPr kumimoji="0" lang="en-US" altLang="ko-KR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신규</a:t>
            </a:r>
            <a:r>
              <a:rPr kumimoji="0" lang="en-US" altLang="ko-KR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) </a:t>
            </a:r>
          </a:p>
          <a:p>
            <a:pPr indent="-5143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ko-KR" altLang="en-US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전자 계약 등록</a:t>
            </a:r>
            <a:r>
              <a:rPr kumimoji="0" lang="en-US" altLang="ko-KR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kumimoji="0" lang="en-US" altLang="ko-KR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) </a:t>
            </a:r>
            <a:r>
              <a:rPr kumimoji="0" lang="ko-KR" altLang="en-US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절차</a:t>
            </a:r>
            <a:endParaRPr kumimoji="0" lang="en-US" altLang="ko-KR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  <a:p>
            <a:pPr indent="-5143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ko-KR" altLang="en-US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국가예방접종 지원사업 참여 절차</a:t>
            </a:r>
            <a:endParaRPr kumimoji="0" lang="en-US" altLang="ko-KR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  <a:p>
            <a:pPr indent="-5143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ko-KR" altLang="en-US" b="1" spc="-8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  <a:ea typeface="굴림" pitchFamily="50" charset="-127"/>
              </a:rPr>
              <a:t>전자 계약 해지 절차</a:t>
            </a:r>
            <a:endParaRPr kumimoji="0" lang="en-US" altLang="ko-KR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  <a:p>
            <a:pPr indent="-5143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kumimoji="0" lang="en-US" altLang="ko-KR" sz="1500" b="1" spc="-8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10" y="4354708"/>
            <a:ext cx="6098630" cy="3895158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20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332656" y="1857356"/>
            <a:ext cx="6166569" cy="24745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참여 사업 전체 해지를 원하실 경우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전체 계약 해지 신청서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를 등록할 수 있습니다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전체 계약 해지 신청서는 타 전자문서와 다르게 보건소 승인을 필요로 하지 않으며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의료기관에서 </a:t>
            </a:r>
            <a:r>
              <a:rPr kumimoji="0" lang="ko-KR" altLang="en-US" sz="1300" b="1" u="sng" spc="-30" dirty="0" smtClean="0">
                <a:solidFill>
                  <a:srgbClr val="9C2424"/>
                </a:solidFill>
                <a:latin typeface="굴림" pitchFamily="50" charset="-127"/>
              </a:rPr>
              <a:t>작성 완료 즉시 해지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 적용되므로 신중하게 작성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하셔야 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참여하는 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모든 국가예방접종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지원사업을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일괄 해지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하는 기능이며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해지 즉시 더 이상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비용상환 신청이 불가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하므로 누락이 없도록 주의하시기 바랍니다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비용신청 누락 접종이 사업참여기간 내 기록이더라도 해지 후 신청 불가하므로 주의</a:t>
            </a:r>
            <a:endParaRPr kumimoji="0" lang="en-US" altLang="ko-KR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</a:rPr>
              <a:t>[ 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국가예방접종 지원사업 전체 계약 해지 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</a:rPr>
              <a:t>절차 </a:t>
            </a: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</a:rPr>
              <a:t>(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~⑤)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]</a:t>
            </a:r>
            <a:endParaRPr kumimoji="0" lang="en-US" altLang="ko-KR" sz="1300" b="1" spc="-60" dirty="0">
              <a:solidFill>
                <a:schemeClr val="tx2"/>
              </a:solidFill>
              <a:latin typeface="굴림" panose="020B0600000101010101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4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. 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 해지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절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4.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1.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국가예방접종 지원사업 전체 계약 해지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946984" y="6270999"/>
            <a:ext cx="1152128" cy="240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601" y="6557546"/>
            <a:ext cx="2261443" cy="587106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968740" y="6547756"/>
            <a:ext cx="2281164" cy="5975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63442" y="5897336"/>
            <a:ext cx="2691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전체 계약 해지 신청서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2634" y="7147157"/>
            <a:ext cx="3243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해지 사유 작성 후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신청서 작성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0205" y="4505206"/>
            <a:ext cx="2304657" cy="3486532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5535613" y="6849456"/>
            <a:ext cx="267193" cy="2838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4224683" y="7178416"/>
            <a:ext cx="2893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③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해지 신청서 확인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서명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더블클릭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5830" y="4321550"/>
            <a:ext cx="2090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⑤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전자문서등록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090205" y="4589136"/>
            <a:ext cx="479513" cy="15919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9634" y="4822213"/>
            <a:ext cx="1709236" cy="215596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803310" y="5923153"/>
            <a:ext cx="3044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④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790025" y="4829215"/>
            <a:ext cx="1712601" cy="21602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074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595" y="4383923"/>
            <a:ext cx="6098630" cy="3895158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73" y="4813135"/>
            <a:ext cx="2368706" cy="3464131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21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4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. 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 해지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절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4. 2.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각 사업별 계약 해지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(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공통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2393387" y="7894935"/>
            <a:ext cx="25426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③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확인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서명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더블클릭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8106" y="5080740"/>
            <a:ext cx="2090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⑤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전자문서등록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85501" y="7324663"/>
            <a:ext cx="18389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해지 신청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14057" y="4986553"/>
            <a:ext cx="2241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 해지를 원하는 사업 탭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4203007" y="7154520"/>
            <a:ext cx="658678" cy="15387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2472719" y="7681590"/>
            <a:ext cx="216024" cy="203017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587381" y="4911483"/>
            <a:ext cx="568169" cy="19306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4" name="그림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043" y="5759898"/>
            <a:ext cx="1709236" cy="2155969"/>
          </a:xfrm>
          <a:prstGeom prst="rect">
            <a:avLst/>
          </a:prstGeom>
        </p:spPr>
      </p:pic>
      <p:sp>
        <p:nvSpPr>
          <p:cNvPr id="45" name="직사각형 44"/>
          <p:cNvSpPr/>
          <p:nvPr/>
        </p:nvSpPr>
        <p:spPr>
          <a:xfrm>
            <a:off x="615044" y="5762357"/>
            <a:ext cx="1709236" cy="212225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325254" y="6877521"/>
            <a:ext cx="3044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④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인증서 선택 및 암호 입력 후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332656" y="1857356"/>
            <a:ext cx="6166569" cy="24375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특정 사업만 해지를 원할 경우 해당 사업 탭의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확인증 정보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로 이동하여 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해지 신청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클릭해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사업을 시행하지 않는다는 내용의 확인증을 등록합니다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한 개 사업만 참여하는 경우 해당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itchFamily="50" charset="-127"/>
              </a:rPr>
              <a:t>사업을 해지하면 참여하는 사업이 없게 되므로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굴림" pitchFamily="50" charset="-127"/>
              </a:rPr>
              <a:t>, </a:t>
            </a:r>
            <a:endParaRPr kumimoji="0" lang="en-US" altLang="ko-KR" sz="1200" b="1" spc="-30" dirty="0" smtClean="0">
              <a:solidFill>
                <a:srgbClr val="0070C0"/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itchFamily="50" charset="-127"/>
              </a:rPr>
              <a:t>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   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확인증 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itchFamily="50" charset="-127"/>
              </a:rPr>
              <a:t>해지 신청이 아니라 전체 계약 해지 신청서를 작성하여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해지</a:t>
            </a:r>
            <a:endParaRPr kumimoji="0" lang="en-US" altLang="ko-KR" sz="1200" b="1" spc="-30" dirty="0">
              <a:solidFill>
                <a:srgbClr val="0070C0"/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전체 계약 해지 신청서와 다르게 보건소 승인 시점부터 해지가 적용되지만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해지 즉시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비용상환 신청 불가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는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동일하므로 누락이 없도록 주의하시기 바랍니다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비용신청 누락 접종이 사업참여기간 내 기록이더라도 해지 후 신청 불가하므로 주의</a:t>
            </a:r>
            <a:endParaRPr kumimoji="0" lang="en-US" altLang="ko-KR" sz="1200" b="1" spc="-30" dirty="0" smtClean="0">
              <a:solidFill>
                <a:srgbClr val="0070C0"/>
              </a:solidFill>
              <a:latin typeface="굴림" panose="020B0600000101010101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[ 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각 사업별 계약 해지 절차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(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공통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(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~⑤)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]</a:t>
            </a:r>
            <a:endParaRPr kumimoji="0" lang="en-US" altLang="ko-KR" sz="1300" b="1" spc="-60" dirty="0">
              <a:solidFill>
                <a:schemeClr val="tx2"/>
              </a:solidFill>
              <a:latin typeface="굴림" panose="020B060000010101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1111" y="5312165"/>
            <a:ext cx="3115919" cy="126108"/>
          </a:xfrm>
          <a:prstGeom prst="rect">
            <a:avLst/>
          </a:prstGeom>
        </p:spPr>
      </p:pic>
      <p:sp>
        <p:nvSpPr>
          <p:cNvPr id="28" name="직사각형 27"/>
          <p:cNvSpPr/>
          <p:nvPr/>
        </p:nvSpPr>
        <p:spPr>
          <a:xfrm>
            <a:off x="3266050" y="5304401"/>
            <a:ext cx="3158814" cy="169968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778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7903" y="4376083"/>
            <a:ext cx="3136285" cy="4026713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51" y="4445425"/>
            <a:ext cx="3104363" cy="3966957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22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4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. 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 해지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절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4. 3.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각 사업 내 일부 항목 해지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(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확인증 갱신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)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86904" y="5495406"/>
            <a:ext cx="737840" cy="150251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335703" y="7021596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확인증 갱신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버튼 클릭하여 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sz="12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해지할 항목 제외 후 전자문서 재등록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16750" y="5976738"/>
            <a:ext cx="2993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② 해지를 원하는 백신의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해지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9789" y="4964864"/>
            <a:ext cx="2943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 일부 항목 해지를 원하는 사업 탭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어린이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성인인플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주산기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사업만 해당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4965980" y="6321890"/>
            <a:ext cx="188169" cy="424619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17"/>
          <p:cNvSpPr txBox="1"/>
          <p:nvPr/>
        </p:nvSpPr>
        <p:spPr>
          <a:xfrm>
            <a:off x="242888" y="1857356"/>
            <a:ext cx="6366989" cy="29177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사업 내의 일부 특정 항목만 해지할 경우 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해당 사업 탭의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확인증 정보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로 이동하여 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확인증 갱신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클릭해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해지할 항목을 제외하고 확인증을 다시 등록합니다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en-US" altLang="ko-KR" sz="1050" b="1" dirty="0">
                <a:solidFill>
                  <a:srgbClr val="0070C0"/>
                </a:solidFill>
                <a:latin typeface="굴림" panose="020B0600000101010101" pitchFamily="50" charset="-127"/>
              </a:rPr>
              <a:t>※</a:t>
            </a:r>
            <a:r>
              <a:rPr kumimoji="0" lang="ko-KR" altLang="en-US" sz="1050" b="1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해당 사업</a:t>
            </a:r>
            <a:r>
              <a:rPr kumimoji="0" lang="en-US" altLang="ko-KR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: (</a:t>
            </a:r>
            <a:r>
              <a:rPr kumimoji="0" lang="ko-KR" altLang="en-US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어린이</a:t>
            </a:r>
            <a:r>
              <a:rPr kumimoji="0" lang="en-US" altLang="ko-KR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)</a:t>
            </a:r>
            <a:r>
              <a:rPr kumimoji="0" lang="ko-KR" altLang="en-US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백신종류</a:t>
            </a:r>
            <a:r>
              <a:rPr kumimoji="0" lang="en-US" altLang="ko-KR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, (</a:t>
            </a:r>
            <a:r>
              <a:rPr kumimoji="0" lang="ko-KR" altLang="en-US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성인</a:t>
            </a:r>
            <a:r>
              <a:rPr kumimoji="0" lang="en-US" altLang="ko-KR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)</a:t>
            </a:r>
            <a:r>
              <a:rPr kumimoji="0" lang="ko-KR" altLang="en-US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임신부</a:t>
            </a:r>
            <a:r>
              <a:rPr kumimoji="0" lang="en-US" altLang="ko-KR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/</a:t>
            </a:r>
            <a:r>
              <a:rPr kumimoji="0" lang="ko-KR" altLang="en-US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어르신</a:t>
            </a:r>
            <a:r>
              <a:rPr kumimoji="0" lang="en-US" altLang="ko-KR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, 65</a:t>
            </a:r>
            <a:r>
              <a:rPr kumimoji="0" lang="ko-KR" altLang="en-US" sz="1050" b="1" dirty="0" err="1" smtClean="0">
                <a:solidFill>
                  <a:srgbClr val="0070C0"/>
                </a:solidFill>
                <a:latin typeface="굴림" panose="020B0600000101010101" pitchFamily="50" charset="-127"/>
              </a:rPr>
              <a:t>세이상</a:t>
            </a:r>
            <a:r>
              <a:rPr kumimoji="0" lang="ko-KR" altLang="en-US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폐렴구균</a:t>
            </a:r>
            <a:r>
              <a:rPr kumimoji="0" lang="en-US" altLang="ko-KR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, (</a:t>
            </a:r>
            <a:r>
              <a:rPr kumimoji="0" lang="ko-KR" altLang="en-US" sz="1050" b="1" dirty="0" err="1" smtClean="0">
                <a:solidFill>
                  <a:srgbClr val="0070C0"/>
                </a:solidFill>
                <a:latin typeface="굴림" panose="020B0600000101010101" pitchFamily="50" charset="-127"/>
              </a:rPr>
              <a:t>주산기</a:t>
            </a:r>
            <a:r>
              <a:rPr kumimoji="0" lang="en-US" altLang="ko-KR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)</a:t>
            </a:r>
            <a:r>
              <a:rPr kumimoji="0" lang="ko-KR" altLang="en-US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검사</a:t>
            </a:r>
            <a:r>
              <a:rPr kumimoji="0" lang="en-US" altLang="ko-KR" sz="1050" b="1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/</a:t>
            </a:r>
            <a:r>
              <a:rPr kumimoji="0" lang="ko-KR" altLang="en-US" sz="1050" b="1" dirty="0" err="1" smtClean="0">
                <a:solidFill>
                  <a:srgbClr val="0070C0"/>
                </a:solidFill>
                <a:latin typeface="굴림" panose="020B0600000101010101" pitchFamily="50" charset="-127"/>
              </a:rPr>
              <a:t>면역글로블린</a:t>
            </a:r>
            <a:endParaRPr kumimoji="0" lang="en-US" altLang="ko-KR" sz="1050" b="1" dirty="0" smtClean="0">
              <a:solidFill>
                <a:srgbClr val="0070C0"/>
              </a:solidFill>
              <a:latin typeface="굴림" panose="020B0600000101010101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200" b="1" spc="-30" dirty="0" smtClean="0">
              <a:solidFill>
                <a:srgbClr val="0070C0"/>
              </a:solidFill>
              <a:latin typeface="굴림" panose="020B0600000101010101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예외적으로 </a:t>
            </a:r>
            <a:r>
              <a:rPr kumimoji="0" lang="ko-KR" altLang="en-US" sz="1300" b="1" dirty="0" err="1" smtClean="0">
                <a:solidFill>
                  <a:srgbClr val="9C2424"/>
                </a:solidFill>
                <a:latin typeface="굴림" pitchFamily="50" charset="-127"/>
              </a:rPr>
              <a:t>건강여성첫걸음클리닉</a:t>
            </a:r>
            <a:r>
              <a:rPr kumimoji="0" lang="en-US" altLang="ko-KR" sz="1300" b="1" dirty="0" smtClean="0">
                <a:solidFill>
                  <a:srgbClr val="9C2424"/>
                </a:solidFill>
                <a:latin typeface="굴림" pitchFamily="50" charset="-127"/>
              </a:rPr>
              <a:t>(HPV)</a:t>
            </a: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는 해지할 백신</a:t>
            </a:r>
            <a:r>
              <a:rPr kumimoji="0" lang="en-US" altLang="ko-KR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(</a:t>
            </a:r>
            <a:r>
              <a:rPr kumimoji="0" lang="ko-KR" altLang="en-US" sz="13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가다실</a:t>
            </a:r>
            <a:r>
              <a:rPr kumimoji="0" lang="en-US" altLang="ko-KR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/</a:t>
            </a:r>
            <a:r>
              <a:rPr kumimoji="0" lang="ko-KR" altLang="en-US" sz="13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서바릭스</a:t>
            </a:r>
            <a:r>
              <a:rPr kumimoji="0" lang="en-US" altLang="ko-KR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)</a:t>
            </a:r>
            <a:r>
              <a:rPr kumimoji="0" lang="ko-KR" alt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의</a:t>
            </a:r>
            <a:endParaRPr kumimoji="0" lang="en-US" altLang="ko-KR" sz="1300" b="1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협약서 사본 정보에서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해지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‘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클릭하여 해지합니다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(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전자문서 작성 없음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)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보건소 승인 시점부터 해지 적용되며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해지 즉시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비용상환 신청이 불가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굴림" panose="020B0600000101010101" pitchFamily="50" charset="-127"/>
              </a:rPr>
              <a:t>※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비용신청 누락 접종이 사업참여기간 내 기록이더라도 해지 후 신청 불가하므로 주의</a:t>
            </a:r>
            <a:endParaRPr kumimoji="0" lang="en-US" altLang="ko-KR" sz="1200" b="1" spc="-30" dirty="0" smtClean="0">
              <a:solidFill>
                <a:srgbClr val="0070C0"/>
              </a:solidFill>
              <a:latin typeface="굴림" panose="020B0600000101010101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[ 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각 사업 내 일부 항목 해지 절차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(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~②)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 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]       [ HPV 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일부 백신 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</a:rPr>
              <a:t>해지 절차 </a:t>
            </a: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</a:rPr>
              <a:t>(</a:t>
            </a:r>
            <a:r>
              <a:rPr kumimoji="0" lang="ko-KR" altLang="en-US" sz="1300" b="1" spc="-60" dirty="0">
                <a:solidFill>
                  <a:schemeClr val="tx2"/>
                </a:solidFill>
                <a:latin typeface="굴림" panose="020B0600000101010101" pitchFamily="50" charset="-127"/>
              </a:rPr>
              <a:t>①</a:t>
            </a:r>
            <a:r>
              <a:rPr kumimoji="0" lang="en-US" altLang="ko-KR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~③)</a:t>
            </a:r>
            <a:r>
              <a:rPr kumimoji="0" lang="ko-KR" altLang="en-US" sz="1300" b="1" spc="-60" dirty="0" smtClean="0">
                <a:solidFill>
                  <a:schemeClr val="tx2"/>
                </a:solidFill>
                <a:latin typeface="굴림" panose="020B0600000101010101" pitchFamily="50" charset="-127"/>
              </a:rPr>
              <a:t> </a:t>
            </a:r>
            <a:r>
              <a:rPr kumimoji="0" lang="en-US" altLang="ko-KR" sz="1300" b="1" spc="-60" dirty="0">
                <a:solidFill>
                  <a:schemeClr val="tx2"/>
                </a:solidFill>
                <a:latin typeface="굴림" panose="020B0600000101010101" pitchFamily="50" charset="-127"/>
              </a:rPr>
              <a:t>]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60" dirty="0">
              <a:solidFill>
                <a:schemeClr val="tx2"/>
              </a:solidFill>
              <a:latin typeface="굴림" panose="020B0600000101010101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859071" y="5480242"/>
            <a:ext cx="1429564" cy="16541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687555" y="6831810"/>
            <a:ext cx="548940" cy="201574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4267415" y="5426529"/>
            <a:ext cx="809848" cy="177332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078866" y="5121999"/>
            <a:ext cx="2536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①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건강여성첫걸음클리닉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탭 클릭</a:t>
            </a:r>
            <a:endParaRPr lang="en-US" altLang="ko-KR" sz="1200" b="1" dirty="0" smtClean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54063" y="7063434"/>
            <a:ext cx="2553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③ 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‘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확인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’ 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버튼 클릭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전자문서 없음</a:t>
            </a:r>
            <a:r>
              <a:rPr lang="en-US" altLang="ko-KR" sz="1200" b="1" dirty="0" smtClean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7407" y="6479451"/>
            <a:ext cx="1342915" cy="570940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5278807" y="6492494"/>
            <a:ext cx="1360113" cy="576468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761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42888" y="442913"/>
            <a:ext cx="3671887" cy="63738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357166" y="5286380"/>
            <a:ext cx="3565525" cy="1658937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ko-KR" altLang="en-US" sz="40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감사합니다</a:t>
            </a:r>
            <a:r>
              <a:rPr lang="en-US" altLang="ko-KR" sz="40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.</a:t>
            </a:r>
            <a:endParaRPr lang="ko-KR" altLang="en-US" sz="40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93" y="3781949"/>
            <a:ext cx="6309320" cy="4124399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3</a:t>
            </a: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332656" y="1857356"/>
            <a:ext cx="6166569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의료기관이 국가예방접종사업에 참여하기 위해서는 질병보건통합관리시스템</a:t>
            </a:r>
            <a:r>
              <a:rPr kumimoji="0" lang="en-US" altLang="ko-KR" sz="1300" b="1" spc="-30" dirty="0" smtClean="0">
                <a:solidFill>
                  <a:schemeClr val="bg1">
                    <a:lumMod val="50000"/>
                  </a:schemeClr>
                </a:solidFill>
                <a:latin typeface="굴림" pitchFamily="50" charset="-127"/>
              </a:rPr>
              <a:t>(</a:t>
            </a:r>
            <a:r>
              <a:rPr kumimoji="0" lang="en-US" altLang="ko-KR" sz="1300" b="1" spc="-30" dirty="0" smtClean="0">
                <a:solidFill>
                  <a:schemeClr val="bg1">
                    <a:lumMod val="50000"/>
                  </a:schemeClr>
                </a:solidFill>
                <a:latin typeface="굴림" pitchFamily="50" charset="-127"/>
                <a:hlinkClick r:id="rId4"/>
              </a:rPr>
              <a:t>http://is.cdc.go.kr/</a:t>
            </a:r>
            <a:r>
              <a:rPr kumimoji="0" lang="en-US" altLang="ko-KR" sz="1300" b="1" spc="-30" dirty="0" smtClean="0">
                <a:solidFill>
                  <a:schemeClr val="bg1">
                    <a:lumMod val="50000"/>
                  </a:schemeClr>
                </a:solidFill>
                <a:latin typeface="굴림" pitchFamily="50" charset="-127"/>
              </a:rPr>
              <a:t>)</a:t>
            </a:r>
            <a:r>
              <a:rPr kumimoji="0" lang="ko-KR" altLang="en-US" sz="1300" b="1" spc="-30" dirty="0" smtClean="0">
                <a:solidFill>
                  <a:schemeClr val="bg1">
                    <a:lumMod val="50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에 전자 계약서를 등록하여야 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질병보건통합관리시스템을 처음 사용하시는 경우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사용자 가입 및 예방접종관리 권한 신청을 먼저 진행하셔야 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1. 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사용자 가입과 권한 신청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신규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</a:t>
            </a:r>
            <a:b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1-1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사용자 가입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437112" y="4572000"/>
            <a:ext cx="1656184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60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4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1.  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사용자 가입과 권한 신청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신규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</a:t>
            </a:r>
            <a:b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lang="en-US" altLang="ko-KR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1-2. </a:t>
            </a:r>
            <a:r>
              <a:rPr lang="ko-KR" altLang="en-US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개인정보수집동의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TextBox 17"/>
          <p:cNvSpPr txBox="1"/>
          <p:nvPr/>
        </p:nvSpPr>
        <p:spPr>
          <a:xfrm>
            <a:off x="248431" y="1857356"/>
            <a:ext cx="6390407" cy="19943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사용자 가입 절차는 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개인정보수집동의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인증서등록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사용자정보등록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권한신청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순으로 진행됩니다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가입 시 인증서는 개인 인증서 사용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, 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사용자정보등록 시 휴대폰 인증 필요</a:t>
            </a:r>
            <a:endParaRPr kumimoji="0" lang="en-US" altLang="ko-KR" sz="12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[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개인정보수집동의 절차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]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1. 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위의 개인정보 수집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(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이용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)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에 동의합니다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항목의 체크박스를 선택합니다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2. 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다음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</p:txBody>
      </p:sp>
      <p:pic>
        <p:nvPicPr>
          <p:cNvPr id="25" name="_x232878808" descr="EMB000028d429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35"/>
          <a:stretch>
            <a:fillRect/>
          </a:stretch>
        </p:blipFill>
        <p:spPr bwMode="auto">
          <a:xfrm>
            <a:off x="327025" y="4211961"/>
            <a:ext cx="6172200" cy="270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직사각형 25"/>
          <p:cNvSpPr/>
          <p:nvPr/>
        </p:nvSpPr>
        <p:spPr>
          <a:xfrm>
            <a:off x="488247" y="6336263"/>
            <a:ext cx="1813006" cy="1873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434252" y="635266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2246" y="607756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757778" y="6620726"/>
            <a:ext cx="695373" cy="2727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370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5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1.  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사용자 가입과 권한 신청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신규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</a:t>
            </a:r>
            <a:b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lang="en-US" altLang="ko-KR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1-3. </a:t>
            </a:r>
            <a:r>
              <a:rPr lang="ko-KR" altLang="en-US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인증서등록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76671" y="3923946"/>
            <a:ext cx="964995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5" name="_x232879688" descr="EMB000028d4297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1" y="4381146"/>
            <a:ext cx="6138441" cy="227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7"/>
          <p:cNvSpPr txBox="1"/>
          <p:nvPr/>
        </p:nvSpPr>
        <p:spPr>
          <a:xfrm>
            <a:off x="248431" y="1857356"/>
            <a:ext cx="6390407" cy="22529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사용자 가입 절차는 </a:t>
            </a: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개인정보수집동의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인증서등록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사용자정보등록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권한신청 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순으로 진행됩니다</a:t>
            </a: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 가입 시 인증서는 개인 인증서 사용</a:t>
            </a: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, 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사용자정보등록 시 휴대폰 인증 필요</a:t>
            </a:r>
            <a:endParaRPr kumimoji="0" lang="en-US" altLang="ko-KR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[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인증서 등록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절차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]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1.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공인인증서 등록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2.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사용 가능한 공인인증서를 선택하고 암호 입력 후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확인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인증서는 가입자와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1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대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1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로 매칭되기 때문에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, 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하나의 인증서로 여러 명이 가입할 수 없음</a:t>
            </a:r>
            <a:endParaRPr kumimoji="0" lang="en-US" altLang="ko-KR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27857" y="47419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90070" y="59922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734237" y="6284774"/>
            <a:ext cx="990185" cy="348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3908250" y="4865223"/>
            <a:ext cx="2706862" cy="34664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2" name="_x232879288" descr="EMB000028d4297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784" y="4895930"/>
            <a:ext cx="2682056" cy="340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굽은 화살표 32"/>
          <p:cNvSpPr/>
          <p:nvPr/>
        </p:nvSpPr>
        <p:spPr>
          <a:xfrm>
            <a:off x="3102508" y="5740536"/>
            <a:ext cx="767281" cy="484100"/>
          </a:xfrm>
          <a:prstGeom prst="ben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25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6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1.  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사용자 가입과 권한 신청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신규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</a:t>
            </a:r>
            <a:b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lang="en-US" altLang="ko-KR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1-4. </a:t>
            </a:r>
            <a:r>
              <a:rPr lang="ko-KR" altLang="en-US" sz="18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사용자정보 등록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76671" y="3923946"/>
            <a:ext cx="964995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" name="_x232879768" descr="EMB000028d42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3" y="4516546"/>
            <a:ext cx="6022552" cy="306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7"/>
          <p:cNvSpPr txBox="1"/>
          <p:nvPr/>
        </p:nvSpPr>
        <p:spPr>
          <a:xfrm>
            <a:off x="236400" y="1857356"/>
            <a:ext cx="6390407" cy="24191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사용자 가입 절차는 </a:t>
            </a: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개인정보수집동의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인증서등록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사용자정보등록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권한신청 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순으로 진행됩니다</a:t>
            </a:r>
            <a:r>
              <a:rPr kumimoji="0" lang="en-US" altLang="ko-KR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 가입 시 인증서는 개인 인증서 사용</a:t>
            </a: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, 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사용자정보등록 시 휴대폰 인증 필요</a:t>
            </a:r>
            <a:endParaRPr kumimoji="0" lang="en-US" altLang="ko-KR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[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사용자정보등록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절차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]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1.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아이디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</a:t>
            </a:r>
            <a:r>
              <a:rPr kumimoji="0" lang="ko-KR" altLang="en-US" sz="1300" b="1" spc="-3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소속기관명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휴대폰번호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기관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(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부서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)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전화번호를 입력합니다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이름은 등록한 공인인증서의 소유자명으로 자동 설정되며 변경 불가함</a:t>
            </a:r>
            <a:endParaRPr kumimoji="0" lang="en-US" altLang="ko-KR" sz="1200" b="1" spc="-60" dirty="0" smtClean="0">
              <a:solidFill>
                <a:srgbClr val="0070C0"/>
              </a:solidFill>
              <a:latin typeface="굴림" panose="020B0600000101010101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※ 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전 단계에서 기관인증서를 등록했을 경우 휴대폰 인증한 번호의 소유자명으로 이름 설정됨</a:t>
            </a:r>
            <a:endParaRPr kumimoji="0" lang="en-US" altLang="ko-KR" sz="1200" b="1" spc="-60" dirty="0" smtClean="0">
              <a:solidFill>
                <a:srgbClr val="0070C0"/>
              </a:solidFill>
              <a:latin typeface="굴림" panose="020B0600000101010101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※ 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소속기관이 검색되지 않을 경우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‘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사용자 가입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’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버튼 아래의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‘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기관등록 절차 안내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’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확인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(1p 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참조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)</a:t>
            </a:r>
            <a:endParaRPr kumimoji="0" lang="en-US" altLang="ko-KR" sz="12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2. 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다음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  <a:endParaRPr kumimoji="0" lang="en-US" altLang="ko-KR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78562" y="5520542"/>
            <a:ext cx="5630757" cy="1656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27025" y="532817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2832289" y="7296729"/>
            <a:ext cx="676310" cy="23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479189" y="71540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9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7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1.  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사용자 가입과 권한 신청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신규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</a:t>
            </a:r>
            <a:b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lang="en-US" altLang="ko-KR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1-5. </a:t>
            </a:r>
            <a:r>
              <a:rPr lang="ko-KR" altLang="en-US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권한 신청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76671" y="3923946"/>
            <a:ext cx="964995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45" y="4844909"/>
            <a:ext cx="6114080" cy="3507106"/>
          </a:xfrm>
          <a:prstGeom prst="rect">
            <a:avLst/>
          </a:prstGeom>
        </p:spPr>
      </p:pic>
      <p:sp>
        <p:nvSpPr>
          <p:cNvPr id="15" name="TextBox 17"/>
          <p:cNvSpPr txBox="1"/>
          <p:nvPr/>
        </p:nvSpPr>
        <p:spPr>
          <a:xfrm>
            <a:off x="248431" y="1857356"/>
            <a:ext cx="6390407" cy="29177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사용자 가입 절차는 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개인정보수집동의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인증서등록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사용자정보등록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권한신청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순으로 진행됩니다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※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가입 시 인증서는 개인 인증서 사용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, 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사용자정보등록 시 휴대폰 인증 필요</a:t>
            </a:r>
            <a:endParaRPr kumimoji="0" lang="en-US" altLang="ko-KR" sz="12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[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권한신청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절차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]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1. 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예방접종관리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User’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권한의 체크박스를 선택합니다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60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국가예방접종지원사업 참여를 원하실 경우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‘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itchFamily="50" charset="-127"/>
              </a:rPr>
              <a:t>교육관리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굴림" pitchFamily="50" charset="-127"/>
              </a:rPr>
              <a:t> User(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itchFamily="50" charset="-127"/>
              </a:rPr>
              <a:t>학습자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굴림" pitchFamily="50" charset="-127"/>
              </a:rPr>
              <a:t>)’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권한도 신청</a:t>
            </a:r>
            <a:endParaRPr kumimoji="0" lang="en-US" altLang="ko-KR" sz="12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2. 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승인기관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클릭하여 기관 주소지 관할 보건소를 선택합니다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3. 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권한 신청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 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60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※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한 가지 권한이라도 승인 처리가 끝나면 가입신청이 완료됨</a:t>
            </a:r>
            <a:endParaRPr kumimoji="0" lang="en-US" altLang="ko-KR" sz="1200" b="1" spc="-30" dirty="0" smtClean="0">
              <a:solidFill>
                <a:srgbClr val="0070C0"/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빠른 처리를 원하실 경우 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굴림" pitchFamily="50" charset="-127"/>
              </a:rPr>
              <a:t>‘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itchFamily="50" charset="-127"/>
              </a:rPr>
              <a:t>예방접종관리 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굴림" pitchFamily="50" charset="-127"/>
              </a:rPr>
              <a:t>User’ 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권한은 승인기관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(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주소지 관할 보건소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)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로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, 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30" dirty="0">
                <a:solidFill>
                  <a:srgbClr val="0070C0"/>
                </a:solidFill>
                <a:latin typeface="굴림" pitchFamily="50" charset="-127"/>
              </a:rPr>
              <a:t> 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    ‘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itchFamily="50" charset="-127"/>
              </a:rPr>
              <a:t>교육관리</a:t>
            </a:r>
            <a:r>
              <a:rPr kumimoji="0" lang="en-US" altLang="ko-KR" sz="1200" b="1" spc="-30" dirty="0">
                <a:solidFill>
                  <a:srgbClr val="0070C0"/>
                </a:solidFill>
                <a:latin typeface="굴림" pitchFamily="50" charset="-127"/>
              </a:rPr>
              <a:t> User(</a:t>
            </a:r>
            <a:r>
              <a:rPr kumimoji="0" lang="ko-KR" altLang="en-US" sz="1200" b="1" spc="-30" dirty="0">
                <a:solidFill>
                  <a:srgbClr val="0070C0"/>
                </a:solidFill>
                <a:latin typeface="굴림" pitchFamily="50" charset="-127"/>
              </a:rPr>
              <a:t>학습자</a:t>
            </a:r>
            <a:r>
              <a:rPr kumimoji="0" lang="en-US" altLang="ko-KR" sz="1200" b="1" spc="-30" dirty="0" smtClean="0">
                <a:solidFill>
                  <a:srgbClr val="0070C0"/>
                </a:solidFill>
                <a:latin typeface="굴림" pitchFamily="50" charset="-127"/>
              </a:rPr>
              <a:t>)’</a:t>
            </a:r>
            <a:r>
              <a:rPr kumimoji="0" lang="ko-KR" altLang="en-US" sz="1200" b="1" spc="-30" dirty="0" smtClean="0">
                <a:solidFill>
                  <a:srgbClr val="0070C0"/>
                </a:solidFill>
                <a:latin typeface="굴림" pitchFamily="50" charset="-127"/>
              </a:rPr>
              <a:t>는 질병관리본부 예방접종관리과로 문의</a:t>
            </a:r>
            <a:endParaRPr kumimoji="0" lang="en-US" altLang="ko-KR" sz="1200" b="1" spc="-30" dirty="0" smtClean="0">
              <a:solidFill>
                <a:srgbClr val="0070C0"/>
              </a:solidFill>
              <a:latin typeface="굴림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312783" y="6900076"/>
            <a:ext cx="632562" cy="2214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27025" y="667796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92696" y="6942440"/>
            <a:ext cx="4123903" cy="2880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4965667" y="66740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787678" y="8106553"/>
            <a:ext cx="771089" cy="220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2444038" y="78357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③</a:t>
            </a:r>
            <a:endParaRPr lang="ko-KR" altLang="en-US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886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8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1.  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사용자 가입과 권한 신청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신규</a:t>
            </a:r>
            <a: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</a:t>
            </a:r>
            <a:br>
              <a:rPr lang="en-US" altLang="ko-KR" sz="2400" spc="-15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</a:rPr>
              <a:t>     </a:t>
            </a:r>
            <a:r>
              <a:rPr lang="en-US" altLang="ko-KR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1-6. </a:t>
            </a:r>
            <a:r>
              <a:rPr lang="ko-KR" altLang="en-US" sz="1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의료기관 부가정보 입력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76671" y="3923946"/>
            <a:ext cx="964995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34" y="4237918"/>
            <a:ext cx="6309320" cy="3776265"/>
          </a:xfrm>
          <a:prstGeom prst="rect">
            <a:avLst/>
          </a:prstGeom>
        </p:spPr>
      </p:pic>
      <p:sp>
        <p:nvSpPr>
          <p:cNvPr id="20" name="TextBox 17"/>
          <p:cNvSpPr txBox="1"/>
          <p:nvPr/>
        </p:nvSpPr>
        <p:spPr>
          <a:xfrm>
            <a:off x="200306" y="1857356"/>
            <a:ext cx="6390407" cy="22529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사용자 가입이 완료되면 의료기관 부가정보 입력이 필요합니다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질병보건통합관리시스템 로그인 후 좌측 메뉴보기에서 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예방접종관리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국가예방접종사업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계약점검관리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의료기관부가정보관리</a:t>
            </a:r>
            <a:endParaRPr kumimoji="0" lang="en-US" altLang="ko-KR" sz="1300" b="1" spc="-30" dirty="0" smtClean="0">
              <a:solidFill>
                <a:srgbClr val="9C2424"/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를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클릭하고 부가정보를 입력 후 저장합니다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※</a:t>
            </a:r>
            <a:r>
              <a:rPr kumimoji="0" lang="ko-KR" altLang="en-US" sz="1200" b="1" spc="-60" dirty="0" smtClean="0">
                <a:solidFill>
                  <a:srgbClr val="0070C0"/>
                </a:solidFill>
                <a:latin typeface="굴림" panose="020B0600000101010101" pitchFamily="50" charset="-127"/>
              </a:rPr>
              <a:t> 부가정보가 입력되어있지 않다면 로그인 시 안내 창과 함께 해당 메뉴 자동 이동</a:t>
            </a:r>
            <a:endParaRPr kumimoji="0" lang="en-US" altLang="ko-KR" sz="12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관할보건소는 입력 창은 최초에는 비활성화 되어있으며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입력을 하지 않고 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저장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클릭하시면 입력 가능한 창이 나타납니다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64704" y="4881392"/>
            <a:ext cx="2285655" cy="194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545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8" y="3948177"/>
            <a:ext cx="6381328" cy="4409509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42888" y="442913"/>
            <a:ext cx="6372225" cy="1344612"/>
          </a:xfrm>
          <a:prstGeom prst="rect">
            <a:avLst/>
          </a:prstGeom>
          <a:solidFill>
            <a:srgbClr val="516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516F56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5613" y="8604250"/>
            <a:ext cx="11874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spc="-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굴림" pitchFamily="50" charset="-127"/>
                <a:ea typeface="굴림" pitchFamily="50" charset="-127"/>
              </a:rPr>
              <a:t>9 / 23</a:t>
            </a:r>
            <a:endParaRPr kumimoji="0" lang="en-US" altLang="ko-KR" sz="1000" spc="-30" dirty="0">
              <a:solidFill>
                <a:schemeClr val="tx1">
                  <a:lumMod val="50000"/>
                  <a:lumOff val="50000"/>
                </a:schemeClr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242888" y="1857356"/>
            <a:ext cx="6372225" cy="22529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나눔명조" charset="-127"/>
                <a:ea typeface="굴림" pitchFamily="50" charset="-127"/>
                <a:cs typeface="+mn-cs"/>
              </a:defRPr>
            </a:lvl9pPr>
          </a:lstStyle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사용자 가입을 마치셨거나 기존 질병보건통합관리시스템 사용자라면</a:t>
            </a:r>
            <a:endParaRPr kumimoji="0" lang="en-US" altLang="ko-KR" sz="1300" b="1" spc="-30" dirty="0" smtClean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전자 계약서를 작성하여 국가예방접종사업에 참여하실 수 있습니다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질병보건통합관리시스템 로그인 후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우측 상단 메뉴의 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예방접종관리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메뉴를 선택하고 화면 좌측의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예방접종관리 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&gt; </a:t>
            </a:r>
            <a:r>
              <a:rPr kumimoji="0" lang="ko-KR" altLang="en-US" sz="1300" b="1" spc="-30" dirty="0">
                <a:solidFill>
                  <a:srgbClr val="9C2424"/>
                </a:solidFill>
                <a:latin typeface="굴림" pitchFamily="50" charset="-127"/>
              </a:rPr>
              <a:t>국가예방접종사업</a:t>
            </a:r>
            <a:r>
              <a:rPr kumimoji="0" lang="en-US" altLang="ko-KR" sz="1300" b="1" spc="-30" dirty="0">
                <a:solidFill>
                  <a:srgbClr val="9C2424"/>
                </a:solidFill>
                <a:latin typeface="굴림" pitchFamily="50" charset="-127"/>
              </a:rPr>
              <a:t> &gt; 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계약∙점검관리</a:t>
            </a:r>
            <a:r>
              <a:rPr kumimoji="0" lang="en-US" altLang="ko-KR" sz="1300" b="1" spc="-30" dirty="0" smtClean="0">
                <a:solidFill>
                  <a:srgbClr val="9C2424"/>
                </a:solidFill>
                <a:latin typeface="굴림" pitchFamily="50" charset="-127"/>
              </a:rPr>
              <a:t> &gt;</a:t>
            </a:r>
            <a:r>
              <a:rPr kumimoji="0" lang="ko-KR" altLang="en-US" sz="1300" b="1" spc="-30" dirty="0" smtClean="0">
                <a:solidFill>
                  <a:srgbClr val="9C2424"/>
                </a:solidFill>
                <a:latin typeface="굴림" pitchFamily="50" charset="-127"/>
              </a:rPr>
              <a:t>계약신청관리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를 클릭합니다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‘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계약서 확인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’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클릭하시면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최근 등록된 계약서를 확인하실 수 있으며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,</a:t>
            </a:r>
          </a:p>
          <a:p>
            <a:pPr indent="-5143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우측 상단의 물음표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버튼을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클릭하시면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 </a:t>
            </a:r>
            <a:r>
              <a:rPr kumimoji="0" lang="ko-KR" altLang="en-US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계약 관련 도움말을 확인하실 수 있습니다</a:t>
            </a:r>
            <a:r>
              <a:rPr kumimoji="0" lang="en-US" altLang="ko-KR" sz="13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굴림" pitchFamily="50" charset="-127"/>
              </a:rPr>
              <a:t>.</a:t>
            </a:r>
            <a:endParaRPr kumimoji="0" lang="en-US" altLang="ko-KR" sz="1300" b="1" spc="-30" dirty="0">
              <a:solidFill>
                <a:schemeClr val="tx1">
                  <a:lumMod val="65000"/>
                  <a:lumOff val="35000"/>
                </a:schemeClr>
              </a:solidFill>
              <a:latin typeface="굴림" pitchFamily="50" charset="-127"/>
            </a:endParaRPr>
          </a:p>
        </p:txBody>
      </p:sp>
      <p:sp>
        <p:nvSpPr>
          <p:cNvPr id="10" name="제목 6"/>
          <p:cNvSpPr>
            <a:spLocks noGrp="1"/>
          </p:cNvSpPr>
          <p:nvPr>
            <p:ph type="title"/>
          </p:nvPr>
        </p:nvSpPr>
        <p:spPr>
          <a:xfrm>
            <a:off x="327025" y="563563"/>
            <a:ext cx="6172200" cy="1344612"/>
          </a:xfrm>
        </p:spPr>
        <p:txBody>
          <a:bodyPr rtlCol="0" anchor="t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2. 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전자 계약 등록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갱신</a:t>
            </a:r>
            <a:r>
              <a:rPr lang="en-US" altLang="ko-KR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) </a:t>
            </a:r>
            <a:r>
              <a:rPr lang="ko-KR" altLang="en-US" sz="2400" spc="-15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절</a:t>
            </a:r>
            <a:r>
              <a:rPr lang="ko-KR" altLang="en-US" sz="2400" spc="-15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차</a:t>
            </a: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/>
            </a:r>
            <a:b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</a:br>
            <a:r>
              <a:rPr lang="en-US" altLang="ko-KR" sz="24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     </a:t>
            </a:r>
            <a:r>
              <a:rPr lang="en-US" altLang="ko-KR" sz="1800" dirty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2. 1. </a:t>
            </a:r>
            <a:r>
              <a:rPr lang="ko-KR" altLang="en-US" sz="1800" dirty="0" smtClean="0">
                <a:solidFill>
                  <a:prstClr val="white"/>
                </a:solidFill>
                <a:latin typeface="굴림" pitchFamily="50" charset="-127"/>
                <a:ea typeface="굴림" pitchFamily="50" charset="-127"/>
                <a:cs typeface="+mn-cs"/>
              </a:rPr>
              <a:t>계약신청관리 메뉴 들어가기</a:t>
            </a:r>
            <a:endParaRPr lang="ko-KR" altLang="en-US" sz="2400" spc="-15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42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988840" y="5940152"/>
            <a:ext cx="1152128" cy="240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6353557" y="3940046"/>
            <a:ext cx="261556" cy="2526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595959"/>
      </a:folHlink>
    </a:clrScheme>
    <a:fontScheme name="나눔명조">
      <a:majorFont>
        <a:latin typeface="나눔명조"/>
        <a:ea typeface="나눔명조"/>
        <a:cs typeface=""/>
      </a:majorFont>
      <a:minorFont>
        <a:latin typeface="나눔명조"/>
        <a:ea typeface="나눔명조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11281</TotalTime>
  <Words>2792</Words>
  <Application>Microsoft Office PowerPoint</Application>
  <PresentationFormat>화면 슬라이드 쇼(4:3)</PresentationFormat>
  <Paragraphs>318</Paragraphs>
  <Slides>23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0" baseType="lpstr">
      <vt:lpstr>Arial</vt:lpstr>
      <vt:lpstr>Wingdings</vt:lpstr>
      <vt:lpstr>나눔명조</vt:lpstr>
      <vt:lpstr>굴림</vt:lpstr>
      <vt:lpstr>나눔고딕</vt:lpstr>
      <vt:lpstr>맑은 고딕</vt:lpstr>
      <vt:lpstr>Office 테마</vt:lpstr>
      <vt:lpstr>국가예방접종 지원사업  전자 계약서  등록(갱신) 및 참여 매뉴얼</vt:lpstr>
      <vt:lpstr>목차</vt:lpstr>
      <vt:lpstr> 1.  사용자 가입과 권한 신청(신규)       1-1. 사용자 가입</vt:lpstr>
      <vt:lpstr> 1.  사용자 가입과 권한 신청(신규)       1-2. 개인정보수집동의</vt:lpstr>
      <vt:lpstr> 1.  사용자 가입과 권한 신청(신규)       1-3. 인증서등록</vt:lpstr>
      <vt:lpstr> 1.  사용자 가입과 권한 신청(신규)       1-4. 사용자정보 등록</vt:lpstr>
      <vt:lpstr> 1.  사용자 가입과 권한 신청(신규)       1-5. 권한 신청</vt:lpstr>
      <vt:lpstr> 1.  사용자 가입과 권한 신청(신규)       1-6. 의료기관 부가정보 입력</vt:lpstr>
      <vt:lpstr> 2.  전자 계약 등록(갱신) 절차      2. 1. 계약신청관리 메뉴 들어가기</vt:lpstr>
      <vt:lpstr>PowerPoint 프레젠테이션</vt:lpstr>
      <vt:lpstr> 2.  전자 계약 등록(갱신) 절차      2. 3. 전자 계약서 등록(갱신)</vt:lpstr>
      <vt:lpstr> 3.  국가예방접종 지원사업 참여 절차      3. 1. 어린이 국가예방접종 지원사업 신규 참여기관               (어린이 인플루엔자 지원사업 포함)</vt:lpstr>
      <vt:lpstr> 3.  국가예방접종 지원사업 참여 절차      3. 2. 어린이 국가예방접종 지원사업 기존 참여기관               (어린이 인플루엔자 지원사업 포함)</vt:lpstr>
      <vt:lpstr> 3.  국가예방접종 지원사업 참여 절차      3. 3. 건강여성 첫걸음 클리닉사업(HPV) 신규 참여기관</vt:lpstr>
      <vt:lpstr> 3.  국가예방접종 지원사업 참여 절차      3. 4. 건강여성첫걸음클리닉사업(HPV) 기존 참여기관</vt:lpstr>
      <vt:lpstr> 3.  국가예방접종 지원사업 참여 절차      3. 5. B형간염 주산기감염 예방사업 신규 참여기관</vt:lpstr>
      <vt:lpstr> 3.  국가예방접종 지원사업 참여 절차      3. 6. B형간염 주산기감염 예방사업 기존 참여기관</vt:lpstr>
      <vt:lpstr> 3.  국가예방접종 지원사업 참여 절차      3. 7. 성인 국가예방접종 지원사업 신규 참여기관               (임신부, 어르신 인플루엔자 포함)</vt:lpstr>
      <vt:lpstr> 3.  국가예방접종 지원사업 참여 절차      3. 8. 성인 국가예방접종 지원사업 기존 참여기관               (임신부, 어르신 인플루엔자 포함)</vt:lpstr>
      <vt:lpstr> 4.  전자 계약 해지 절차      4. 1. 국가예방접종 지원사업 전체 계약 해지</vt:lpstr>
      <vt:lpstr> 4.  전자 계약 해지 절차      4. 2. 각 사업별 계약 해지(공통)</vt:lpstr>
      <vt:lpstr> 4.  전자 계약 해지 절차      4. 3. 각 사업 내 일부 항목 해지(확인증 갱신)</vt:lpstr>
      <vt:lpstr>감사합니다.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문서의 제목  나눔명조R, 40pt</dc:title>
  <dc:creator>네이버 한글캠페인</dc:creator>
  <cp:lastModifiedBy>User</cp:lastModifiedBy>
  <cp:revision>837</cp:revision>
  <cp:lastPrinted>2016-09-08T09:43:53Z</cp:lastPrinted>
  <dcterms:created xsi:type="dcterms:W3CDTF">2011-08-23T09:33:59Z</dcterms:created>
  <dcterms:modified xsi:type="dcterms:W3CDTF">2021-07-05T00:06:13Z</dcterms:modified>
</cp:coreProperties>
</file>