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2" r:id="rId3"/>
    <p:sldId id="258" r:id="rId4"/>
    <p:sldId id="280" r:id="rId5"/>
    <p:sldId id="259" r:id="rId6"/>
    <p:sldId id="261" r:id="rId7"/>
    <p:sldId id="284" r:id="rId8"/>
    <p:sldId id="291" r:id="rId9"/>
    <p:sldId id="289" r:id="rId10"/>
    <p:sldId id="266" r:id="rId11"/>
    <p:sldId id="292" r:id="rId12"/>
    <p:sldId id="270" r:id="rId13"/>
    <p:sldId id="267" r:id="rId14"/>
    <p:sldId id="271" r:id="rId15"/>
    <p:sldId id="294" r:id="rId16"/>
    <p:sldId id="296" r:id="rId17"/>
    <p:sldId id="269" r:id="rId18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5A0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6705" autoAdjust="0"/>
  </p:normalViewPr>
  <p:slideViewPr>
    <p:cSldViewPr>
      <p:cViewPr varScale="1">
        <p:scale>
          <a:sx n="102" d="100"/>
          <a:sy n="102" d="100"/>
        </p:scale>
        <p:origin x="189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138" y="-12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CB634-2FC0-4822-A1B6-724D6666CFA5}" type="datetimeFigureOut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C7D8C-0189-4223-99F4-090D6460AC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54225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DEEF4-2CB5-4A43-BA1A-293A6C5DEF80}" type="datetimeFigureOut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69235-D647-4F52-8A4C-34D7546EE5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43252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436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473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6369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67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153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5" name="머리글 개체 틀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9421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5" name="머리글 개체 틀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5194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5" name="머리글 개체 틀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930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5547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9164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369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5781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7854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3DBB-2E10-4A95-9EFA-D897242A005E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3788-15E0-4CE7-8F2C-93900BFFD0D5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85AC3-19FE-40F5-9B22-53F1C7327D85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6DFAA-F063-47F2-BFFA-BEF18C1D6998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288-B2D1-4AAA-AA99-786BD9BAC347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B5D-A8B3-4987-8468-1233EF5B2E32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F0C2-B6DE-44DA-8EAE-58C89CD4AD77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E6D-25D4-44EA-9D9C-56E61F23E50F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7D0B-A3DD-4A17-8298-F4B46BCAEF87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51B3-A5C6-462B-B9E2-215D52B18487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3505-48E7-4312-9A37-7A6AC4660571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34E70-C575-425A-B249-D38B3AE23B50}" type="datetime1">
              <a:rPr lang="ko-KR" altLang="en-US" smtClean="0"/>
              <a:pPr/>
              <a:t>2015-11-26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472D4-A793-4CF3-9CFE-AFFD7D6CC6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 descr="C:\Users\user\Desktop\표지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-337926" y="1556792"/>
            <a:ext cx="605342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900" dirty="0" smtClean="0">
                <a:solidFill>
                  <a:srgbClr val="00B050"/>
                </a:solidFill>
                <a:latin typeface="HY수평선B" pitchFamily="18" charset="-127"/>
                <a:ea typeface="HY수평선B" pitchFamily="18" charset="-127"/>
              </a:rPr>
              <a:t>『</a:t>
            </a:r>
            <a:r>
              <a:rPr lang="ko-KR" altLang="en-US" sz="3900" b="1" u="sng" dirty="0" smtClean="0">
                <a:solidFill>
                  <a:srgbClr val="00B050"/>
                </a:solidFill>
                <a:latin typeface="HY수평선B" pitchFamily="18" charset="-127"/>
                <a:ea typeface="HY수평선B" pitchFamily="18" charset="-127"/>
              </a:rPr>
              <a:t>아동의 기본권리</a:t>
            </a:r>
            <a:r>
              <a:rPr lang="en-US" altLang="ko-KR" sz="3900" u="sng" dirty="0" smtClean="0">
                <a:solidFill>
                  <a:srgbClr val="00B050"/>
                </a:solidFill>
                <a:latin typeface="HY수평선B" pitchFamily="18" charset="-127"/>
                <a:ea typeface="HY수평선B" pitchFamily="18" charset="-127"/>
              </a:rPr>
              <a:t>』</a:t>
            </a:r>
            <a:r>
              <a:rPr lang="ko-KR" altLang="en-US" sz="3900" b="1" u="sng" dirty="0" smtClean="0">
                <a:solidFill>
                  <a:srgbClr val="00B050"/>
                </a:solidFill>
                <a:latin typeface="HY수평선B" pitchFamily="18" charset="-127"/>
                <a:ea typeface="HY수평선B" pitchFamily="18" charset="-127"/>
              </a:rPr>
              <a:t>이해</a:t>
            </a:r>
            <a:endParaRPr lang="en-US" altLang="ko-KR" sz="3900" b="1" u="sng" dirty="0" smtClean="0">
              <a:solidFill>
                <a:srgbClr val="00B050"/>
              </a:solidFill>
              <a:latin typeface="HY수평선B" pitchFamily="18" charset="-127"/>
              <a:ea typeface="HY수평선B" pitchFamily="18" charset="-127"/>
            </a:endParaRPr>
          </a:p>
          <a:p>
            <a:r>
              <a:rPr lang="ko-KR" altLang="en-US" sz="3600" b="1" dirty="0" smtClean="0">
                <a:solidFill>
                  <a:schemeClr val="accent4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    </a:t>
            </a:r>
            <a:r>
              <a:rPr lang="en-US" altLang="ko-KR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(</a:t>
            </a:r>
            <a:r>
              <a:rPr lang="ko-KR" altLang="en-US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생존</a:t>
            </a:r>
            <a:r>
              <a:rPr lang="en-US" altLang="ko-KR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보호</a:t>
            </a:r>
            <a:r>
              <a:rPr lang="en-US" altLang="ko-KR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발달</a:t>
            </a:r>
            <a:r>
              <a:rPr lang="en-US" altLang="ko-KR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참여권</a:t>
            </a:r>
            <a:r>
              <a:rPr lang="en-US" altLang="ko-KR" sz="3400" b="1" dirty="0" smtClean="0">
                <a:solidFill>
                  <a:schemeClr val="accent6">
                    <a:lumMod val="75000"/>
                  </a:schemeClr>
                </a:solidFill>
                <a:latin typeface="HY수평선B" pitchFamily="18" charset="-127"/>
                <a:ea typeface="HY수평선B" pitchFamily="18" charset="-127"/>
              </a:rPr>
              <a:t>)</a:t>
            </a:r>
            <a:endParaRPr lang="ko-KR" altLang="en-US" sz="3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9" name="_x184928472" descr="EMB000014340a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4948" y="4768152"/>
            <a:ext cx="1928826" cy="91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1266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428660" y="357166"/>
            <a:ext cx="900112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아동권리존중 실천방법</a:t>
            </a:r>
            <a:endParaRPr lang="en-US" altLang="ko-KR" sz="2700" b="1" dirty="0" smtClean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48003" y="6462763"/>
            <a:ext cx="4531219" cy="398437"/>
            <a:chOff x="48003" y="6445007"/>
            <a:chExt cx="4531219" cy="398437"/>
          </a:xfrm>
        </p:grpSpPr>
        <p:pic>
          <p:nvPicPr>
            <p:cNvPr id="11" name="_x178264056" descr="EMB000014340a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3" y="6445007"/>
              <a:ext cx="863317" cy="377226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85786" y="6581834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>
            <a:off x="547803" y="1215535"/>
            <a:ext cx="8022345" cy="4775758"/>
            <a:chOff x="510095" y="1215535"/>
            <a:chExt cx="8022345" cy="4731134"/>
          </a:xfrm>
        </p:grpSpPr>
        <p:pic>
          <p:nvPicPr>
            <p:cNvPr id="18" name="_x173929320" descr="EMB00000264064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5" t="10773" r="44525" b="72360"/>
            <a:stretch>
              <a:fillRect/>
            </a:stretch>
          </p:blipFill>
          <p:spPr bwMode="auto">
            <a:xfrm>
              <a:off x="510255" y="1215535"/>
              <a:ext cx="8022185" cy="2184334"/>
            </a:xfrm>
            <a:prstGeom prst="rect">
              <a:avLst/>
            </a:prstGeom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pic>
        <p:pic>
          <p:nvPicPr>
            <p:cNvPr id="19" name="_x177357816" descr="EMB00000264064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4" t="27345" r="44585" b="57893"/>
            <a:stretch>
              <a:fillRect/>
            </a:stretch>
          </p:blipFill>
          <p:spPr bwMode="auto">
            <a:xfrm>
              <a:off x="510095" y="3512150"/>
              <a:ext cx="8022345" cy="2434519"/>
            </a:xfrm>
            <a:prstGeom prst="rect">
              <a:avLst/>
            </a:prstGeom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11</a:t>
            </a:fld>
            <a:endParaRPr lang="ko-KR" altLang="en-US"/>
          </a:p>
        </p:txBody>
      </p:sp>
      <p:pic>
        <p:nvPicPr>
          <p:cNvPr id="5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AutoShape 22"/>
          <p:cNvSpPr>
            <a:spLocks noChangeArrowheads="1"/>
          </p:cNvSpPr>
          <p:nvPr/>
        </p:nvSpPr>
        <p:spPr bwMode="auto">
          <a:xfrm>
            <a:off x="428660" y="357166"/>
            <a:ext cx="900112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아동권리존중 실천방법</a:t>
            </a:r>
            <a:endParaRPr lang="en-US" altLang="ko-KR" sz="2700" b="1" dirty="0" smtClean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8003" y="6462763"/>
            <a:ext cx="4531219" cy="398437"/>
            <a:chOff x="48003" y="6445007"/>
            <a:chExt cx="4531219" cy="398437"/>
          </a:xfrm>
        </p:grpSpPr>
        <p:pic>
          <p:nvPicPr>
            <p:cNvPr id="8" name="_x178264056" descr="EMB000014340a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3" y="6445007"/>
              <a:ext cx="863317" cy="37722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785786" y="6581834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182384112" descr="EMB00000264064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" t="41457" r="44563" b="6520"/>
          <a:stretch>
            <a:fillRect/>
          </a:stretch>
        </p:blipFill>
        <p:spPr bwMode="auto">
          <a:xfrm>
            <a:off x="586687" y="1332305"/>
            <a:ext cx="7992888" cy="4640134"/>
          </a:xfrm>
          <a:prstGeom prst="rect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32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5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AutoShape 22"/>
          <p:cNvSpPr>
            <a:spLocks noChangeArrowheads="1"/>
          </p:cNvSpPr>
          <p:nvPr/>
        </p:nvSpPr>
        <p:spPr bwMode="auto">
          <a:xfrm>
            <a:off x="428660" y="357166"/>
            <a:ext cx="900112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아동권리존중 실천방법</a:t>
            </a:r>
            <a:endParaRPr lang="en-US" altLang="ko-KR" sz="2700" b="1" dirty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pic>
        <p:nvPicPr>
          <p:cNvPr id="9" name="_x178264056" descr="EMB000014340a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3" y="6304276"/>
            <a:ext cx="863317" cy="52628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86" y="6580736"/>
            <a:ext cx="37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accent6">
                    <a:lumMod val="75000"/>
                  </a:schemeClr>
                </a:solidFill>
              </a:rPr>
              <a:t>군산은 어린이를 키우고</a:t>
            </a:r>
            <a:r>
              <a:rPr lang="en-US" altLang="ko-KR" sz="11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ko-KR" altLang="en-US" sz="1100" b="1" dirty="0" smtClean="0">
                <a:solidFill>
                  <a:srgbClr val="00B050"/>
                </a:solidFill>
              </a:rPr>
              <a:t>어린이는 군산의 가치를 키운다</a:t>
            </a:r>
            <a:r>
              <a:rPr lang="en-US" altLang="ko-KR" sz="1100" b="1" dirty="0" smtClean="0">
                <a:solidFill>
                  <a:srgbClr val="00B050"/>
                </a:solidFill>
              </a:rPr>
              <a:t>!</a:t>
            </a:r>
            <a:endParaRPr lang="ko-KR" altLang="en-US" sz="1100" b="1" dirty="0">
              <a:solidFill>
                <a:srgbClr val="00B050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479661" y="1174401"/>
            <a:ext cx="7836755" cy="4989470"/>
            <a:chOff x="479661" y="1174401"/>
            <a:chExt cx="7836755" cy="4989470"/>
          </a:xfrm>
        </p:grpSpPr>
        <p:pic>
          <p:nvPicPr>
            <p:cNvPr id="6145" name="_x180974272" descr="EMB00000264063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0" t="60086" r="45795" b="5228"/>
            <a:stretch>
              <a:fillRect/>
            </a:stretch>
          </p:blipFill>
          <p:spPr bwMode="auto">
            <a:xfrm>
              <a:off x="479661" y="1174401"/>
              <a:ext cx="7836755" cy="2902671"/>
            </a:xfrm>
            <a:prstGeom prst="rect">
              <a:avLst/>
            </a:prstGeom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pic>
        <p:pic>
          <p:nvPicPr>
            <p:cNvPr id="6147" name="_x182382192" descr="EMB00000264063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6" t="16225" r="46028" b="62762"/>
            <a:stretch>
              <a:fillRect/>
            </a:stretch>
          </p:blipFill>
          <p:spPr bwMode="auto">
            <a:xfrm>
              <a:off x="479661" y="4182063"/>
              <a:ext cx="7836755" cy="1981808"/>
            </a:xfrm>
            <a:prstGeom prst="rect">
              <a:avLst/>
            </a:prstGeom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2290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465"/>
            <a:ext cx="9144000" cy="6862465"/>
          </a:xfrm>
          <a:prstGeom prst="rect">
            <a:avLst/>
          </a:prstGeom>
          <a:noFill/>
        </p:spPr>
      </p:pic>
      <p:sp>
        <p:nvSpPr>
          <p:cNvPr id="7" name="AutoShape 22"/>
          <p:cNvSpPr>
            <a:spLocks noChangeArrowheads="1"/>
          </p:cNvSpPr>
          <p:nvPr/>
        </p:nvSpPr>
        <p:spPr bwMode="auto">
          <a:xfrm>
            <a:off x="357158" y="419312"/>
            <a:ext cx="8759698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아동권리존중 실천방법</a:t>
            </a:r>
            <a:endParaRPr lang="en-US" altLang="ko-KR" sz="2700" b="1" dirty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21" name="_x178264056" descr="EMB000014340a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182385152" descr="EMB00000264063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1" t="27826" r="45680" b="19485"/>
          <a:stretch>
            <a:fillRect/>
          </a:stretch>
        </p:blipFill>
        <p:spPr bwMode="auto">
          <a:xfrm>
            <a:off x="400050" y="1301750"/>
            <a:ext cx="7988374" cy="515158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9" name="내용 개체 틀 8"/>
          <p:cNvGraphicFramePr>
            <a:graphicFrameLocks noGrp="1"/>
          </p:cNvGraphicFramePr>
          <p:nvPr>
            <p:ph idx="1"/>
          </p:nvPr>
        </p:nvGraphicFramePr>
        <p:xfrm>
          <a:off x="3787104" y="1600200"/>
          <a:ext cx="1569792" cy="4525963"/>
        </p:xfrm>
        <a:graphic>
          <a:graphicData uri="http://schemas.openxmlformats.org/drawingml/2006/table">
            <a:tbl>
              <a:tblPr/>
              <a:tblGrid>
                <a:gridCol w="784896"/>
                <a:gridCol w="784896"/>
              </a:tblGrid>
              <a:tr h="525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아동친화도시조성 협무협약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지역사회조성 업무협약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행복지원사업 업무협약</a:t>
                      </a:r>
                      <a:r>
                        <a:rPr lang="en-US" altLang="ko-KR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전북현대모터스</a:t>
                      </a:r>
                      <a:r>
                        <a:rPr lang="en-US" altLang="ko-KR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FC)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 청소년 안전도시 업무협약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6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어린이 행복도시 추진위원회 구성 및 발대식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어린이 행복도시 선포식 개최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아동청소년 안전도시 실무협의회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청원 아동권리의 이해 교육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다문화가정 어린이 수영장 초청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 조성 포럼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3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전북 현대모터스 축구교실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행복도시 추진위원회 정기회의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아동학대 예방교육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 dirty="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 조성 시범사업 </a:t>
                      </a: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14</a:t>
            </a:fld>
            <a:endParaRPr lang="ko-KR" altLang="en-US"/>
          </a:p>
        </p:txBody>
      </p:sp>
      <p:pic>
        <p:nvPicPr>
          <p:cNvPr id="5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465"/>
            <a:ext cx="9144000" cy="68624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6" name="_x178264056" descr="EMB000014340a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3" y="6286520"/>
            <a:ext cx="863317" cy="5262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6562980"/>
            <a:ext cx="37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accent6">
                    <a:lumMod val="75000"/>
                  </a:schemeClr>
                </a:solidFill>
              </a:rPr>
              <a:t>군산은 어린이를 키우고</a:t>
            </a:r>
            <a:r>
              <a:rPr lang="en-US" altLang="ko-KR" sz="11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ko-KR" altLang="en-US" sz="1100" b="1" dirty="0" smtClean="0">
                <a:solidFill>
                  <a:srgbClr val="00B050"/>
                </a:solidFill>
              </a:rPr>
              <a:t>어린이는 군산의 가치를 키운다</a:t>
            </a:r>
            <a:r>
              <a:rPr lang="en-US" altLang="ko-KR" sz="1100" b="1" dirty="0" smtClean="0">
                <a:solidFill>
                  <a:srgbClr val="00B050"/>
                </a:solidFill>
              </a:rPr>
              <a:t>!</a:t>
            </a:r>
            <a:endParaRPr lang="ko-KR" altLang="en-US" sz="1100" b="1" dirty="0">
              <a:solidFill>
                <a:srgbClr val="00B050"/>
              </a:solidFill>
            </a:endParaRPr>
          </a:p>
        </p:txBody>
      </p:sp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357158" y="419312"/>
            <a:ext cx="8759698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아동권리존중 실천방법</a:t>
            </a:r>
            <a:endParaRPr lang="en-US" altLang="ko-KR" sz="2700" b="1" dirty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5" name="_x177356776" descr="EMB00000264063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9" t="42923" r="45680" b="16307"/>
          <a:stretch>
            <a:fillRect/>
          </a:stretch>
        </p:blipFill>
        <p:spPr bwMode="auto">
          <a:xfrm>
            <a:off x="457200" y="1463675"/>
            <a:ext cx="8207139" cy="4493643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9" name="내용 개체 틀 8"/>
          <p:cNvGraphicFramePr>
            <a:graphicFrameLocks noGrp="1"/>
          </p:cNvGraphicFramePr>
          <p:nvPr>
            <p:ph idx="1"/>
          </p:nvPr>
        </p:nvGraphicFramePr>
        <p:xfrm>
          <a:off x="3787104" y="1600200"/>
          <a:ext cx="1569792" cy="4525963"/>
        </p:xfrm>
        <a:graphic>
          <a:graphicData uri="http://schemas.openxmlformats.org/drawingml/2006/table">
            <a:tbl>
              <a:tblPr/>
              <a:tblGrid>
                <a:gridCol w="784896"/>
                <a:gridCol w="784896"/>
              </a:tblGrid>
              <a:tr h="525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아동친화도시조성 협무협약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지역사회조성 업무협약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행복지원사업 업무협약</a:t>
                      </a:r>
                      <a:r>
                        <a:rPr lang="en-US" altLang="ko-KR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전북현대모터스</a:t>
                      </a:r>
                      <a:r>
                        <a:rPr lang="en-US" altLang="ko-KR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FC)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 청소년 안전도시 업무협약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6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어린이 행복도시 추진위원회 구성 및 발대식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어린이 행복도시 선포식 개최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아동청소년 안전도시 실무협의회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청원 아동권리의 이해 교육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다문화가정 어린이 수영장 초청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 조성 포럼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3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전북 현대모터스 축구교실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행복도시 추진위원회 정기회의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아동학대 예방교육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 dirty="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 조성 시범사업 </a:t>
                      </a: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15</a:t>
            </a:fld>
            <a:endParaRPr lang="ko-KR" altLang="en-US"/>
          </a:p>
        </p:txBody>
      </p:sp>
      <p:pic>
        <p:nvPicPr>
          <p:cNvPr id="5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465"/>
            <a:ext cx="9144000" cy="68624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6" name="_x178264056" descr="EMB000014340a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3" y="6286520"/>
            <a:ext cx="863317" cy="5262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6562980"/>
            <a:ext cx="37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accent6">
                    <a:lumMod val="75000"/>
                  </a:schemeClr>
                </a:solidFill>
              </a:rPr>
              <a:t>군산은 어린이를 키우고</a:t>
            </a:r>
            <a:r>
              <a:rPr lang="en-US" altLang="ko-KR" sz="11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ko-KR" altLang="en-US" sz="1100" b="1" dirty="0" smtClean="0">
                <a:solidFill>
                  <a:srgbClr val="00B050"/>
                </a:solidFill>
              </a:rPr>
              <a:t>어린이는 군산의 가치를 키운다</a:t>
            </a:r>
            <a:r>
              <a:rPr lang="en-US" altLang="ko-KR" sz="1100" b="1" dirty="0" smtClean="0">
                <a:solidFill>
                  <a:srgbClr val="00B050"/>
                </a:solidFill>
              </a:rPr>
              <a:t>!</a:t>
            </a:r>
            <a:endParaRPr lang="ko-KR" altLang="en-US" sz="1100" b="1" dirty="0">
              <a:solidFill>
                <a:srgbClr val="00B050"/>
              </a:solidFill>
            </a:endParaRPr>
          </a:p>
        </p:txBody>
      </p:sp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357158" y="419312"/>
            <a:ext cx="8759698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참고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군산시 아동권리인식도 설문조사 결과</a:t>
            </a:r>
            <a:endParaRPr lang="en-US" altLang="ko-KR" sz="2700" b="1" dirty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0" name="Group 91"/>
          <p:cNvGrpSpPr>
            <a:grpSpLocks/>
          </p:cNvGrpSpPr>
          <p:nvPr/>
        </p:nvGrpSpPr>
        <p:grpSpPr bwMode="auto">
          <a:xfrm>
            <a:off x="441043" y="1267277"/>
            <a:ext cx="7991488" cy="4994158"/>
            <a:chOff x="412" y="973"/>
            <a:chExt cx="4952" cy="9750"/>
          </a:xfrm>
        </p:grpSpPr>
        <p:sp>
          <p:nvSpPr>
            <p:cNvPr id="41" name="모서리가 둥근 직사각형 40"/>
            <p:cNvSpPr/>
            <p:nvPr/>
          </p:nvSpPr>
          <p:spPr>
            <a:xfrm>
              <a:off x="412" y="973"/>
              <a:ext cx="4952" cy="9750"/>
            </a:xfrm>
            <a:prstGeom prst="roundRect">
              <a:avLst>
                <a:gd name="adj" fmla="val 11814"/>
              </a:avLst>
            </a:prstGeom>
            <a:solidFill>
              <a:srgbClr val="55691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487" y="1022"/>
              <a:ext cx="4835" cy="9662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3" name="Rectangle 90"/>
            <p:cNvSpPr>
              <a:spLocks noChangeArrowheads="1"/>
            </p:cNvSpPr>
            <p:nvPr/>
          </p:nvSpPr>
          <p:spPr bwMode="auto">
            <a:xfrm>
              <a:off x="1246" y="987"/>
              <a:ext cx="351" cy="60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85786" y="1334166"/>
            <a:ext cx="7735522" cy="1472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ko-KR" altLang="en-US" sz="2100" u="sng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아동대상 </a:t>
            </a:r>
            <a:r>
              <a:rPr lang="en-US" altLang="ko-KR" sz="2100" u="sng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『</a:t>
            </a:r>
            <a:r>
              <a:rPr lang="ko-KR" altLang="en-US" sz="2100" u="sng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아동권리인식도</a:t>
            </a:r>
            <a:r>
              <a:rPr lang="en-US" altLang="ko-KR" sz="2100" u="sng" dirty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』</a:t>
            </a:r>
            <a:r>
              <a:rPr lang="ko-KR" altLang="en-US" sz="2100" u="sng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100" u="sng" dirty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설문조사</a:t>
            </a:r>
            <a:endParaRPr lang="en-US" altLang="ko-KR" sz="2100" u="sng" dirty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</a:rPr>
              <a:t> •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</a:rPr>
              <a:t>설문조사기간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</a:rPr>
              <a:t>: 2015. 8. 17. ~ 9. 11.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</a:rPr>
              <a:t> • </a:t>
            </a:r>
            <a:r>
              <a:rPr lang="ko-KR" altLang="en-US" sz="1600" dirty="0" smtClean="0">
                <a:solidFill>
                  <a:schemeClr val="tx2">
                    <a:lumMod val="75000"/>
                  </a:schemeClr>
                </a:solidFill>
              </a:rPr>
              <a:t>설문참여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</a:rPr>
              <a:t>만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</a:rPr>
              <a:t>18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</a:rPr>
              <a:t>세 미만 아동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</a:rPr>
              <a:t>1,103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</a:rPr>
              <a:t>명 *초등학교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</a:rPr>
              <a:t>3~6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</a:rPr>
              <a:t>학년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</a:rPr>
              <a:t>~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1600" dirty="0" smtClean="0">
                <a:solidFill>
                  <a:schemeClr val="tx2">
                    <a:lumMod val="75000"/>
                  </a:schemeClr>
                </a:solidFill>
              </a:rPr>
              <a:t>고등학생</a:t>
            </a:r>
            <a:endParaRPr lang="en-US" altLang="ko-KR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</a:rPr>
              <a:t> • </a:t>
            </a:r>
            <a:r>
              <a:rPr lang="ko-KR" altLang="en-US" sz="1600" dirty="0" smtClean="0">
                <a:solidFill>
                  <a:schemeClr val="tx2">
                    <a:lumMod val="75000"/>
                  </a:schemeClr>
                </a:solidFill>
              </a:rPr>
              <a:t>설문조사 결과</a:t>
            </a:r>
            <a:endParaRPr lang="ko-KR" alt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5" name="_x319825600" descr="EMB00001ef429f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51" y="1435566"/>
            <a:ext cx="268288" cy="32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4" name="표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36667"/>
              </p:ext>
            </p:extLst>
          </p:nvPr>
        </p:nvGraphicFramePr>
        <p:xfrm>
          <a:off x="910503" y="2813907"/>
          <a:ext cx="7133327" cy="3294962"/>
        </p:xfrm>
        <a:graphic>
          <a:graphicData uri="http://schemas.openxmlformats.org/drawingml/2006/table">
            <a:tbl>
              <a:tblPr/>
              <a:tblGrid>
                <a:gridCol w="736653"/>
                <a:gridCol w="4812498"/>
                <a:gridCol w="1584176"/>
              </a:tblGrid>
              <a:tr h="34197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아동권리 </a:t>
                      </a:r>
                      <a:r>
                        <a:rPr lang="ko-KR" altLang="en-US" sz="13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유형별 설문항목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DA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아동권리인식도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(%)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DA2"/>
                    </a:solidFill>
                  </a:tcPr>
                </a:tc>
              </a:tr>
              <a:tr h="436240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생존권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모든 아동의 의식주를 부모와 군산시가 함께 책임져야 한다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4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65.0%</a:t>
                      </a:r>
                      <a:endParaRPr lang="en-US" sz="1300" kern="0" spc="4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2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아동의 몸과 마음의 건강을 위해 부모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,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군산시가 최선을 다해야 한다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-6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78.0%</a:t>
                      </a:r>
                      <a:endParaRPr lang="en-US" sz="130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2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아동이 친부모와 살 수 없을 경우 친부모 알 권리를 가진다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-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78.1%</a:t>
                      </a:r>
                      <a:endParaRPr lang="en-US" sz="1300" kern="0" spc="-9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240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발달권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아동이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차별받지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않고 교육받을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권리를 가진다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82.6%</a:t>
                      </a:r>
                      <a:endParaRPr lang="en-US" sz="13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2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아동이 종교를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스스로 선택할 수 있는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권리를 가진다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75.3%</a:t>
                      </a:r>
                      <a:endParaRPr lang="en-US" sz="13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2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아동의 놀 </a:t>
                      </a:r>
                      <a:r>
                        <a:rPr lang="ko-KR" altLang="en-US" sz="1200" kern="0" spc="-6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권리가 반드시 보장되어야 한다</a:t>
                      </a:r>
                      <a:r>
                        <a:rPr lang="en-US" altLang="ko-KR" sz="1200" kern="0" spc="-6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77.7%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791" marR="85791" marT="42895" marB="4289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44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9" name="내용 개체 틀 8"/>
          <p:cNvGraphicFramePr>
            <a:graphicFrameLocks noGrp="1"/>
          </p:cNvGraphicFramePr>
          <p:nvPr>
            <p:ph idx="1"/>
          </p:nvPr>
        </p:nvGraphicFramePr>
        <p:xfrm>
          <a:off x="3787104" y="1600200"/>
          <a:ext cx="1569792" cy="4525963"/>
        </p:xfrm>
        <a:graphic>
          <a:graphicData uri="http://schemas.openxmlformats.org/drawingml/2006/table">
            <a:tbl>
              <a:tblPr/>
              <a:tblGrid>
                <a:gridCol w="784896"/>
                <a:gridCol w="784896"/>
              </a:tblGrid>
              <a:tr h="525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아동친화도시조성 협무협약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지역사회조성 업무협약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행복지원사업 업무협약</a:t>
                      </a:r>
                      <a:r>
                        <a:rPr lang="en-US" altLang="ko-KR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전북현대모터스</a:t>
                      </a:r>
                      <a:r>
                        <a:rPr lang="en-US" altLang="ko-KR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FC)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 청소년 안전도시 업무협약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6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어린이 행복도시 추진위원회 구성 및 발대식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어린이 행복도시 선포식 개최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아동청소년 안전도시 실무협의회</a:t>
                      </a: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청원 아동권리의 이해 교육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다문화가정 어린이 수영장 초청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 조성 포럼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3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전북 현대모터스 축구교실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행복도시 추진위원회 정기회의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>
                          <a:solidFill>
                            <a:srgbClr val="000000"/>
                          </a:solidFill>
                          <a:latin typeface="휴먼명조"/>
                        </a:rPr>
                        <a:t>아동학대 예방교육 </a:t>
                      </a:r>
                      <a:endParaRPr lang="ko-KR" altLang="en-US" sz="2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" dirty="0">
                          <a:solidFill>
                            <a:srgbClr val="000000"/>
                          </a:solidFill>
                          <a:latin typeface="휴먼명조"/>
                        </a:rPr>
                        <a:t>청소년이 행복한 지역사회 조성 시범사업 </a:t>
                      </a:r>
                      <a:endParaRPr lang="ko-KR" altLang="en-US" sz="2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5868" marR="15868" marT="4387" marB="43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16</a:t>
            </a:fld>
            <a:endParaRPr lang="ko-KR" altLang="en-US"/>
          </a:p>
        </p:txBody>
      </p:sp>
      <p:pic>
        <p:nvPicPr>
          <p:cNvPr id="5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3319"/>
            <a:ext cx="9144000" cy="68624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6" name="_x178264056" descr="EMB000014340a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3" y="6286520"/>
            <a:ext cx="863317" cy="5262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6562980"/>
            <a:ext cx="37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solidFill>
                  <a:schemeClr val="accent6">
                    <a:lumMod val="75000"/>
                  </a:schemeClr>
                </a:solidFill>
              </a:rPr>
              <a:t>군산은 어린이를 키우고</a:t>
            </a:r>
            <a:r>
              <a:rPr lang="en-US" altLang="ko-KR" sz="11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ko-KR" altLang="en-US" sz="1100" b="1" dirty="0" smtClean="0">
                <a:solidFill>
                  <a:srgbClr val="00B050"/>
                </a:solidFill>
              </a:rPr>
              <a:t>어린이는 군산의 가치를 키운다</a:t>
            </a:r>
            <a:r>
              <a:rPr lang="en-US" altLang="ko-KR" sz="1100" b="1" dirty="0" smtClean="0">
                <a:solidFill>
                  <a:srgbClr val="00B050"/>
                </a:solidFill>
              </a:rPr>
              <a:t>!</a:t>
            </a:r>
            <a:endParaRPr lang="ko-KR" altLang="en-US" sz="1100" b="1" dirty="0">
              <a:solidFill>
                <a:srgbClr val="00B050"/>
              </a:solidFill>
            </a:endParaRPr>
          </a:p>
        </p:txBody>
      </p:sp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357158" y="419312"/>
            <a:ext cx="8759698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참고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군산시 아동권리인식도 설문조사 결과</a:t>
            </a:r>
            <a:endParaRPr lang="en-US" altLang="ko-KR" sz="2700" b="1" dirty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0" name="Group 91"/>
          <p:cNvGrpSpPr>
            <a:grpSpLocks/>
          </p:cNvGrpSpPr>
          <p:nvPr/>
        </p:nvGrpSpPr>
        <p:grpSpPr bwMode="auto">
          <a:xfrm>
            <a:off x="441043" y="1173006"/>
            <a:ext cx="7991488" cy="5157003"/>
            <a:chOff x="412" y="973"/>
            <a:chExt cx="4952" cy="9750"/>
          </a:xfrm>
        </p:grpSpPr>
        <p:sp>
          <p:nvSpPr>
            <p:cNvPr id="41" name="모서리가 둥근 직사각형 40"/>
            <p:cNvSpPr/>
            <p:nvPr/>
          </p:nvSpPr>
          <p:spPr>
            <a:xfrm>
              <a:off x="412" y="973"/>
              <a:ext cx="4952" cy="9750"/>
            </a:xfrm>
            <a:prstGeom prst="roundRect">
              <a:avLst>
                <a:gd name="adj" fmla="val 11814"/>
              </a:avLst>
            </a:prstGeom>
            <a:solidFill>
              <a:srgbClr val="55691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487" y="1022"/>
              <a:ext cx="4835" cy="9662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3" name="Rectangle 90"/>
            <p:cNvSpPr>
              <a:spLocks noChangeArrowheads="1"/>
            </p:cNvSpPr>
            <p:nvPr/>
          </p:nvSpPr>
          <p:spPr bwMode="auto">
            <a:xfrm>
              <a:off x="1246" y="987"/>
              <a:ext cx="351" cy="60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endParaRPr>
            </a:p>
          </p:txBody>
        </p:sp>
      </p:grp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256613"/>
              </p:ext>
            </p:extLst>
          </p:nvPr>
        </p:nvGraphicFramePr>
        <p:xfrm>
          <a:off x="823494" y="1352243"/>
          <a:ext cx="7288147" cy="4510008"/>
        </p:xfrm>
        <a:graphic>
          <a:graphicData uri="http://schemas.openxmlformats.org/drawingml/2006/table">
            <a:tbl>
              <a:tblPr/>
              <a:tblGrid>
                <a:gridCol w="807427"/>
                <a:gridCol w="5101319"/>
                <a:gridCol w="1379401"/>
              </a:tblGrid>
              <a:tr h="38069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아동권리 </a:t>
                      </a:r>
                      <a:r>
                        <a:rPr lang="ko-KR" altLang="en-US" sz="13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유형별 설문항목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DA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아동권리</a:t>
                      </a:r>
                      <a:endParaRPr lang="en-US" altLang="ko-KR" sz="1300" b="1" kern="0" spc="0" dirty="0" smtClean="0">
                        <a:solidFill>
                          <a:srgbClr val="000000"/>
                        </a:solidFill>
                        <a:effectLst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   인 식 도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(%)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DA2"/>
                    </a:solidFill>
                  </a:tcPr>
                </a:tc>
              </a:tr>
              <a:tr h="368639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보호권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피부색</a:t>
                      </a:r>
                      <a:r>
                        <a:rPr lang="ko-KR" altLang="en-US" sz="1200" kern="0" spc="-23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이  다르거나  부모가  가난하거나  종교가  다른  이유로  차별 받아서는  안 된다</a:t>
                      </a:r>
                      <a:r>
                        <a:rPr lang="en-US" altLang="ko-KR" sz="1200" kern="0" spc="-23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endParaRPr lang="ko-KR" altLang="en-US" sz="1200" kern="0" spc="-2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81.5%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아동에 관한 지원 및 활동을 할 때 아동의 </a:t>
                      </a: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입장을 </a:t>
                      </a:r>
                      <a:r>
                        <a:rPr lang="ko-KR" altLang="en-US" sz="1200" kern="0" spc="-6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가정먼저 고려해야 한다</a:t>
                      </a:r>
                      <a:r>
                        <a:rPr lang="en-US" altLang="ko-KR" sz="1200" kern="0" spc="-6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1810" marR="0" indent="-51181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70.2%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아동은 신체</a:t>
                      </a:r>
                      <a:r>
                        <a:rPr lang="en-US" altLang="ko-KR" sz="1200" kern="0" spc="-1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‧</a:t>
                      </a:r>
                      <a:r>
                        <a:rPr lang="ko-KR" altLang="en-US" sz="1200" kern="0" spc="-1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정신적 폭력</a:t>
                      </a:r>
                      <a:r>
                        <a:rPr lang="en-US" altLang="ko-KR" sz="1200" kern="0" spc="-1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200" kern="0" spc="-1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학대를 받지 않을 </a:t>
                      </a:r>
                      <a:r>
                        <a:rPr lang="ko-KR" altLang="en-US" sz="1200" kern="0" spc="-1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권리가 있다</a:t>
                      </a:r>
                      <a:r>
                        <a:rPr lang="en-US" altLang="ko-KR" sz="1200" kern="0" spc="-1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1810" marR="0" indent="-51181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85.2%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장애아동이 </a:t>
                      </a:r>
                      <a:r>
                        <a:rPr lang="ko-KR" altLang="en-US" sz="1200" kern="0" spc="-8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차별 받지 </a:t>
                      </a: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않고 </a:t>
                      </a:r>
                      <a:r>
                        <a:rPr lang="ko-KR" altLang="en-US" sz="1200" kern="0" spc="-8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성장하도록 군산시는 최선의 노력을 해야 한다</a:t>
                      </a:r>
                      <a:r>
                        <a:rPr lang="en-US" altLang="ko-KR" sz="1200" kern="0" spc="-8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1810" marR="0" indent="-51181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84.1%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아동이 범죄를 저지른 경우</a:t>
                      </a:r>
                      <a:r>
                        <a:rPr lang="ko-KR" altLang="en-US" sz="1200" kern="0" spc="0" baseline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 성인과 동일하게 대하거나 다뤄져야 한다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1810" marR="0" indent="-51181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40.3%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아동이 신체적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‧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정신적으로 위험한 노동을 하면 안 된다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0" marR="0" indent="-43180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73.9%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참여권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아동은 사생활을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보호받을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권리가 있다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81.9%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4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입양과정에서 아동 연령과 성숙단계를 고려하여 의견을 들을 필요가 있다</a:t>
                      </a:r>
                      <a:r>
                        <a:rPr lang="en-US" altLang="ko-KR" sz="1200" kern="0" spc="-14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-14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71.1%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아동은 알고 싶어하는 정보에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접근할 수 있는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권리가 있다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63.8%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아동은 자신의 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생각을 자유롭게 표현할 </a:t>
                      </a:r>
                      <a:r>
                        <a:rPr lang="ko-KR" altLang="en-US" sz="1200" kern="0" spc="-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권리가 있다</a:t>
                      </a:r>
                      <a:r>
                        <a:rPr lang="en-US" altLang="ko-KR" sz="1200" kern="0" spc="-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,</a:t>
                      </a:r>
                      <a:endParaRPr lang="ko-KR" altLang="en-US" sz="1200" kern="0" spc="-9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 marR="0" indent="-51943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84.5%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3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인식도 비율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75</a:t>
                      </a: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%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7986" marR="67986" marT="33993" marB="3399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25864" y="5869498"/>
            <a:ext cx="797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  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설문참여 아동 </a:t>
            </a:r>
            <a:r>
              <a:rPr lang="en-US" altLang="ko-KR" b="1" u="sng" dirty="0" smtClean="0">
                <a:solidFill>
                  <a:srgbClr val="C00000"/>
                </a:solidFill>
              </a:rPr>
              <a:t>75% </a:t>
            </a:r>
            <a:r>
              <a:rPr lang="en-US" altLang="ko-KR" u="sng" dirty="0" smtClean="0">
                <a:solidFill>
                  <a:srgbClr val="00B0F0"/>
                </a:solidFill>
              </a:rPr>
              <a:t>-</a:t>
            </a:r>
            <a:r>
              <a:rPr lang="en-US" altLang="ko-KR" u="sng" dirty="0" smtClean="0"/>
              <a:t> </a:t>
            </a:r>
            <a:r>
              <a:rPr lang="en-US" altLang="ko-KR" b="1" u="sng" dirty="0" smtClean="0">
                <a:solidFill>
                  <a:srgbClr val="00B0F0"/>
                </a:solidFill>
              </a:rPr>
              <a:t>‘</a:t>
            </a:r>
            <a:r>
              <a:rPr lang="ko-KR" altLang="en-US" b="1" u="sng" dirty="0" smtClean="0">
                <a:solidFill>
                  <a:srgbClr val="00B0F0"/>
                </a:solidFill>
              </a:rPr>
              <a:t>아동 권리는 존중</a:t>
            </a:r>
            <a:r>
              <a:rPr lang="en-US" altLang="ko-KR" b="1" u="sng" dirty="0" smtClean="0">
                <a:solidFill>
                  <a:srgbClr val="00B0F0"/>
                </a:solidFill>
              </a:rPr>
              <a:t>(</a:t>
            </a:r>
            <a:r>
              <a:rPr lang="ko-KR" altLang="en-US" b="1" u="sng" dirty="0" smtClean="0">
                <a:solidFill>
                  <a:srgbClr val="00B0F0"/>
                </a:solidFill>
              </a:rPr>
              <a:t>보호</a:t>
            </a:r>
            <a:r>
              <a:rPr lang="en-US" altLang="ko-KR" b="1" u="sng" dirty="0" smtClean="0">
                <a:solidFill>
                  <a:srgbClr val="00B0F0"/>
                </a:solidFill>
              </a:rPr>
              <a:t>)</a:t>
            </a:r>
            <a:r>
              <a:rPr lang="ko-KR" altLang="en-US" b="1" u="sng" dirty="0" smtClean="0">
                <a:solidFill>
                  <a:srgbClr val="00B0F0"/>
                </a:solidFill>
              </a:rPr>
              <a:t>되어야 한다</a:t>
            </a:r>
            <a:r>
              <a:rPr lang="en-US" altLang="ko-KR" u="sng" dirty="0" smtClean="0">
                <a:solidFill>
                  <a:srgbClr val="00B0F0"/>
                </a:solidFill>
              </a:rPr>
              <a:t>’</a:t>
            </a:r>
            <a:r>
              <a:rPr lang="en-US" altLang="ko-KR" dirty="0" smtClean="0"/>
              <a:t> </a:t>
            </a:r>
            <a:r>
              <a:rPr lang="ko-KR" altLang="en-US" dirty="0" smtClean="0"/>
              <a:t>라고 인식</a:t>
            </a:r>
            <a:endParaRPr lang="ko-KR" altLang="en-US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" name="_x50058336" descr="EMB0000026406fc"/>
          <p:cNvPicPr>
            <a:picLocks noChangeAspect="1" noChangeArrowheads="1"/>
          </p:cNvPicPr>
          <p:nvPr/>
        </p:nvPicPr>
        <p:blipFill>
          <a:blip r:embed="rId5" cstate="print">
            <a:lum bright="32000" contrast="-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3" b="876"/>
          <a:stretch>
            <a:fillRect/>
          </a:stretch>
        </p:blipFill>
        <p:spPr bwMode="auto">
          <a:xfrm rot="2595938">
            <a:off x="770294" y="5915625"/>
            <a:ext cx="255163" cy="27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19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72D4-A793-4CF3-9CFE-AFFD7D6CC630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28794" y="3214686"/>
            <a:ext cx="52864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dirty="0" smtClean="0">
                <a:solidFill>
                  <a:schemeClr val="accent6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어린이</a:t>
            </a:r>
            <a:r>
              <a:rPr lang="ko-KR" altLang="en-US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lang="ko-KR" altLang="en-US" sz="2600" b="1" dirty="0" smtClean="0">
                <a:solidFill>
                  <a:srgbClr val="92D050"/>
                </a:solidFill>
                <a:latin typeface="휴먼엑스포" pitchFamily="18" charset="-127"/>
                <a:ea typeface="휴먼엑스포" pitchFamily="18" charset="-127"/>
              </a:rPr>
              <a:t>가족</a:t>
            </a:r>
            <a:r>
              <a:rPr lang="ko-KR" altLang="en-US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 모두가 </a:t>
            </a:r>
            <a:r>
              <a:rPr lang="ko-KR" altLang="en-US" sz="2400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행복한 </a:t>
            </a:r>
            <a:r>
              <a:rPr lang="ko-KR" altLang="en-US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도시</a:t>
            </a:r>
            <a:r>
              <a:rPr lang="ko-KR" altLang="en-US" sz="2400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lang="ko-KR" altLang="en-US" sz="2600" b="1" dirty="0" smtClean="0">
                <a:latin typeface="HY견고딕" pitchFamily="18" charset="-127"/>
                <a:ea typeface="HY견고딕" pitchFamily="18" charset="-127"/>
              </a:rPr>
              <a:t>군산</a:t>
            </a:r>
            <a:endParaRPr lang="en-US" altLang="ko-KR" sz="2600" b="1" dirty="0" smtClean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" name="_x178264056" descr="EMB000014340a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14488"/>
            <a:ext cx="1643074" cy="10001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00364" y="2335405"/>
            <a:ext cx="4714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accent6">
                    <a:lumMod val="75000"/>
                  </a:schemeClr>
                </a:solidFill>
              </a:rPr>
              <a:t>군산은 어린이를 키우고</a:t>
            </a:r>
            <a:r>
              <a:rPr lang="en-US" altLang="ko-KR" sz="14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rgbClr val="00B050"/>
                </a:solidFill>
              </a:rPr>
              <a:t>어린이는 군산의 가치를 키운다</a:t>
            </a:r>
            <a:r>
              <a:rPr lang="en-US" altLang="ko-KR" sz="1400" b="1" dirty="0" smtClean="0">
                <a:solidFill>
                  <a:srgbClr val="00B050"/>
                </a:solidFill>
              </a:rPr>
              <a:t>.</a:t>
            </a:r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400050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감사합니다</a:t>
            </a:r>
            <a:r>
              <a:rPr lang="en-US" altLang="ko-KR" sz="2400" b="1" dirty="0" smtClean="0">
                <a:solidFill>
                  <a:schemeClr val="accent5">
                    <a:lumMod val="7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.</a:t>
            </a:r>
            <a:endParaRPr lang="en-US" altLang="ko-KR" sz="2400" b="1" dirty="0" smtClean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3" name="그룹 32"/>
          <p:cNvGrpSpPr/>
          <p:nvPr/>
        </p:nvGrpSpPr>
        <p:grpSpPr>
          <a:xfrm>
            <a:off x="-1" y="0"/>
            <a:ext cx="9144001" cy="6858000"/>
            <a:chOff x="0" y="0"/>
            <a:chExt cx="9144001" cy="6858000"/>
          </a:xfrm>
        </p:grpSpPr>
        <p:pic>
          <p:nvPicPr>
            <p:cNvPr id="1026" name="Picture 2" descr="C:\Users\user\Desktop\감사합니다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49" name="_x137427648" descr="EMB000008e8bf1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43241" y="1"/>
              <a:ext cx="3143272" cy="185736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1" name="_x137426768" descr="EMB000008e8bf2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5000636"/>
              <a:ext cx="2928926" cy="18336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3" name="_x137425968" descr="EMB000008e8bf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357951" y="0"/>
              <a:ext cx="2786049" cy="185736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5" name="_x137427648" descr="EMB000008e8bf2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" y="0"/>
              <a:ext cx="3071802" cy="185736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7" name="Picture 9" descr="C:\Users\user\Desktop\추진실적 사진\청소년 자치연구소 2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000364" y="5000636"/>
              <a:ext cx="3143272" cy="185736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8" name="Picture 10" descr="C:\Users\user\Desktop\추진실적 사진\축구협약식 2.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215075" y="5000636"/>
              <a:ext cx="2928926" cy="185736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</p:grp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66" name="_x138243256" descr="EMB000008e8bf2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86645" y="1928802"/>
            <a:ext cx="1785950" cy="2985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68" name="_x138243736" descr="EMB000008e8bf2c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105" y="3452172"/>
            <a:ext cx="2174441" cy="1453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70" name="Picture 22" descr="C:\Users\user\Desktop\어린이급식관리센터 활동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105" y="1937574"/>
            <a:ext cx="2174441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71" name="Picture 23" descr="C:\Users\user\Desktop\감사합니다.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25338" y="1928802"/>
            <a:ext cx="4857784" cy="298435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4">
                <a:lumMod val="60000"/>
                <a:lumOff val="40000"/>
                <a:alpha val="36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654461" y="1587997"/>
          <a:ext cx="7835078" cy="4550369"/>
        </p:xfrm>
        <a:graphic>
          <a:graphicData uri="http://schemas.openxmlformats.org/drawingml/2006/table">
            <a:tbl>
              <a:tblPr/>
              <a:tblGrid>
                <a:gridCol w="4106695"/>
                <a:gridCol w="148840"/>
                <a:gridCol w="291113"/>
                <a:gridCol w="291113"/>
                <a:gridCol w="148840"/>
                <a:gridCol w="148840"/>
                <a:gridCol w="148840"/>
                <a:gridCol w="218335"/>
                <a:gridCol w="148840"/>
                <a:gridCol w="363891"/>
                <a:gridCol w="242594"/>
                <a:gridCol w="148840"/>
                <a:gridCol w="485188"/>
                <a:gridCol w="148840"/>
                <a:gridCol w="148840"/>
                <a:gridCol w="496589"/>
                <a:gridCol w="148840"/>
              </a:tblGrid>
              <a:tr h="1763564"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L w="3556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marL="61720" marR="61720" marT="30860" marB="30860"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5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Y헤드라인M"/>
                        </a:rPr>
                        <a:t>비 전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Y헤드라인M"/>
                        </a:rPr>
                        <a:t>어린이와 가족 모두가 행복한 군산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66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2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Y헤드라인M"/>
                        </a:rPr>
                        <a:t>목 표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C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635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FFFFFF"/>
                          </a:solidFill>
                          <a:latin typeface="HY견명조"/>
                        </a:rPr>
                        <a:t>市 단위 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635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FFFFFF"/>
                          </a:solidFill>
                          <a:latin typeface="HY견명조"/>
                        </a:rPr>
                        <a:t>전국 최초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6350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HY울릉도B"/>
                        </a:rPr>
                        <a:t>유니세프 아동친화도시 인증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87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876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Y헤드라인M"/>
                        </a:rPr>
                        <a:t>전 략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C77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1016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HY울릉도B"/>
                        </a:rPr>
                        <a:t>기반조성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6A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HY울릉도B"/>
                        </a:rPr>
                        <a:t>생 존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6A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HY울릉도B"/>
                        </a:rPr>
                        <a:t>보 호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6A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HY울릉도B"/>
                        </a:rPr>
                        <a:t>발 달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6A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HY울릉도B"/>
                        </a:rPr>
                        <a:t>참 여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6A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87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87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38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Y헤드라인M"/>
                        </a:rPr>
                        <a:t>내 용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B8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전담부서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도시설계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조례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·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교육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돌봄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·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보육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건강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친환경급식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안전환경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안전교육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복지서비스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공간조성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창의력개발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맑은 고딕"/>
                        </a:rPr>
                        <a:t>특화활동</a:t>
                      </a: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/>
                        </a:rPr>
                        <a:t>활동지원</a:t>
                      </a:r>
                      <a:endParaRPr lang="ko-KR" altLang="en-US" sz="7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/>
                        </a:rPr>
                        <a:t>•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/>
                        </a:rPr>
                        <a:t>시정참여</a:t>
                      </a:r>
                      <a:endParaRPr lang="ko-KR" altLang="en-US" sz="7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3718" marR="43718" marT="12087" marB="120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285860"/>
            <a:ext cx="778674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4730" y="3024310"/>
            <a:ext cx="7706426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" name="Group 91"/>
          <p:cNvGrpSpPr>
            <a:grpSpLocks/>
          </p:cNvGrpSpPr>
          <p:nvPr/>
        </p:nvGrpSpPr>
        <p:grpSpPr bwMode="auto">
          <a:xfrm>
            <a:off x="1283782" y="4071754"/>
            <a:ext cx="1523760" cy="714568"/>
            <a:chOff x="319" y="898"/>
            <a:chExt cx="5227" cy="3148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412" y="973"/>
              <a:ext cx="4952" cy="2919"/>
            </a:xfrm>
            <a:prstGeom prst="roundRect">
              <a:avLst>
                <a:gd name="adj" fmla="val 11814"/>
              </a:avLst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487" y="1285"/>
              <a:ext cx="4835" cy="2528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1" name="Rectangle 90"/>
            <p:cNvSpPr>
              <a:spLocks noChangeArrowheads="1"/>
            </p:cNvSpPr>
            <p:nvPr/>
          </p:nvSpPr>
          <p:spPr bwMode="auto">
            <a:xfrm>
              <a:off x="1249" y="988"/>
              <a:ext cx="375" cy="6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endParaRPr>
            </a:p>
          </p:txBody>
        </p:sp>
      </p:grpSp>
      <p:grpSp>
        <p:nvGrpSpPr>
          <p:cNvPr id="43" name="Group 91"/>
          <p:cNvGrpSpPr>
            <a:grpSpLocks/>
          </p:cNvGrpSpPr>
          <p:nvPr/>
        </p:nvGrpSpPr>
        <p:grpSpPr bwMode="auto">
          <a:xfrm>
            <a:off x="2813724" y="4083629"/>
            <a:ext cx="1465155" cy="631255"/>
            <a:chOff x="412" y="973"/>
            <a:chExt cx="4952" cy="2919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412" y="973"/>
              <a:ext cx="4952" cy="2919"/>
            </a:xfrm>
            <a:prstGeom prst="roundRect">
              <a:avLst>
                <a:gd name="adj" fmla="val 11814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6" name="모서리가 둥근 직사각형 45"/>
            <p:cNvSpPr/>
            <p:nvPr/>
          </p:nvSpPr>
          <p:spPr>
            <a:xfrm>
              <a:off x="487" y="1285"/>
              <a:ext cx="4835" cy="2528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7" name="Rectangle 90"/>
            <p:cNvSpPr>
              <a:spLocks noChangeArrowheads="1"/>
            </p:cNvSpPr>
            <p:nvPr/>
          </p:nvSpPr>
          <p:spPr bwMode="auto">
            <a:xfrm>
              <a:off x="1247" y="988"/>
              <a:ext cx="365" cy="61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endParaRPr>
            </a:p>
          </p:txBody>
        </p:sp>
      </p:grpSp>
      <p:grpSp>
        <p:nvGrpSpPr>
          <p:cNvPr id="48" name="Group 91"/>
          <p:cNvGrpSpPr>
            <a:grpSpLocks/>
          </p:cNvGrpSpPr>
          <p:nvPr/>
        </p:nvGrpSpPr>
        <p:grpSpPr bwMode="auto">
          <a:xfrm>
            <a:off x="5911409" y="4077561"/>
            <a:ext cx="1640973" cy="691005"/>
            <a:chOff x="325" y="900"/>
            <a:chExt cx="5227" cy="3144"/>
          </a:xfrm>
        </p:grpSpPr>
        <p:sp>
          <p:nvSpPr>
            <p:cNvPr id="49" name="모서리가 둥근 직사각형 48"/>
            <p:cNvSpPr/>
            <p:nvPr/>
          </p:nvSpPr>
          <p:spPr>
            <a:xfrm>
              <a:off x="412" y="973"/>
              <a:ext cx="4952" cy="2919"/>
            </a:xfrm>
            <a:prstGeom prst="roundRect">
              <a:avLst>
                <a:gd name="adj" fmla="val 11814"/>
              </a:avLst>
            </a:prstGeom>
            <a:solidFill>
              <a:srgbClr val="55691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50" name="모서리가 둥근 직사각형 49"/>
            <p:cNvSpPr/>
            <p:nvPr/>
          </p:nvSpPr>
          <p:spPr>
            <a:xfrm>
              <a:off x="487" y="1285"/>
              <a:ext cx="4835" cy="2528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51" name="Rectangle 90"/>
            <p:cNvSpPr>
              <a:spLocks noChangeArrowheads="1"/>
            </p:cNvSpPr>
            <p:nvPr/>
          </p:nvSpPr>
          <p:spPr bwMode="auto">
            <a:xfrm>
              <a:off x="1246" y="987"/>
              <a:ext cx="351" cy="60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endParaRPr>
            </a:p>
          </p:txBody>
        </p:sp>
      </p:grpSp>
      <p:grpSp>
        <p:nvGrpSpPr>
          <p:cNvPr id="52" name="그룹 99"/>
          <p:cNvGrpSpPr>
            <a:grpSpLocks/>
          </p:cNvGrpSpPr>
          <p:nvPr/>
        </p:nvGrpSpPr>
        <p:grpSpPr bwMode="auto">
          <a:xfrm>
            <a:off x="4361798" y="4095504"/>
            <a:ext cx="1523760" cy="619380"/>
            <a:chOff x="1060704" y="4365104"/>
            <a:chExt cx="2430992" cy="1803151"/>
          </a:xfrm>
        </p:grpSpPr>
        <p:grpSp>
          <p:nvGrpSpPr>
            <p:cNvPr id="53" name="Group 91"/>
            <p:cNvGrpSpPr>
              <a:grpSpLocks/>
            </p:cNvGrpSpPr>
            <p:nvPr/>
          </p:nvGrpSpPr>
          <p:grpSpPr bwMode="auto">
            <a:xfrm>
              <a:off x="1060704" y="4365104"/>
              <a:ext cx="2408280" cy="1803151"/>
              <a:chOff x="412" y="973"/>
              <a:chExt cx="4952" cy="2919"/>
            </a:xfrm>
          </p:grpSpPr>
          <p:sp>
            <p:nvSpPr>
              <p:cNvPr id="55" name="모서리가 둥근 직사각형 54"/>
              <p:cNvSpPr/>
              <p:nvPr/>
            </p:nvSpPr>
            <p:spPr>
              <a:xfrm>
                <a:off x="412" y="973"/>
                <a:ext cx="4952" cy="2919"/>
              </a:xfrm>
              <a:prstGeom prst="roundRect">
                <a:avLst>
                  <a:gd name="adj" fmla="val 11814"/>
                </a:avLst>
              </a:prstGeom>
              <a:solidFill>
                <a:schemeClr val="accent5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487" y="1285"/>
                <a:ext cx="4835" cy="2528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57" name="Rectangle 90"/>
              <p:cNvSpPr>
                <a:spLocks noChangeArrowheads="1"/>
              </p:cNvSpPr>
              <p:nvPr/>
            </p:nvSpPr>
            <p:spPr bwMode="auto">
              <a:xfrm>
                <a:off x="1247" y="986"/>
                <a:ext cx="378" cy="624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ko-KR" altLang="en-US" b="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endParaRPr>
              </a:p>
            </p:txBody>
          </p:sp>
        </p:grpSp>
        <p:sp>
          <p:nvSpPr>
            <p:cNvPr id="54" name="Text Box 9"/>
            <p:cNvSpPr txBox="1">
              <a:spLocks noChangeArrowheads="1"/>
            </p:cNvSpPr>
            <p:nvPr/>
          </p:nvSpPr>
          <p:spPr bwMode="gray">
            <a:xfrm>
              <a:off x="1175000" y="4667746"/>
              <a:ext cx="2316696" cy="5781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defTabSz="906463">
                <a:defRPr/>
              </a:pPr>
              <a:endPara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58" name="Oval 4"/>
          <p:cNvSpPr>
            <a:spLocks noChangeArrowheads="1"/>
          </p:cNvSpPr>
          <p:nvPr/>
        </p:nvSpPr>
        <p:spPr bwMode="auto">
          <a:xfrm>
            <a:off x="1258544" y="4988761"/>
            <a:ext cx="1516558" cy="127544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8627"/>
                  <a:invGamma/>
                </a:srgbClr>
              </a:gs>
            </a:gsLst>
            <a:lin ang="2700000" scaled="1"/>
          </a:gradFill>
          <a:ln w="57150">
            <a:solidFill>
              <a:schemeClr val="bg1"/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eaLnBrk="1" latinLnBrk="1" hangingPunct="1"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7030A0"/>
                </a:solidFill>
              </a:rPr>
              <a:t>• 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전담부서</a:t>
            </a:r>
            <a:endParaRPr lang="en-US" altLang="ko-KR" sz="1400" b="1" dirty="0" smtClean="0">
              <a:solidFill>
                <a:srgbClr val="7030A0"/>
              </a:solidFill>
            </a:endParaRPr>
          </a:p>
          <a:p>
            <a:pPr eaLnBrk="1" latinLnBrk="1" hangingPunct="1"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7030A0"/>
                </a:solidFill>
              </a:rPr>
              <a:t>• 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도시설계</a:t>
            </a:r>
            <a:endParaRPr lang="en-US" altLang="ko-KR" sz="1400" b="1" dirty="0" smtClean="0">
              <a:solidFill>
                <a:srgbClr val="7030A0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7030A0"/>
                </a:solidFill>
              </a:rPr>
              <a:t>• 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교 육</a:t>
            </a:r>
            <a:endParaRPr lang="en-US" altLang="ko-KR" sz="1400" b="1" dirty="0">
              <a:solidFill>
                <a:srgbClr val="7030A0"/>
              </a:solidFill>
            </a:endParaRPr>
          </a:p>
        </p:txBody>
      </p:sp>
      <p:sp>
        <p:nvSpPr>
          <p:cNvPr id="59" name="Oval 5"/>
          <p:cNvSpPr>
            <a:spLocks noChangeArrowheads="1"/>
          </p:cNvSpPr>
          <p:nvPr/>
        </p:nvSpPr>
        <p:spPr bwMode="auto">
          <a:xfrm>
            <a:off x="2796440" y="4965787"/>
            <a:ext cx="1561246" cy="1275445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CCECFF">
                  <a:gamma/>
                  <a:shade val="48627"/>
                  <a:invGamma/>
                </a:srgbClr>
              </a:gs>
            </a:gsLst>
            <a:lin ang="2700000" scaled="1"/>
          </a:gradFill>
          <a:ln w="57150">
            <a:solidFill>
              <a:schemeClr val="bg1"/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/>
              <a:t>• </a:t>
            </a:r>
            <a:r>
              <a:rPr lang="ko-KR" altLang="en-US" sz="1400" b="1" dirty="0" smtClean="0"/>
              <a:t>돌봄</a:t>
            </a:r>
            <a:r>
              <a:rPr lang="en-US" altLang="ko-KR" sz="1400" b="1" dirty="0" smtClean="0"/>
              <a:t>.</a:t>
            </a:r>
            <a:r>
              <a:rPr lang="ko-KR" altLang="en-US" sz="1400" b="1" dirty="0" smtClean="0"/>
              <a:t>보육</a:t>
            </a:r>
            <a:endParaRPr lang="en-US" altLang="ko-KR" sz="1400" b="1" dirty="0" smtClean="0"/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/>
              <a:t>• </a:t>
            </a:r>
            <a:r>
              <a:rPr lang="ko-KR" altLang="en-US" sz="1400" b="1" dirty="0" smtClean="0"/>
              <a:t>건 강</a:t>
            </a:r>
            <a:endParaRPr lang="en-US" altLang="ko-KR" sz="1400" b="1" dirty="0" smtClean="0"/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/>
              <a:t>• </a:t>
            </a:r>
            <a:r>
              <a:rPr lang="ko-KR" altLang="en-US" sz="1400" b="1" dirty="0" smtClean="0"/>
              <a:t>친환경급식</a:t>
            </a:r>
            <a:endParaRPr lang="en-US" altLang="ko-KR" sz="1400" b="1" dirty="0"/>
          </a:p>
        </p:txBody>
      </p:sp>
      <p:sp>
        <p:nvSpPr>
          <p:cNvPr id="60" name="Oval 7"/>
          <p:cNvSpPr>
            <a:spLocks noChangeArrowheads="1"/>
          </p:cNvSpPr>
          <p:nvPr/>
        </p:nvSpPr>
        <p:spPr bwMode="auto">
          <a:xfrm>
            <a:off x="4368076" y="4965787"/>
            <a:ext cx="1561246" cy="1275445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2700000" scaled="1"/>
          </a:gradFill>
          <a:ln w="57150">
            <a:solidFill>
              <a:schemeClr val="bg1"/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2903CD"/>
                </a:solidFill>
              </a:rPr>
              <a:t>• </a:t>
            </a:r>
            <a:r>
              <a:rPr lang="ko-KR" altLang="en-US" sz="1400" b="1" dirty="0" smtClean="0">
                <a:solidFill>
                  <a:srgbClr val="2903CD"/>
                </a:solidFill>
              </a:rPr>
              <a:t>안전환경</a:t>
            </a:r>
            <a:r>
              <a:rPr lang="en-US" altLang="ko-KR" sz="1400" b="1" dirty="0" smtClean="0">
                <a:solidFill>
                  <a:srgbClr val="2903CD"/>
                </a:solidFill>
              </a:rPr>
              <a:t> </a:t>
            </a:r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2903CD"/>
                </a:solidFill>
              </a:rPr>
              <a:t>• </a:t>
            </a:r>
            <a:r>
              <a:rPr lang="ko-KR" altLang="en-US" sz="1400" b="1" dirty="0" smtClean="0">
                <a:solidFill>
                  <a:srgbClr val="2903CD"/>
                </a:solidFill>
              </a:rPr>
              <a:t>안전교육</a:t>
            </a:r>
            <a:endParaRPr lang="en-US" altLang="ko-KR" sz="1400" b="1" dirty="0" smtClean="0">
              <a:solidFill>
                <a:srgbClr val="2903CD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2903CD"/>
                </a:solidFill>
              </a:rPr>
              <a:t>• </a:t>
            </a:r>
            <a:r>
              <a:rPr lang="ko-KR" altLang="en-US" sz="1400" b="1" dirty="0" smtClean="0">
                <a:solidFill>
                  <a:srgbClr val="2903CD"/>
                </a:solidFill>
              </a:rPr>
              <a:t>복지서비스</a:t>
            </a:r>
            <a:endParaRPr lang="en-US" altLang="ko-KR" sz="1400" dirty="0">
              <a:solidFill>
                <a:srgbClr val="2903CD"/>
              </a:solidFill>
            </a:endParaRPr>
          </a:p>
        </p:txBody>
      </p:sp>
      <p:sp>
        <p:nvSpPr>
          <p:cNvPr id="61" name="Oval 3"/>
          <p:cNvSpPr>
            <a:spLocks noChangeArrowheads="1"/>
          </p:cNvSpPr>
          <p:nvPr/>
        </p:nvSpPr>
        <p:spPr bwMode="auto">
          <a:xfrm>
            <a:off x="5947078" y="4965787"/>
            <a:ext cx="1561247" cy="1275445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8627"/>
                  <a:invGamma/>
                </a:srgbClr>
              </a:gs>
            </a:gsLst>
            <a:lin ang="2700000" scaled="1"/>
          </a:gradFill>
          <a:ln w="57150">
            <a:solidFill>
              <a:schemeClr val="bg1"/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014B65"/>
                </a:solidFill>
              </a:rPr>
              <a:t>• </a:t>
            </a:r>
            <a:r>
              <a:rPr lang="ko-KR" altLang="en-US" sz="1400" b="1" dirty="0" smtClean="0">
                <a:solidFill>
                  <a:srgbClr val="014B65"/>
                </a:solidFill>
              </a:rPr>
              <a:t>공간조성</a:t>
            </a:r>
            <a:endParaRPr lang="en-US" altLang="ko-KR" sz="1400" b="1" dirty="0" smtClean="0">
              <a:solidFill>
                <a:srgbClr val="014B65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014B65"/>
                </a:solidFill>
              </a:rPr>
              <a:t>• </a:t>
            </a:r>
            <a:r>
              <a:rPr lang="ko-KR" altLang="en-US" sz="1400" b="1" dirty="0" smtClean="0">
                <a:solidFill>
                  <a:srgbClr val="014B65"/>
                </a:solidFill>
              </a:rPr>
              <a:t>창의력 개발</a:t>
            </a:r>
            <a:endParaRPr lang="en-US" altLang="ko-KR" sz="1400" b="1" dirty="0" smtClean="0">
              <a:solidFill>
                <a:srgbClr val="014B65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014B65"/>
                </a:solidFill>
              </a:rPr>
              <a:t>• </a:t>
            </a:r>
            <a:r>
              <a:rPr lang="ko-KR" altLang="en-US" sz="1400" b="1" dirty="0" smtClean="0">
                <a:solidFill>
                  <a:srgbClr val="014B65"/>
                </a:solidFill>
              </a:rPr>
              <a:t>특화활동</a:t>
            </a:r>
            <a:endParaRPr lang="en-US" altLang="ko-KR" sz="1400" b="1" dirty="0" smtClean="0">
              <a:solidFill>
                <a:srgbClr val="014B65"/>
              </a:solidFill>
            </a:endParaRPr>
          </a:p>
        </p:txBody>
      </p:sp>
      <p:grpSp>
        <p:nvGrpSpPr>
          <p:cNvPr id="62" name="Group 91"/>
          <p:cNvGrpSpPr>
            <a:grpSpLocks/>
          </p:cNvGrpSpPr>
          <p:nvPr/>
        </p:nvGrpSpPr>
        <p:grpSpPr bwMode="auto">
          <a:xfrm>
            <a:off x="7520130" y="4089698"/>
            <a:ext cx="1523760" cy="643130"/>
            <a:chOff x="319" y="898"/>
            <a:chExt cx="5227" cy="3148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412" y="973"/>
              <a:ext cx="4952" cy="2919"/>
            </a:xfrm>
            <a:prstGeom prst="roundRect">
              <a:avLst>
                <a:gd name="adj" fmla="val 11814"/>
              </a:avLst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487" y="1285"/>
              <a:ext cx="4835" cy="2528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65" name="Rectangle 90"/>
            <p:cNvSpPr>
              <a:spLocks noChangeArrowheads="1"/>
            </p:cNvSpPr>
            <p:nvPr/>
          </p:nvSpPr>
          <p:spPr bwMode="auto">
            <a:xfrm>
              <a:off x="1249" y="988"/>
              <a:ext cx="375" cy="6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endParaRPr>
            </a:p>
          </p:txBody>
        </p:sp>
      </p:grpSp>
      <p:sp>
        <p:nvSpPr>
          <p:cNvPr id="66" name="Oval 4"/>
          <p:cNvSpPr>
            <a:spLocks noChangeArrowheads="1"/>
          </p:cNvSpPr>
          <p:nvPr/>
        </p:nvSpPr>
        <p:spPr bwMode="auto">
          <a:xfrm>
            <a:off x="7556036" y="4965763"/>
            <a:ext cx="1516558" cy="127544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8627"/>
                  <a:invGamma/>
                </a:srgbClr>
              </a:gs>
            </a:gsLst>
            <a:lin ang="2700000" scaled="1"/>
          </a:gradFill>
          <a:ln w="57150">
            <a:solidFill>
              <a:schemeClr val="bg1"/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eaLnBrk="1" latinLnBrk="1" hangingPunct="1"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7030A0"/>
                </a:solidFill>
              </a:rPr>
              <a:t>• 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활동지원</a:t>
            </a:r>
            <a:endParaRPr lang="en-US" altLang="ko-KR" sz="1400" b="1" dirty="0" smtClean="0">
              <a:solidFill>
                <a:srgbClr val="7030A0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</a:pPr>
            <a:r>
              <a:rPr lang="en-US" altLang="ko-KR" sz="1400" b="1" dirty="0" smtClean="0">
                <a:solidFill>
                  <a:srgbClr val="7030A0"/>
                </a:solidFill>
              </a:rPr>
              <a:t>• 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시정참여</a:t>
            </a:r>
            <a:endParaRPr lang="en-US" altLang="ko-KR" sz="1400" b="1" dirty="0">
              <a:solidFill>
                <a:srgbClr val="7030A0"/>
              </a:solidFill>
            </a:endParaRPr>
          </a:p>
        </p:txBody>
      </p:sp>
      <p:pic>
        <p:nvPicPr>
          <p:cNvPr id="90" name="Picture 10"/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646" y="5121541"/>
            <a:ext cx="1231206" cy="102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10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646" y="4000504"/>
            <a:ext cx="1231206" cy="102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" name="Picture 10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646" y="3000372"/>
            <a:ext cx="1231206" cy="102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" name="Picture 10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1071" y="1857364"/>
            <a:ext cx="1231206" cy="102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31" name="_x175703272" descr="EMB000014340af2"/>
          <p:cNvPicPr>
            <a:picLocks noChangeAspect="1" noChangeArrowheads="1"/>
          </p:cNvPicPr>
          <p:nvPr/>
        </p:nvPicPr>
        <p:blipFill>
          <a:blip r:embed="rId7" cstate="print"/>
          <a:srcRect t="54579" r="82" b="378"/>
          <a:stretch>
            <a:fillRect/>
          </a:stretch>
        </p:blipFill>
        <p:spPr bwMode="auto">
          <a:xfrm rot="10800000">
            <a:off x="3940186" y="2643182"/>
            <a:ext cx="2274888" cy="357190"/>
          </a:xfrm>
          <a:prstGeom prst="rect">
            <a:avLst/>
          </a:prstGeom>
          <a:noFill/>
        </p:spPr>
      </p:pic>
      <p:sp>
        <p:nvSpPr>
          <p:cNvPr id="96" name="TextBox 95"/>
          <p:cNvSpPr txBox="1"/>
          <p:nvPr/>
        </p:nvSpPr>
        <p:spPr>
          <a:xfrm>
            <a:off x="3572282" y="1776903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어린이와 가족 모두가</a:t>
            </a:r>
            <a:endParaRPr lang="en-US" altLang="ko-KR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chemeClr val="accent5">
                    <a:lumMod val="75000"/>
                  </a:schemeClr>
                </a:solidFill>
              </a:rPr>
              <a:t>행복한 군산</a:t>
            </a:r>
            <a:endParaRPr lang="ko-KR" alt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14282" y="211606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비전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04990" y="3295002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목표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14282" y="4286256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전략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14282" y="5429264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내용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643042" y="326836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accent5">
                    <a:lumMod val="75000"/>
                  </a:schemeClr>
                </a:solidFill>
              </a:rPr>
              <a:t>유니세프 아동친화도시 기반 조성</a:t>
            </a:r>
            <a:endParaRPr lang="ko-KR" alt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3" name="AutoShape 22"/>
          <p:cNvSpPr>
            <a:spLocks noChangeArrowheads="1"/>
          </p:cNvSpPr>
          <p:nvPr/>
        </p:nvSpPr>
        <p:spPr bwMode="auto">
          <a:xfrm>
            <a:off x="214282" y="446727"/>
            <a:ext cx="8929718" cy="645035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</a:t>
            </a:r>
            <a:r>
              <a:rPr lang="en-US" altLang="ko-KR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군산시 어린이 행복도시 비전 및 전략</a:t>
            </a:r>
            <a:endParaRPr lang="en-US" altLang="ko-KR" sz="2400" b="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57290" y="42148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</a:rPr>
              <a:t>기반조성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42148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</a:rPr>
              <a:t>생  존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500562" y="42325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</a:rPr>
              <a:t>보  호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89954" y="42325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</a:rPr>
              <a:t>발  달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43834" y="425962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</a:rPr>
              <a:t>참  여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7" name="그룹 76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73" name="_x178264056" descr="EMB000014340a1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75" name="TextBox 74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1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AutoShape 22"/>
          <p:cNvSpPr>
            <a:spLocks noChangeArrowheads="1"/>
          </p:cNvSpPr>
          <p:nvPr/>
        </p:nvSpPr>
        <p:spPr bwMode="auto">
          <a:xfrm>
            <a:off x="347666" y="500042"/>
            <a:ext cx="8643934" cy="667452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</a:t>
            </a:r>
            <a:r>
              <a:rPr lang="en-US" altLang="ko-KR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유엔아동권리협약의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기본원칙</a:t>
            </a:r>
            <a:endParaRPr lang="en-US" altLang="ko-KR" sz="2400" b="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98472" y="1945134"/>
            <a:ext cx="8341763" cy="1339850"/>
            <a:chOff x="703" y="1025"/>
            <a:chExt cx="4471" cy="844"/>
          </a:xfrm>
        </p:grpSpPr>
        <p:grpSp>
          <p:nvGrpSpPr>
            <p:cNvPr id="8" name="그룹 1"/>
            <p:cNvGrpSpPr>
              <a:grpSpLocks/>
            </p:cNvGrpSpPr>
            <p:nvPr/>
          </p:nvGrpSpPr>
          <p:grpSpPr bwMode="auto">
            <a:xfrm>
              <a:off x="1223" y="1025"/>
              <a:ext cx="3951" cy="844"/>
              <a:chOff x="1941451" y="1628800"/>
              <a:chExt cx="6272770" cy="1339445"/>
            </a:xfrm>
          </p:grpSpPr>
          <p:sp>
            <p:nvSpPr>
              <p:cNvPr id="13" name="AutoShape 3"/>
              <p:cNvSpPr>
                <a:spLocks noChangeArrowheads="1"/>
              </p:cNvSpPr>
              <p:nvPr/>
            </p:nvSpPr>
            <p:spPr bwMode="ltGray">
              <a:xfrm>
                <a:off x="1941451" y="1628800"/>
                <a:ext cx="6272770" cy="1339445"/>
              </a:xfrm>
              <a:prstGeom prst="roundRect">
                <a:avLst>
                  <a:gd name="adj" fmla="val 16449"/>
                </a:avLst>
              </a:prstGeom>
              <a:solidFill>
                <a:schemeClr val="bg1">
                  <a:lumMod val="95000"/>
                </a:schemeClr>
              </a:solidFill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ko-KR" altLang="en-US" sz="1800" b="0">
                  <a:solidFill>
                    <a:schemeClr val="tx1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14" name="Text Box 35"/>
              <p:cNvSpPr txBox="1">
                <a:spLocks noChangeArrowheads="1"/>
              </p:cNvSpPr>
              <p:nvPr/>
            </p:nvSpPr>
            <p:spPr bwMode="auto">
              <a:xfrm>
                <a:off x="3019090" y="1894595"/>
                <a:ext cx="5133178" cy="10405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54000" rIns="54000"/>
              <a:lstStyle/>
              <a:p>
                <a:pPr>
                  <a:lnSpc>
                    <a:spcPct val="120000"/>
                  </a:lnSpc>
                </a:pP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성별</a:t>
                </a:r>
                <a:r>
                  <a:rPr lang="en-US" altLang="ko-KR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종교</a:t>
                </a:r>
                <a:r>
                  <a:rPr lang="en-US" altLang="ko-KR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사회적 신분</a:t>
                </a:r>
                <a:r>
                  <a:rPr lang="en-US" altLang="ko-KR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인종</a:t>
                </a:r>
                <a:r>
                  <a:rPr lang="en-US" altLang="ko-KR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국적</a:t>
                </a:r>
                <a:r>
                  <a:rPr lang="en-US" altLang="ko-KR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그 어떤 조건과 환경에서도 아동은 차별되어서는 안 됨</a:t>
                </a:r>
                <a:r>
                  <a:rPr lang="en-US" altLang="ko-KR" sz="20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endParaRPr lang="ko-KR" altLang="en-US" sz="20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16" name="Picture 93" descr="00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645073" y="1973346"/>
                <a:ext cx="360362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그룹 7"/>
            <p:cNvGrpSpPr>
              <a:grpSpLocks/>
            </p:cNvGrpSpPr>
            <p:nvPr/>
          </p:nvGrpSpPr>
          <p:grpSpPr bwMode="auto">
            <a:xfrm>
              <a:off x="703" y="1084"/>
              <a:ext cx="1051" cy="732"/>
              <a:chOff x="1115619" y="1721971"/>
              <a:chExt cx="1672747" cy="1163043"/>
            </a:xfrm>
          </p:grpSpPr>
          <p:sp>
            <p:nvSpPr>
              <p:cNvPr id="10" name="AutoShape 8"/>
              <p:cNvSpPr>
                <a:spLocks noChangeArrowheads="1"/>
              </p:cNvSpPr>
              <p:nvPr/>
            </p:nvSpPr>
            <p:spPr bwMode="ltGray">
              <a:xfrm>
                <a:off x="1115619" y="1721971"/>
                <a:ext cx="1535141" cy="116304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78824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 w="38100" algn="ctr">
                <a:solidFill>
                  <a:srgbClr val="F8F8F8">
                    <a:alpha val="70000"/>
                  </a:srgbClr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 sz="1800" b="0">
                  <a:solidFill>
                    <a:schemeClr val="tx1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black">
              <a:xfrm>
                <a:off x="1265473" y="1918748"/>
                <a:ext cx="1522893" cy="831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906463"/>
                <a:r>
                  <a:rPr lang="ko-KR" altLang="en-US" sz="2400" b="1" dirty="0" smtClean="0">
                    <a:solidFill>
                      <a:schemeClr val="bg1"/>
                    </a:solidFill>
                  </a:rPr>
                  <a:t>무차별의</a:t>
                </a:r>
                <a:endParaRPr lang="en-US" altLang="ko-KR" sz="2400" b="1" dirty="0" smtClean="0">
                  <a:solidFill>
                    <a:schemeClr val="bg1"/>
                  </a:solidFill>
                </a:endParaRPr>
              </a:p>
              <a:p>
                <a:pPr defTabSz="906463"/>
                <a:r>
                  <a:rPr lang="ko-KR" altLang="en-US" sz="2400" b="1" dirty="0">
                    <a:solidFill>
                      <a:schemeClr val="bg1"/>
                    </a:solidFill>
                  </a:rPr>
                  <a:t> </a:t>
                </a:r>
                <a:r>
                  <a:rPr lang="ko-KR" altLang="en-US" sz="2400" b="1" dirty="0" smtClean="0">
                    <a:solidFill>
                      <a:schemeClr val="bg1"/>
                    </a:solidFill>
                  </a:rPr>
                  <a:t>원    </a:t>
                </a:r>
                <a:r>
                  <a:rPr lang="ko-KR" altLang="en-US" sz="2400" b="1" dirty="0" err="1" smtClean="0">
                    <a:solidFill>
                      <a:schemeClr val="bg1"/>
                    </a:solidFill>
                  </a:rPr>
                  <a:t>칙</a:t>
                </a:r>
                <a:endParaRPr lang="en-US" altLang="ko-KR" sz="2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Group 33"/>
          <p:cNvGrpSpPr>
            <a:grpSpLocks/>
          </p:cNvGrpSpPr>
          <p:nvPr/>
        </p:nvGrpSpPr>
        <p:grpSpPr bwMode="auto">
          <a:xfrm>
            <a:off x="297425" y="3812827"/>
            <a:ext cx="8346541" cy="1776413"/>
            <a:chOff x="662" y="2302"/>
            <a:chExt cx="4620" cy="1119"/>
          </a:xfrm>
        </p:grpSpPr>
        <p:sp>
          <p:nvSpPr>
            <p:cNvPr id="19" name="AutoShape 4"/>
            <p:cNvSpPr>
              <a:spLocks noChangeArrowheads="1"/>
            </p:cNvSpPr>
            <p:nvPr/>
          </p:nvSpPr>
          <p:spPr bwMode="ltGray">
            <a:xfrm>
              <a:off x="1270" y="2302"/>
              <a:ext cx="4012" cy="1119"/>
            </a:xfrm>
            <a:prstGeom prst="roundRect">
              <a:avLst>
                <a:gd name="adj" fmla="val 16227"/>
              </a:avLst>
            </a:prstGeom>
            <a:solidFill>
              <a:schemeClr val="bg1">
                <a:lumMod val="95000"/>
              </a:schemeClr>
            </a:solidFill>
            <a:ln/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chemeClr val="tx1"/>
                </a:solidFill>
                <a:latin typeface="Arial" charset="0"/>
                <a:ea typeface="+mn-ea"/>
              </a:endParaRPr>
            </a:p>
          </p:txBody>
        </p:sp>
        <p:sp>
          <p:nvSpPr>
            <p:cNvPr id="21" name="Text Box 49"/>
            <p:cNvSpPr txBox="1">
              <a:spLocks noChangeArrowheads="1"/>
            </p:cNvSpPr>
            <p:nvPr/>
          </p:nvSpPr>
          <p:spPr bwMode="auto">
            <a:xfrm>
              <a:off x="1932" y="2453"/>
              <a:ext cx="3313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54000" rIns="54000">
              <a:spAutoFit/>
            </a:bodyPr>
            <a:lstStyle/>
            <a:p>
              <a:pPr algn="dist" fontAlgn="base">
                <a:lnSpc>
                  <a:spcPct val="110000"/>
                </a:lnSpc>
              </a:pP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공공 또는 민간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사회복지기관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법원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행정당국 또는 입법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기관에 의하여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실시되는 아동에 관한 모든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  활동에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있어서 아동 최선의 이익이 최우선으로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고려</a:t>
              </a:r>
              <a:endParaRPr lang="en-US" altLang="ko-KR" sz="2000" b="1" dirty="0" smtClean="0">
                <a:solidFill>
                  <a:schemeClr val="accent5">
                    <a:lumMod val="75000"/>
                  </a:schemeClr>
                </a:solidFill>
              </a:endParaRPr>
            </a:p>
            <a:p>
              <a:pPr algn="just" fontAlgn="base">
                <a:lnSpc>
                  <a:spcPct val="110000"/>
                </a:lnSpc>
              </a:pP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되어야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함</a:t>
              </a:r>
              <a:r>
                <a:rPr lang="en-US" altLang="ko-KR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. </a:t>
              </a:r>
              <a:endParaRPr lang="ko-KR" altLang="en-US" sz="2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pic>
          <p:nvPicPr>
            <p:cNvPr id="24" name="Picture 93" descr="00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85" y="2469"/>
              <a:ext cx="227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그룹 8"/>
            <p:cNvGrpSpPr>
              <a:grpSpLocks/>
            </p:cNvGrpSpPr>
            <p:nvPr/>
          </p:nvGrpSpPr>
          <p:grpSpPr bwMode="auto">
            <a:xfrm>
              <a:off x="662" y="2437"/>
              <a:ext cx="999" cy="855"/>
              <a:chOff x="1127170" y="4076332"/>
              <a:chExt cx="1512191" cy="1286007"/>
            </a:xfrm>
          </p:grpSpPr>
          <p:sp>
            <p:nvSpPr>
              <p:cNvPr id="28" name="AutoShape 12"/>
              <p:cNvSpPr>
                <a:spLocks noChangeArrowheads="1"/>
              </p:cNvSpPr>
              <p:nvPr/>
            </p:nvSpPr>
            <p:spPr bwMode="gray">
              <a:xfrm>
                <a:off x="1127170" y="4076332"/>
                <a:ext cx="1512191" cy="128600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29B00"/>
                  </a:gs>
                  <a:gs pos="100000">
                    <a:schemeClr val="accent2">
                      <a:gamma/>
                      <a:shade val="78824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 w="38100" algn="ctr">
                <a:solidFill>
                  <a:srgbClr val="F8F8F8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 sz="1800" b="0">
                  <a:solidFill>
                    <a:schemeClr val="tx1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black">
              <a:xfrm>
                <a:off x="1230060" y="4176390"/>
                <a:ext cx="1394075" cy="1138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906463"/>
                <a:r>
                  <a:rPr lang="ko-KR" altLang="en-US" sz="2400" b="1" dirty="0" smtClean="0">
                    <a:solidFill>
                      <a:schemeClr val="bg1"/>
                    </a:solidFill>
                  </a:rPr>
                  <a:t>아동이익 최우선의</a:t>
                </a:r>
                <a:endParaRPr lang="en-US" altLang="ko-KR" sz="2400" b="1" dirty="0" smtClean="0">
                  <a:solidFill>
                    <a:schemeClr val="bg1"/>
                  </a:solidFill>
                </a:endParaRPr>
              </a:p>
              <a:p>
                <a:pPr algn="ctr" defTabSz="906463"/>
                <a:r>
                  <a:rPr lang="ko-KR" altLang="en-US" sz="2400" b="1" dirty="0" smtClean="0">
                    <a:solidFill>
                      <a:schemeClr val="bg1"/>
                    </a:solidFill>
                  </a:rPr>
                  <a:t>원     </a:t>
                </a:r>
                <a:r>
                  <a:rPr lang="ko-KR" altLang="en-US" sz="2400" b="1" dirty="0" err="1" smtClean="0">
                    <a:solidFill>
                      <a:schemeClr val="bg1"/>
                    </a:solidFill>
                  </a:rPr>
                  <a:t>칙</a:t>
                </a:r>
                <a:endParaRPr lang="en-US" altLang="ko-KR" sz="2400" b="1" dirty="0" smtClean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1" name="그룹 30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32" name="_x178264056" descr="EMB000014340a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34" name="TextBox 33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AutoShape 22"/>
          <p:cNvSpPr>
            <a:spLocks noChangeArrowheads="1"/>
          </p:cNvSpPr>
          <p:nvPr/>
        </p:nvSpPr>
        <p:spPr bwMode="auto">
          <a:xfrm>
            <a:off x="347666" y="500042"/>
            <a:ext cx="8643934" cy="667452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</a:t>
            </a:r>
            <a:r>
              <a:rPr lang="en-US" altLang="ko-KR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유엔아동권리협약의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기본원칙</a:t>
            </a:r>
            <a:endParaRPr lang="en-US" altLang="ko-KR" sz="2400" b="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98472" y="1953763"/>
            <a:ext cx="8341763" cy="1727288"/>
            <a:chOff x="703" y="1025"/>
            <a:chExt cx="4471" cy="965"/>
          </a:xfrm>
        </p:grpSpPr>
        <p:grpSp>
          <p:nvGrpSpPr>
            <p:cNvPr id="8" name="그룹 1"/>
            <p:cNvGrpSpPr>
              <a:grpSpLocks/>
            </p:cNvGrpSpPr>
            <p:nvPr/>
          </p:nvGrpSpPr>
          <p:grpSpPr bwMode="auto">
            <a:xfrm>
              <a:off x="1223" y="1025"/>
              <a:ext cx="3951" cy="965"/>
              <a:chOff x="1941451" y="1628800"/>
              <a:chExt cx="6272770" cy="1533674"/>
            </a:xfrm>
          </p:grpSpPr>
          <p:sp>
            <p:nvSpPr>
              <p:cNvPr id="13" name="AutoShape 3"/>
              <p:cNvSpPr>
                <a:spLocks noChangeArrowheads="1"/>
              </p:cNvSpPr>
              <p:nvPr/>
            </p:nvSpPr>
            <p:spPr bwMode="ltGray">
              <a:xfrm>
                <a:off x="1941451" y="1628800"/>
                <a:ext cx="6272770" cy="1339445"/>
              </a:xfrm>
              <a:prstGeom prst="roundRect">
                <a:avLst>
                  <a:gd name="adj" fmla="val 16449"/>
                </a:avLst>
              </a:prstGeom>
              <a:solidFill>
                <a:schemeClr val="bg1">
                  <a:lumMod val="95000"/>
                </a:schemeClr>
              </a:solidFill>
              <a:ln/>
              <a:extLst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ko-KR" altLang="en-US" sz="1800" b="0">
                  <a:solidFill>
                    <a:schemeClr val="tx1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14" name="Text Box 35"/>
              <p:cNvSpPr txBox="1">
                <a:spLocks noChangeArrowheads="1"/>
              </p:cNvSpPr>
              <p:nvPr/>
            </p:nvSpPr>
            <p:spPr bwMode="auto">
              <a:xfrm>
                <a:off x="3019090" y="1973369"/>
                <a:ext cx="5133178" cy="118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54000" rIns="54000"/>
              <a:lstStyle/>
              <a:p>
                <a:pPr algn="just" fontAlgn="base">
                  <a:lnSpc>
                    <a:spcPct val="110000"/>
                  </a:lnSpc>
                </a:pPr>
                <a:r>
                  <a:rPr lang="ko-KR" altLang="en-US" sz="20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생애시기에서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특별히 생존과 발달을 위해 다양한 </a:t>
                </a:r>
                <a:r>
                  <a:rPr lang="ko-KR" altLang="en-US" sz="20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보호와 </a:t>
                </a:r>
                <a:r>
                  <a:rPr lang="ko-KR" alt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지원을 받아야 함</a:t>
                </a:r>
                <a:r>
                  <a:rPr lang="en-US" altLang="ko-KR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endParaRPr lang="ko-KR" altLang="en-US" sz="20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16" name="Picture 93" descr="00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645073" y="2000986"/>
                <a:ext cx="360362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그룹 7"/>
            <p:cNvGrpSpPr>
              <a:grpSpLocks/>
            </p:cNvGrpSpPr>
            <p:nvPr/>
          </p:nvGrpSpPr>
          <p:grpSpPr bwMode="auto">
            <a:xfrm>
              <a:off x="703" y="1099"/>
              <a:ext cx="1027" cy="663"/>
              <a:chOff x="1115619" y="1745260"/>
              <a:chExt cx="1630778" cy="1053066"/>
            </a:xfrm>
          </p:grpSpPr>
          <p:sp>
            <p:nvSpPr>
              <p:cNvPr id="10" name="AutoShape 8"/>
              <p:cNvSpPr>
                <a:spLocks noChangeArrowheads="1"/>
              </p:cNvSpPr>
              <p:nvPr/>
            </p:nvSpPr>
            <p:spPr bwMode="ltGray">
              <a:xfrm>
                <a:off x="1115619" y="1745260"/>
                <a:ext cx="1535141" cy="105306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78824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 w="38100" algn="ctr">
                <a:solidFill>
                  <a:srgbClr val="F8F8F8">
                    <a:alpha val="70000"/>
                  </a:srgbClr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 sz="1800" b="0">
                  <a:solidFill>
                    <a:schemeClr val="tx1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black">
              <a:xfrm>
                <a:off x="1135752" y="1916467"/>
                <a:ext cx="1610645" cy="685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ko-KR" altLang="en-US" sz="2400" b="1" dirty="0" smtClean="0">
                    <a:solidFill>
                      <a:schemeClr val="bg1"/>
                    </a:solidFill>
                  </a:rPr>
                  <a:t>생명권</a:t>
                </a:r>
                <a:r>
                  <a:rPr lang="en-US" altLang="ko-KR" sz="2400" b="1" dirty="0">
                    <a:solidFill>
                      <a:schemeClr val="bg1"/>
                    </a:solidFill>
                  </a:rPr>
                  <a:t>,</a:t>
                </a:r>
                <a:r>
                  <a:rPr lang="ko-KR" altLang="en-US" sz="2400" b="1" dirty="0" smtClean="0">
                    <a:solidFill>
                      <a:schemeClr val="bg1"/>
                    </a:solidFill>
                  </a:rPr>
                  <a:t>생존발달의 </a:t>
                </a:r>
                <a:r>
                  <a:rPr lang="ko-KR" altLang="en-US" sz="2400" b="1" dirty="0">
                    <a:solidFill>
                      <a:schemeClr val="bg1"/>
                    </a:solidFill>
                  </a:rPr>
                  <a:t>보호 </a:t>
                </a:r>
                <a:endParaRPr lang="ko-KR" alt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Group 33"/>
          <p:cNvGrpSpPr>
            <a:grpSpLocks/>
          </p:cNvGrpSpPr>
          <p:nvPr/>
        </p:nvGrpSpPr>
        <p:grpSpPr bwMode="auto">
          <a:xfrm>
            <a:off x="297425" y="3829397"/>
            <a:ext cx="8346541" cy="1953560"/>
            <a:chOff x="662" y="2302"/>
            <a:chExt cx="4620" cy="1119"/>
          </a:xfrm>
        </p:grpSpPr>
        <p:sp>
          <p:nvSpPr>
            <p:cNvPr id="19" name="AutoShape 4"/>
            <p:cNvSpPr>
              <a:spLocks noChangeArrowheads="1"/>
            </p:cNvSpPr>
            <p:nvPr/>
          </p:nvSpPr>
          <p:spPr bwMode="ltGray">
            <a:xfrm>
              <a:off x="1270" y="2302"/>
              <a:ext cx="4012" cy="1119"/>
            </a:xfrm>
            <a:prstGeom prst="roundRect">
              <a:avLst>
                <a:gd name="adj" fmla="val 16227"/>
              </a:avLst>
            </a:prstGeom>
            <a:ln/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chemeClr val="tx1"/>
                </a:solidFill>
                <a:latin typeface="Arial" charset="0"/>
                <a:ea typeface="+mn-ea"/>
              </a:endParaRPr>
            </a:p>
          </p:txBody>
        </p:sp>
        <p:sp>
          <p:nvSpPr>
            <p:cNvPr id="21" name="Text Box 49"/>
            <p:cNvSpPr txBox="1">
              <a:spLocks noChangeArrowheads="1"/>
            </p:cNvSpPr>
            <p:nvPr/>
          </p:nvSpPr>
          <p:spPr bwMode="auto">
            <a:xfrm>
              <a:off x="1908" y="2387"/>
              <a:ext cx="3313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54000" rIns="54000">
              <a:spAutoFit/>
            </a:bodyPr>
            <a:lstStyle/>
            <a:p>
              <a:pPr algn="just" fontAlgn="base">
                <a:lnSpc>
                  <a:spcPct val="105000"/>
                </a:lnSpc>
              </a:pP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책임감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있는 사회 구성원으로 성장하기 위해 아동 자신의 능력에 맞게 적절한 사회 활동에 참여할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  기회를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가지고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자신의 생활에 영향을 주는 일에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  대하여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의견을 말할 수 있어야 하며 그 의견을 존중 받아야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함</a:t>
              </a:r>
              <a:r>
                <a:rPr lang="en-US" altLang="ko-KR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.</a:t>
              </a:r>
              <a:endParaRPr lang="ko-KR" altLang="en-US" sz="2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pic>
          <p:nvPicPr>
            <p:cNvPr id="24" name="Picture 93" descr="00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20700000">
              <a:off x="1671" y="2421"/>
              <a:ext cx="227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그룹 8"/>
            <p:cNvGrpSpPr>
              <a:grpSpLocks/>
            </p:cNvGrpSpPr>
            <p:nvPr/>
          </p:nvGrpSpPr>
          <p:grpSpPr bwMode="auto">
            <a:xfrm>
              <a:off x="662" y="2437"/>
              <a:ext cx="999" cy="855"/>
              <a:chOff x="1127170" y="4076332"/>
              <a:chExt cx="1512191" cy="1286007"/>
            </a:xfrm>
          </p:grpSpPr>
          <p:sp>
            <p:nvSpPr>
              <p:cNvPr id="28" name="AutoShape 12"/>
              <p:cNvSpPr>
                <a:spLocks noChangeArrowheads="1"/>
              </p:cNvSpPr>
              <p:nvPr/>
            </p:nvSpPr>
            <p:spPr bwMode="gray">
              <a:xfrm>
                <a:off x="1127170" y="4076332"/>
                <a:ext cx="1512191" cy="128600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29B00"/>
                  </a:gs>
                  <a:gs pos="100000">
                    <a:schemeClr val="accent2">
                      <a:gamma/>
                      <a:shade val="78824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 w="38100" algn="ctr">
                <a:solidFill>
                  <a:srgbClr val="F8F8F8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 sz="1800" b="0">
                  <a:solidFill>
                    <a:schemeClr val="tx1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29" name="Text Box 17"/>
              <p:cNvSpPr txBox="1">
                <a:spLocks noChangeArrowheads="1"/>
              </p:cNvSpPr>
              <p:nvPr/>
            </p:nvSpPr>
            <p:spPr bwMode="black">
              <a:xfrm>
                <a:off x="1183723" y="4360571"/>
                <a:ext cx="1394158" cy="7159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base"/>
                <a:r>
                  <a:rPr lang="en-US" altLang="ko-KR" sz="2400" b="1" dirty="0" smtClean="0">
                    <a:solidFill>
                      <a:schemeClr val="bg1"/>
                    </a:solidFill>
                  </a:rPr>
                  <a:t>자    기 </a:t>
                </a:r>
              </a:p>
              <a:p>
                <a:pPr algn="ctr" fontAlgn="base"/>
                <a:r>
                  <a:rPr lang="en-US" altLang="ko-KR" sz="2400" b="1" dirty="0" smtClean="0">
                    <a:solidFill>
                      <a:schemeClr val="bg1"/>
                    </a:solidFill>
                  </a:rPr>
                  <a:t>표 명 권 </a:t>
                </a:r>
                <a:endParaRPr lang="en-US" altLang="ko-KR" sz="2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1" name="그룹 30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32" name="_x178264056" descr="EMB000014340a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34" name="TextBox 33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096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098" name="Picture 2" descr="C:\Users\user\Desktop\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7384"/>
            <a:ext cx="9144000" cy="6885061"/>
          </a:xfrm>
          <a:prstGeom prst="rect">
            <a:avLst/>
          </a:prstGeom>
          <a:noFill/>
        </p:spPr>
      </p:pic>
      <p:grpSp>
        <p:nvGrpSpPr>
          <p:cNvPr id="32" name="그룹 31"/>
          <p:cNvGrpSpPr>
            <a:grpSpLocks/>
          </p:cNvGrpSpPr>
          <p:nvPr/>
        </p:nvGrpSpPr>
        <p:grpSpPr bwMode="auto">
          <a:xfrm>
            <a:off x="428596" y="1604875"/>
            <a:ext cx="8215370" cy="1012975"/>
            <a:chOff x="1186257" y="1855035"/>
            <a:chExt cx="6651062" cy="544012"/>
          </a:xfrm>
        </p:grpSpPr>
        <p:grpSp>
          <p:nvGrpSpPr>
            <p:cNvPr id="33" name="Group 67"/>
            <p:cNvGrpSpPr>
              <a:grpSpLocks/>
            </p:cNvGrpSpPr>
            <p:nvPr/>
          </p:nvGrpSpPr>
          <p:grpSpPr bwMode="auto">
            <a:xfrm>
              <a:off x="1186257" y="1855035"/>
              <a:ext cx="6651062" cy="544012"/>
              <a:chOff x="592" y="1306"/>
              <a:chExt cx="4640" cy="2291"/>
            </a:xfrm>
          </p:grpSpPr>
          <p:sp>
            <p:nvSpPr>
              <p:cNvPr id="35" name="모서리가 둥근 직사각형 20"/>
              <p:cNvSpPr/>
              <p:nvPr/>
            </p:nvSpPr>
            <p:spPr>
              <a:xfrm>
                <a:off x="592" y="1306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36" name="모서리가 둥근 직사각형 21"/>
              <p:cNvSpPr/>
              <p:nvPr/>
            </p:nvSpPr>
            <p:spPr>
              <a:xfrm>
                <a:off x="662" y="1367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1448810" y="1871826"/>
              <a:ext cx="6337556" cy="34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06463"/>
              <a:r>
                <a:rPr lang="en-US" dirty="0" smtClean="0"/>
                <a:t>  </a:t>
              </a:r>
            </a:p>
            <a:p>
              <a:pPr defTabSz="906463"/>
              <a:r>
                <a:rPr lang="en-US" b="1" dirty="0" smtClean="0"/>
                <a:t>  </a:t>
              </a:r>
              <a:r>
                <a:rPr lang="ko-KR" altLang="en-US" b="1" u="sng" dirty="0" smtClean="0">
                  <a:solidFill>
                    <a:schemeClr val="accent5">
                      <a:lumMod val="50000"/>
                    </a:schemeClr>
                  </a:solidFill>
                </a:rPr>
                <a:t>생존의 권리</a:t>
              </a:r>
              <a:r>
                <a:rPr lang="en-US" altLang="ko-KR" b="1" u="sng" dirty="0" smtClean="0">
                  <a:solidFill>
                    <a:schemeClr val="accent5">
                      <a:lumMod val="50000"/>
                    </a:schemeClr>
                  </a:solidFill>
                </a:rPr>
                <a:t>(Right To Survival) </a:t>
              </a:r>
              <a:r>
                <a:rPr lang="en-US" altLang="ko-KR" b="1" dirty="0" smtClean="0"/>
                <a:t>- </a:t>
              </a:r>
              <a:r>
                <a:rPr lang="ko-KR" altLang="en-US" b="1" dirty="0" smtClean="0">
                  <a:solidFill>
                    <a:srgbClr val="00B050"/>
                  </a:solidFill>
                </a:rPr>
                <a:t>기본적인 삶을 누리는데 필요한 권리</a:t>
              </a:r>
              <a:endParaRPr lang="en-US" altLang="ko-KR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37" name="그룹 2"/>
          <p:cNvGrpSpPr>
            <a:grpSpLocks/>
          </p:cNvGrpSpPr>
          <p:nvPr/>
        </p:nvGrpSpPr>
        <p:grpSpPr bwMode="auto">
          <a:xfrm>
            <a:off x="428596" y="2892972"/>
            <a:ext cx="8233183" cy="861676"/>
            <a:chOff x="1187835" y="2503107"/>
            <a:chExt cx="6680506" cy="544012"/>
          </a:xfrm>
        </p:grpSpPr>
        <p:grpSp>
          <p:nvGrpSpPr>
            <p:cNvPr id="38" name="Group 67"/>
            <p:cNvGrpSpPr>
              <a:grpSpLocks/>
            </p:cNvGrpSpPr>
            <p:nvPr/>
          </p:nvGrpSpPr>
          <p:grpSpPr bwMode="auto">
            <a:xfrm>
              <a:off x="1187835" y="2503107"/>
              <a:ext cx="6651062" cy="544012"/>
              <a:chOff x="592" y="1306"/>
              <a:chExt cx="4640" cy="2291"/>
            </a:xfrm>
          </p:grpSpPr>
          <p:sp>
            <p:nvSpPr>
              <p:cNvPr id="40" name="모서리가 둥근 직사각형 39"/>
              <p:cNvSpPr/>
              <p:nvPr/>
            </p:nvSpPr>
            <p:spPr>
              <a:xfrm>
                <a:off x="592" y="1306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>
                <a:off x="662" y="1367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39" name="Text Box 36"/>
            <p:cNvSpPr txBox="1">
              <a:spLocks noChangeArrowheads="1"/>
            </p:cNvSpPr>
            <p:nvPr/>
          </p:nvSpPr>
          <p:spPr bwMode="auto">
            <a:xfrm>
              <a:off x="1446644" y="2666112"/>
              <a:ext cx="6421697" cy="233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06463"/>
              <a:r>
                <a:rPr lang="ko-KR" altLang="en-US" b="1" dirty="0" smtClean="0"/>
                <a:t>  </a:t>
              </a:r>
              <a:r>
                <a:rPr lang="ko-KR" altLang="en-US" b="1" u="sng" dirty="0" smtClean="0">
                  <a:solidFill>
                    <a:schemeClr val="accent5">
                      <a:lumMod val="50000"/>
                    </a:schemeClr>
                  </a:solidFill>
                </a:rPr>
                <a:t>보호의 권리</a:t>
              </a:r>
              <a:r>
                <a:rPr lang="en-US" altLang="ko-KR" b="1" u="sng" dirty="0">
                  <a:solidFill>
                    <a:schemeClr val="accent5">
                      <a:lumMod val="50000"/>
                    </a:schemeClr>
                  </a:solidFill>
                </a:rPr>
                <a:t>(Right To Protection</a:t>
              </a:r>
              <a:r>
                <a:rPr lang="en-US" altLang="ko-KR" b="1" u="sng" dirty="0" smtClean="0">
                  <a:solidFill>
                    <a:schemeClr val="accent5">
                      <a:lumMod val="50000"/>
                    </a:schemeClr>
                  </a:solidFill>
                </a:rPr>
                <a:t>) </a:t>
              </a:r>
              <a:r>
                <a:rPr lang="en-US" altLang="ko-KR" b="1" dirty="0" smtClean="0"/>
                <a:t>- </a:t>
              </a:r>
              <a:r>
                <a:rPr lang="ko-KR" altLang="en-US" b="1" dirty="0" smtClean="0">
                  <a:solidFill>
                    <a:srgbClr val="00B050"/>
                  </a:solidFill>
                </a:rPr>
                <a:t>유해한 것으로부터 보호받을 권리</a:t>
              </a:r>
              <a:endParaRPr lang="en-US" altLang="ko-KR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2" name="그룹 3"/>
          <p:cNvGrpSpPr>
            <a:grpSpLocks/>
          </p:cNvGrpSpPr>
          <p:nvPr/>
        </p:nvGrpSpPr>
        <p:grpSpPr bwMode="auto">
          <a:xfrm>
            <a:off x="404681" y="5161648"/>
            <a:ext cx="8215370" cy="933416"/>
            <a:chOff x="1202169" y="3159727"/>
            <a:chExt cx="6651062" cy="544012"/>
          </a:xfrm>
        </p:grpSpPr>
        <p:grpSp>
          <p:nvGrpSpPr>
            <p:cNvPr id="43" name="Group 67"/>
            <p:cNvGrpSpPr>
              <a:grpSpLocks/>
            </p:cNvGrpSpPr>
            <p:nvPr/>
          </p:nvGrpSpPr>
          <p:grpSpPr bwMode="auto">
            <a:xfrm>
              <a:off x="1202169" y="3159727"/>
              <a:ext cx="6651062" cy="544012"/>
              <a:chOff x="602" y="1342"/>
              <a:chExt cx="4640" cy="2291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602" y="1342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rgbClr val="FF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662" y="1367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1319036" y="3297661"/>
              <a:ext cx="6440513" cy="215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ko-KR" altLang="en-US" dirty="0" smtClean="0"/>
                <a:t>     </a:t>
              </a:r>
              <a:r>
                <a:rPr lang="ko-KR" altLang="en-US" b="1" u="sng" dirty="0" smtClean="0">
                  <a:solidFill>
                    <a:schemeClr val="accent5">
                      <a:lumMod val="50000"/>
                    </a:schemeClr>
                  </a:solidFill>
                </a:rPr>
                <a:t>참여의 권리</a:t>
              </a:r>
              <a:r>
                <a:rPr lang="en-US" altLang="ko-KR" b="1" u="sng" dirty="0">
                  <a:solidFill>
                    <a:schemeClr val="accent5">
                      <a:lumMod val="50000"/>
                    </a:schemeClr>
                  </a:solidFill>
                </a:rPr>
                <a:t>(Right To Participation</a:t>
              </a:r>
              <a:r>
                <a:rPr lang="en-US" altLang="ko-KR" b="1" u="sng" dirty="0" smtClean="0">
                  <a:solidFill>
                    <a:schemeClr val="accent5">
                      <a:lumMod val="50000"/>
                    </a:schemeClr>
                  </a:solidFill>
                </a:rPr>
                <a:t>) </a:t>
              </a:r>
              <a:r>
                <a:rPr lang="en-US" altLang="ko-KR" b="1" dirty="0" smtClean="0"/>
                <a:t>- </a:t>
              </a:r>
              <a:r>
                <a:rPr lang="ko-KR" altLang="en-US" b="1" dirty="0" smtClean="0">
                  <a:solidFill>
                    <a:srgbClr val="00B050"/>
                  </a:solidFill>
                </a:rPr>
                <a:t>지역사회에 참가할 수 있는 권리</a:t>
              </a:r>
              <a:endParaRPr lang="en-US" altLang="ko-KR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7" name="Group 67"/>
          <p:cNvGrpSpPr>
            <a:grpSpLocks/>
          </p:cNvGrpSpPr>
          <p:nvPr/>
        </p:nvGrpSpPr>
        <p:grpSpPr bwMode="auto">
          <a:xfrm>
            <a:off x="419169" y="3976134"/>
            <a:ext cx="8215370" cy="965034"/>
            <a:chOff x="592" y="1306"/>
            <a:chExt cx="4640" cy="2291"/>
          </a:xfrm>
        </p:grpSpPr>
        <p:sp>
          <p:nvSpPr>
            <p:cNvPr id="48" name="모서리가 둥근 직사각형 47"/>
            <p:cNvSpPr/>
            <p:nvPr/>
          </p:nvSpPr>
          <p:spPr>
            <a:xfrm>
              <a:off x="592" y="1306"/>
              <a:ext cx="4640" cy="2291"/>
            </a:xfrm>
            <a:prstGeom prst="roundRect">
              <a:avLst>
                <a:gd name="adj" fmla="val 7867"/>
              </a:avLst>
            </a:pr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62" y="1367"/>
              <a:ext cx="4511" cy="2186"/>
            </a:xfrm>
            <a:prstGeom prst="roundRect">
              <a:avLst>
                <a:gd name="adj" fmla="val 580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b="0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781357" y="4261040"/>
            <a:ext cx="7799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  </a:t>
            </a:r>
            <a:r>
              <a:rPr lang="ko-KR" altLang="en-US" b="1" u="sng" dirty="0" smtClean="0">
                <a:solidFill>
                  <a:schemeClr val="accent5">
                    <a:lumMod val="50000"/>
                  </a:schemeClr>
                </a:solidFill>
              </a:rPr>
              <a:t>발달의 권리</a:t>
            </a:r>
            <a:r>
              <a:rPr lang="en-US" altLang="ko-KR" sz="1500" b="1" u="sng" dirty="0">
                <a:solidFill>
                  <a:schemeClr val="accent5">
                    <a:lumMod val="50000"/>
                  </a:schemeClr>
                </a:solidFill>
              </a:rPr>
              <a:t>(Right To Development</a:t>
            </a:r>
            <a:r>
              <a:rPr lang="en-US" altLang="ko-KR" sz="1500" b="1" u="sng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b="1" dirty="0" smtClean="0"/>
              <a:t>- </a:t>
            </a:r>
            <a:r>
              <a:rPr lang="ko-KR" altLang="en-US" b="1" dirty="0" smtClean="0">
                <a:solidFill>
                  <a:srgbClr val="00B050"/>
                </a:solidFill>
              </a:rPr>
              <a:t>잠재능력을 발휘하는데 필요한 권리</a:t>
            </a:r>
            <a:endParaRPr lang="en-US" altLang="ko-KR" dirty="0">
              <a:solidFill>
                <a:srgbClr val="00B050"/>
              </a:solidFill>
            </a:endParaRPr>
          </a:p>
        </p:txBody>
      </p:sp>
      <p:sp>
        <p:nvSpPr>
          <p:cNvPr id="72" name="AutoShape 22"/>
          <p:cNvSpPr>
            <a:spLocks noChangeArrowheads="1"/>
          </p:cNvSpPr>
          <p:nvPr/>
        </p:nvSpPr>
        <p:spPr bwMode="auto">
          <a:xfrm>
            <a:off x="548777" y="428604"/>
            <a:ext cx="8595223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lang="ko-KR" altLang="en-US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아동의 </a:t>
            </a:r>
            <a:r>
              <a:rPr lang="en-US" altLang="ko-KR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권리</a:t>
            </a:r>
            <a:endParaRPr lang="en-US" altLang="ko-KR" sz="2400" b="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3" name="Picture 93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373" y="1922056"/>
            <a:ext cx="360362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93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329" y="3180430"/>
            <a:ext cx="360362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93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118" y="4298544"/>
            <a:ext cx="360362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93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189" y="5415504"/>
            <a:ext cx="360362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" name="그룹 29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31" name="_x178264056" descr="EMB000014340a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50" name="TextBox 49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146" name="Picture 2" descr="C:\Users\user\Desktop\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2" y="7771"/>
            <a:ext cx="9378208" cy="6858000"/>
          </a:xfrm>
          <a:prstGeom prst="rect">
            <a:avLst/>
          </a:prstGeom>
          <a:noFill/>
        </p:spPr>
      </p:pic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500034" y="500042"/>
            <a:ext cx="878687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아동의 </a:t>
            </a:r>
            <a:r>
              <a:rPr lang="en-US" altLang="ko-KR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권리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생존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99" name="그룹 98"/>
          <p:cNvGrpSpPr>
            <a:grpSpLocks/>
          </p:cNvGrpSpPr>
          <p:nvPr/>
        </p:nvGrpSpPr>
        <p:grpSpPr bwMode="auto">
          <a:xfrm>
            <a:off x="2470068" y="2068250"/>
            <a:ext cx="6528204" cy="1509644"/>
            <a:chOff x="1186257" y="1752597"/>
            <a:chExt cx="6651062" cy="653078"/>
          </a:xfrm>
        </p:grpSpPr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1186257" y="1855035"/>
              <a:ext cx="6651062" cy="544012"/>
              <a:chOff x="592" y="1306"/>
              <a:chExt cx="4640" cy="2291"/>
            </a:xfrm>
          </p:grpSpPr>
          <p:sp>
            <p:nvSpPr>
              <p:cNvPr id="102" name="모서리가 둥근 직사각형 20"/>
              <p:cNvSpPr/>
              <p:nvPr/>
            </p:nvSpPr>
            <p:spPr>
              <a:xfrm>
                <a:off x="592" y="1306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03" name="모서리가 둥근 직사각형 21"/>
              <p:cNvSpPr/>
              <p:nvPr/>
            </p:nvSpPr>
            <p:spPr>
              <a:xfrm>
                <a:off x="662" y="1367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01" name="Text Box 34"/>
            <p:cNvSpPr txBox="1">
              <a:spLocks noChangeArrowheads="1"/>
            </p:cNvSpPr>
            <p:nvPr/>
          </p:nvSpPr>
          <p:spPr bwMode="auto">
            <a:xfrm>
              <a:off x="1392466" y="1752597"/>
              <a:ext cx="6337556" cy="65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06463"/>
              <a:r>
                <a:rPr lang="en-US" dirty="0" smtClean="0"/>
                <a:t>  </a:t>
              </a:r>
              <a:endParaRPr lang="en-US" b="1" dirty="0" smtClean="0"/>
            </a:p>
            <a:p>
              <a:pPr>
                <a:lnSpc>
                  <a:spcPct val="13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적절한 생활수준을 누릴 권리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안전한 주거지에서 살아갈 권리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충분한 영양 섭취 및 기본적 보건서비스를 받을 권리 </a:t>
              </a:r>
            </a:p>
          </p:txBody>
        </p:sp>
      </p:grpSp>
      <p:grpSp>
        <p:nvGrpSpPr>
          <p:cNvPr id="109" name="그룹 3"/>
          <p:cNvGrpSpPr>
            <a:grpSpLocks/>
          </p:cNvGrpSpPr>
          <p:nvPr/>
        </p:nvGrpSpPr>
        <p:grpSpPr bwMode="auto">
          <a:xfrm>
            <a:off x="2483264" y="3710693"/>
            <a:ext cx="6515008" cy="2563577"/>
            <a:chOff x="1080327" y="3134083"/>
            <a:chExt cx="6651062" cy="544012"/>
          </a:xfrm>
        </p:grpSpPr>
        <p:grpSp>
          <p:nvGrpSpPr>
            <p:cNvPr id="110" name="Group 67"/>
            <p:cNvGrpSpPr>
              <a:grpSpLocks/>
            </p:cNvGrpSpPr>
            <p:nvPr/>
          </p:nvGrpSpPr>
          <p:grpSpPr bwMode="auto">
            <a:xfrm>
              <a:off x="1080327" y="3134083"/>
              <a:ext cx="6651062" cy="544012"/>
              <a:chOff x="517" y="1234"/>
              <a:chExt cx="4640" cy="2291"/>
            </a:xfrm>
          </p:grpSpPr>
          <p:sp>
            <p:nvSpPr>
              <p:cNvPr id="112" name="모서리가 둥근 직사각형 111"/>
              <p:cNvSpPr/>
              <p:nvPr/>
            </p:nvSpPr>
            <p:spPr>
              <a:xfrm>
                <a:off x="517" y="1234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rgbClr val="FF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587" y="1295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11" name="Text Box 38"/>
            <p:cNvSpPr txBox="1">
              <a:spLocks noChangeArrowheads="1"/>
            </p:cNvSpPr>
            <p:nvPr/>
          </p:nvSpPr>
          <p:spPr bwMode="auto">
            <a:xfrm>
              <a:off x="1271117" y="3204365"/>
              <a:ext cx="6440513" cy="84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ko-KR" altLang="en-US" sz="2000" b="1" dirty="0"/>
            </a:p>
          </p:txBody>
        </p:sp>
      </p:grpSp>
      <p:grpSp>
        <p:nvGrpSpPr>
          <p:cNvPr id="118" name="그룹 93"/>
          <p:cNvGrpSpPr>
            <a:grpSpLocks/>
          </p:cNvGrpSpPr>
          <p:nvPr/>
        </p:nvGrpSpPr>
        <p:grpSpPr bwMode="auto">
          <a:xfrm>
            <a:off x="112612" y="2243647"/>
            <a:ext cx="6896573" cy="1899671"/>
            <a:chOff x="739866" y="4167030"/>
            <a:chExt cx="6801657" cy="1900806"/>
          </a:xfrm>
        </p:grpSpPr>
        <p:pic>
          <p:nvPicPr>
            <p:cNvPr id="119" name="Picture 16" descr="cobalt blue_b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7502" y="3022678"/>
            <a:ext cx="2042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생존의 권리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44" name="_x178264056" descr="EMB000014340a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45" name="TextBox 44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6" name="AutoShape 5"/>
          <p:cNvSpPr>
            <a:spLocks noChangeArrowheads="1"/>
          </p:cNvSpPr>
          <p:nvPr/>
        </p:nvSpPr>
        <p:spPr bwMode="gray">
          <a:xfrm>
            <a:off x="2483263" y="1454779"/>
            <a:ext cx="6495653" cy="69001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7C9ED">
                  <a:gamma/>
                  <a:shade val="46275"/>
                  <a:invGamma/>
                </a:srgbClr>
              </a:gs>
              <a:gs pos="50000">
                <a:srgbClr val="57C9ED"/>
              </a:gs>
              <a:gs pos="100000">
                <a:srgbClr val="57C9ED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ko-KR" alt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생 존 의  권 리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735" y="3995055"/>
            <a:ext cx="2909902" cy="2107275"/>
          </a:xfrm>
          <a:prstGeom prst="rect">
            <a:avLst/>
          </a:prstGeom>
        </p:spPr>
      </p:pic>
      <p:grpSp>
        <p:nvGrpSpPr>
          <p:cNvPr id="51" name="그룹 93"/>
          <p:cNvGrpSpPr>
            <a:grpSpLocks/>
          </p:cNvGrpSpPr>
          <p:nvPr/>
        </p:nvGrpSpPr>
        <p:grpSpPr bwMode="auto">
          <a:xfrm>
            <a:off x="967663" y="4476776"/>
            <a:ext cx="1194240" cy="342439"/>
            <a:chOff x="739866" y="4167030"/>
            <a:chExt cx="6801657" cy="1900806"/>
          </a:xfrm>
        </p:grpSpPr>
        <p:pic>
          <p:nvPicPr>
            <p:cNvPr id="52" name="Picture 16" descr="cobalt blue_b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4" name="그룹 93"/>
          <p:cNvGrpSpPr>
            <a:grpSpLocks/>
          </p:cNvGrpSpPr>
          <p:nvPr/>
        </p:nvGrpSpPr>
        <p:grpSpPr bwMode="auto">
          <a:xfrm>
            <a:off x="1018351" y="5107925"/>
            <a:ext cx="787049" cy="240127"/>
            <a:chOff x="739866" y="4167030"/>
            <a:chExt cx="6801657" cy="1900806"/>
          </a:xfrm>
        </p:grpSpPr>
        <p:pic>
          <p:nvPicPr>
            <p:cNvPr id="55" name="Picture 16" descr="cobalt blue_b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8" name="그룹 93"/>
          <p:cNvGrpSpPr>
            <a:grpSpLocks/>
          </p:cNvGrpSpPr>
          <p:nvPr/>
        </p:nvGrpSpPr>
        <p:grpSpPr bwMode="auto">
          <a:xfrm>
            <a:off x="1043863" y="5634508"/>
            <a:ext cx="635117" cy="170631"/>
            <a:chOff x="739866" y="4167030"/>
            <a:chExt cx="6801657" cy="1900806"/>
          </a:xfrm>
        </p:grpSpPr>
        <p:pic>
          <p:nvPicPr>
            <p:cNvPr id="59" name="Picture 16" descr="cobalt blue_b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4" name="그룹 93"/>
          <p:cNvGrpSpPr>
            <a:grpSpLocks/>
          </p:cNvGrpSpPr>
          <p:nvPr/>
        </p:nvGrpSpPr>
        <p:grpSpPr bwMode="auto">
          <a:xfrm>
            <a:off x="1081708" y="6076404"/>
            <a:ext cx="440066" cy="152400"/>
            <a:chOff x="739866" y="4167030"/>
            <a:chExt cx="6801657" cy="1900806"/>
          </a:xfrm>
        </p:grpSpPr>
        <p:pic>
          <p:nvPicPr>
            <p:cNvPr id="65" name="Picture 16" descr="cobalt blue_b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52" y="3897421"/>
            <a:ext cx="2896181" cy="2294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146" name="Picture 2" descr="C:\Users\user\Desktop\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9800"/>
            <a:ext cx="9180512" cy="6858000"/>
          </a:xfrm>
          <a:prstGeom prst="rect">
            <a:avLst/>
          </a:prstGeom>
          <a:noFill/>
        </p:spPr>
      </p:pic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500034" y="500042"/>
            <a:ext cx="878687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아동의 </a:t>
            </a:r>
            <a:r>
              <a:rPr lang="en-US" altLang="ko-KR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권리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보호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99" name="그룹 98"/>
          <p:cNvGrpSpPr>
            <a:grpSpLocks/>
          </p:cNvGrpSpPr>
          <p:nvPr/>
        </p:nvGrpSpPr>
        <p:grpSpPr bwMode="auto">
          <a:xfrm>
            <a:off x="2470068" y="2305044"/>
            <a:ext cx="6445363" cy="1257529"/>
            <a:chOff x="1186257" y="1855035"/>
            <a:chExt cx="6651062" cy="544012"/>
          </a:xfrm>
        </p:grpSpPr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1186257" y="1855035"/>
              <a:ext cx="6651062" cy="544012"/>
              <a:chOff x="592" y="1306"/>
              <a:chExt cx="4640" cy="2291"/>
            </a:xfrm>
          </p:grpSpPr>
          <p:sp>
            <p:nvSpPr>
              <p:cNvPr id="102" name="모서리가 둥근 직사각형 20"/>
              <p:cNvSpPr/>
              <p:nvPr/>
            </p:nvSpPr>
            <p:spPr>
              <a:xfrm>
                <a:off x="592" y="1306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03" name="모서리가 둥근 직사각형 21"/>
              <p:cNvSpPr/>
              <p:nvPr/>
            </p:nvSpPr>
            <p:spPr>
              <a:xfrm>
                <a:off x="662" y="1367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01" name="Text Box 34"/>
            <p:cNvSpPr txBox="1">
              <a:spLocks noChangeArrowheads="1"/>
            </p:cNvSpPr>
            <p:nvPr/>
          </p:nvSpPr>
          <p:spPr bwMode="auto">
            <a:xfrm>
              <a:off x="1200215" y="1907377"/>
              <a:ext cx="6337556" cy="439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06463"/>
              <a:r>
                <a:rPr lang="en-US" dirty="0" smtClean="0"/>
                <a:t>  </a:t>
              </a:r>
              <a:r>
                <a:rPr lang="en-US" altLang="ko-KR" sz="1900" b="1" dirty="0" smtClean="0">
                  <a:solidFill>
                    <a:srgbClr val="0070C0"/>
                  </a:solidFill>
                </a:rPr>
                <a:t>• 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모든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형태의 학대와 방임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차별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폭력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고문</a:t>
              </a:r>
              <a:r>
                <a:rPr lang="en-US" altLang="ko-KR" sz="2000" b="1" dirty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징집</a:t>
              </a:r>
              <a:r>
                <a:rPr lang="en-US" altLang="ko-KR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,                                 </a:t>
              </a:r>
            </a:p>
            <a:p>
              <a:pPr lvl="1" algn="dist" fontAlgn="base"/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부당한 형사처벌</a:t>
              </a:r>
              <a:r>
                <a:rPr lang="en-US" altLang="ko-KR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과도한 노동</a:t>
              </a:r>
              <a:r>
                <a:rPr lang="en-US" altLang="ko-KR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약물과 성폭력 등    어린이에게 유해한 것으로부터 보호받을 권리</a:t>
              </a:r>
              <a:endParaRPr lang="ko-KR" altLang="en-US" sz="2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109" name="그룹 3"/>
          <p:cNvGrpSpPr>
            <a:grpSpLocks/>
          </p:cNvGrpSpPr>
          <p:nvPr/>
        </p:nvGrpSpPr>
        <p:grpSpPr bwMode="auto">
          <a:xfrm>
            <a:off x="2483264" y="3710693"/>
            <a:ext cx="6432167" cy="2563577"/>
            <a:chOff x="1080327" y="3134083"/>
            <a:chExt cx="6651062" cy="544012"/>
          </a:xfrm>
        </p:grpSpPr>
        <p:grpSp>
          <p:nvGrpSpPr>
            <p:cNvPr id="110" name="Group 67"/>
            <p:cNvGrpSpPr>
              <a:grpSpLocks/>
            </p:cNvGrpSpPr>
            <p:nvPr/>
          </p:nvGrpSpPr>
          <p:grpSpPr bwMode="auto">
            <a:xfrm>
              <a:off x="1080327" y="3134083"/>
              <a:ext cx="6651062" cy="544012"/>
              <a:chOff x="517" y="1234"/>
              <a:chExt cx="4640" cy="2291"/>
            </a:xfrm>
          </p:grpSpPr>
          <p:sp>
            <p:nvSpPr>
              <p:cNvPr id="112" name="모서리가 둥근 직사각형 111"/>
              <p:cNvSpPr/>
              <p:nvPr/>
            </p:nvSpPr>
            <p:spPr>
              <a:xfrm>
                <a:off x="517" y="1234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rgbClr val="FF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587" y="1295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11" name="Text Box 38"/>
            <p:cNvSpPr txBox="1">
              <a:spLocks noChangeArrowheads="1"/>
            </p:cNvSpPr>
            <p:nvPr/>
          </p:nvSpPr>
          <p:spPr bwMode="auto">
            <a:xfrm>
              <a:off x="1271117" y="3204365"/>
              <a:ext cx="6440513" cy="84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ko-KR" altLang="en-US" sz="2000" b="1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7502" y="3022678"/>
            <a:ext cx="2042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생존의 권리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44" name="_x178264056" descr="EMB000014340a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45" name="TextBox 44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9" name="그룹 97"/>
          <p:cNvGrpSpPr>
            <a:grpSpLocks/>
          </p:cNvGrpSpPr>
          <p:nvPr/>
        </p:nvGrpSpPr>
        <p:grpSpPr bwMode="auto">
          <a:xfrm>
            <a:off x="48004" y="2304791"/>
            <a:ext cx="2120076" cy="2113255"/>
            <a:chOff x="6705700" y="2036965"/>
            <a:chExt cx="1346404" cy="1461804"/>
          </a:xfrm>
        </p:grpSpPr>
        <p:pic>
          <p:nvPicPr>
            <p:cNvPr id="40" name="Picture 17" descr="yellow_b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80783" y="2036965"/>
              <a:ext cx="1271321" cy="1279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Text Box 117"/>
            <p:cNvSpPr txBox="1">
              <a:spLocks noChangeArrowheads="1"/>
            </p:cNvSpPr>
            <p:nvPr/>
          </p:nvSpPr>
          <p:spPr bwMode="auto">
            <a:xfrm>
              <a:off x="6705700" y="2574824"/>
              <a:ext cx="154804" cy="307784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400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2" name="Oval 96"/>
            <p:cNvSpPr>
              <a:spLocks noChangeArrowheads="1"/>
            </p:cNvSpPr>
            <p:nvPr/>
          </p:nvSpPr>
          <p:spPr bwMode="auto">
            <a:xfrm>
              <a:off x="6927316" y="3243181"/>
              <a:ext cx="917575" cy="25558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1800" b="0">
                <a:solidFill>
                  <a:schemeClr val="tx1"/>
                </a:solidFill>
                <a:latin typeface="Arial" pitchFamily="34" charset="0"/>
                <a:ea typeface="굴림" pitchFamily="50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40832" y="2893865"/>
            <a:ext cx="2042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보호받을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권 리 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69" name="Picture 17" descr="yellow_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8738" y="4494277"/>
            <a:ext cx="354910" cy="32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17" descr="yellow_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6903" y="6081007"/>
            <a:ext cx="121077" cy="10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17" descr="yellow_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2916" y="5101143"/>
            <a:ext cx="262249" cy="25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17" descr="yellow_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6824" y="5609173"/>
            <a:ext cx="194334" cy="18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423051" y="947066"/>
            <a:ext cx="758764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19760264" descr="EMB00001a5c135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58" t="48955" r="40781" b="37538"/>
          <a:stretch>
            <a:fillRect/>
          </a:stretch>
        </p:blipFill>
        <p:spPr bwMode="auto">
          <a:xfrm>
            <a:off x="2699792" y="3851282"/>
            <a:ext cx="2716287" cy="222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759" y="3851281"/>
            <a:ext cx="3243209" cy="2319999"/>
          </a:xfrm>
          <a:prstGeom prst="rect">
            <a:avLst/>
          </a:prstGeom>
        </p:spPr>
      </p:pic>
      <p:sp>
        <p:nvSpPr>
          <p:cNvPr id="74" name="AutoShape 6"/>
          <p:cNvSpPr>
            <a:spLocks noChangeArrowheads="1"/>
          </p:cNvSpPr>
          <p:nvPr/>
        </p:nvSpPr>
        <p:spPr bwMode="gray">
          <a:xfrm>
            <a:off x="2483264" y="1493869"/>
            <a:ext cx="6318396" cy="613974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5D7A6">
                  <a:gamma/>
                  <a:shade val="46275"/>
                  <a:invGamma/>
                </a:srgbClr>
              </a:gs>
              <a:gs pos="50000">
                <a:srgbClr val="65D7A6"/>
              </a:gs>
              <a:gs pos="100000">
                <a:srgbClr val="65D7A6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ko-KR" alt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보 호 </a:t>
            </a:r>
            <a:r>
              <a:rPr lang="ko-KR" alt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받</a:t>
            </a:r>
            <a:r>
              <a:rPr lang="ko-KR" alt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을  권 리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57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146" name="Picture 2" descr="C:\Users\user\Desktop\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3285" y="0"/>
            <a:ext cx="9378208" cy="6858000"/>
          </a:xfrm>
          <a:prstGeom prst="rect">
            <a:avLst/>
          </a:prstGeom>
          <a:noFill/>
        </p:spPr>
      </p:pic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500034" y="500042"/>
            <a:ext cx="878687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아동의 </a:t>
            </a:r>
            <a:r>
              <a:rPr lang="en-US" altLang="ko-KR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권리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발달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99" name="그룹 98"/>
          <p:cNvGrpSpPr>
            <a:grpSpLocks/>
          </p:cNvGrpSpPr>
          <p:nvPr/>
        </p:nvGrpSpPr>
        <p:grpSpPr bwMode="auto">
          <a:xfrm>
            <a:off x="2470068" y="2068250"/>
            <a:ext cx="6528204" cy="1509644"/>
            <a:chOff x="1186257" y="1752597"/>
            <a:chExt cx="6651062" cy="653078"/>
          </a:xfrm>
        </p:grpSpPr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1186257" y="1855035"/>
              <a:ext cx="6651062" cy="544012"/>
              <a:chOff x="592" y="1306"/>
              <a:chExt cx="4640" cy="2291"/>
            </a:xfrm>
          </p:grpSpPr>
          <p:sp>
            <p:nvSpPr>
              <p:cNvPr id="102" name="모서리가 둥근 직사각형 20"/>
              <p:cNvSpPr/>
              <p:nvPr/>
            </p:nvSpPr>
            <p:spPr>
              <a:xfrm>
                <a:off x="592" y="1306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03" name="모서리가 둥근 직사각형 21"/>
              <p:cNvSpPr/>
              <p:nvPr/>
            </p:nvSpPr>
            <p:spPr>
              <a:xfrm>
                <a:off x="662" y="1367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01" name="Text Box 34"/>
            <p:cNvSpPr txBox="1">
              <a:spLocks noChangeArrowheads="1"/>
            </p:cNvSpPr>
            <p:nvPr/>
          </p:nvSpPr>
          <p:spPr bwMode="auto">
            <a:xfrm>
              <a:off x="1392466" y="1752597"/>
              <a:ext cx="6337556" cy="65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06463"/>
              <a:r>
                <a:rPr lang="en-US" dirty="0" smtClean="0"/>
                <a:t>  </a:t>
              </a:r>
              <a:endParaRPr lang="en-US" b="1" dirty="0" smtClean="0"/>
            </a:p>
            <a:p>
              <a:pPr>
                <a:lnSpc>
                  <a:spcPct val="13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교육을 받을 권리</a:t>
              </a:r>
              <a:r>
                <a:rPr lang="en-US" altLang="ko-KR" sz="1900" b="1" dirty="0" smtClean="0">
                  <a:solidFill>
                    <a:srgbClr val="0070C0"/>
                  </a:solidFill>
                </a:rPr>
                <a:t>,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여가를 즐길 권리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문화생활을 즐기고 정보를 얻을 권리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생각과 양심</a:t>
              </a:r>
              <a:r>
                <a:rPr lang="en-US" altLang="ko-KR" sz="1900" b="1" dirty="0" smtClean="0">
                  <a:solidFill>
                    <a:srgbClr val="0070C0"/>
                  </a:solidFill>
                </a:rPr>
                <a:t>.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종교의 자유를 누릴 권리 </a:t>
              </a:r>
            </a:p>
          </p:txBody>
        </p:sp>
      </p:grpSp>
      <p:grpSp>
        <p:nvGrpSpPr>
          <p:cNvPr id="109" name="그룹 3"/>
          <p:cNvGrpSpPr>
            <a:grpSpLocks/>
          </p:cNvGrpSpPr>
          <p:nvPr/>
        </p:nvGrpSpPr>
        <p:grpSpPr bwMode="auto">
          <a:xfrm>
            <a:off x="2483264" y="3710693"/>
            <a:ext cx="6515008" cy="2563577"/>
            <a:chOff x="1080327" y="3134083"/>
            <a:chExt cx="6651062" cy="544012"/>
          </a:xfrm>
        </p:grpSpPr>
        <p:grpSp>
          <p:nvGrpSpPr>
            <p:cNvPr id="110" name="Group 67"/>
            <p:cNvGrpSpPr>
              <a:grpSpLocks/>
            </p:cNvGrpSpPr>
            <p:nvPr/>
          </p:nvGrpSpPr>
          <p:grpSpPr bwMode="auto">
            <a:xfrm>
              <a:off x="1080327" y="3134083"/>
              <a:ext cx="6651062" cy="544012"/>
              <a:chOff x="517" y="1234"/>
              <a:chExt cx="4640" cy="2291"/>
            </a:xfrm>
          </p:grpSpPr>
          <p:sp>
            <p:nvSpPr>
              <p:cNvPr id="112" name="모서리가 둥근 직사각형 111"/>
              <p:cNvSpPr/>
              <p:nvPr/>
            </p:nvSpPr>
            <p:spPr>
              <a:xfrm>
                <a:off x="517" y="1234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rgbClr val="FF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587" y="1295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11" name="Text Box 38"/>
            <p:cNvSpPr txBox="1">
              <a:spLocks noChangeArrowheads="1"/>
            </p:cNvSpPr>
            <p:nvPr/>
          </p:nvSpPr>
          <p:spPr bwMode="auto">
            <a:xfrm>
              <a:off x="1271117" y="3204365"/>
              <a:ext cx="6440513" cy="84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ko-KR" altLang="en-US" sz="2000" b="1" dirty="0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44" name="_x178264056" descr="EMB000014340a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45" name="TextBox 44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39" name="AutoShape 4"/>
          <p:cNvSpPr>
            <a:spLocks noChangeArrowheads="1"/>
          </p:cNvSpPr>
          <p:nvPr/>
        </p:nvSpPr>
        <p:spPr bwMode="gray">
          <a:xfrm>
            <a:off x="2470067" y="1499760"/>
            <a:ext cx="6445195" cy="61108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>
                  <a:gamma/>
                  <a:shade val="46275"/>
                  <a:invGamma/>
                </a:srgbClr>
              </a:gs>
              <a:gs pos="50000">
                <a:srgbClr val="5B84E9"/>
              </a:gs>
              <a:gs pos="100000">
                <a:srgbClr val="5B84E9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ko-KR" alt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발 달 의 권 리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33" y="3854397"/>
            <a:ext cx="3122324" cy="233772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44" y="3851283"/>
            <a:ext cx="3034202" cy="2271010"/>
          </a:xfrm>
          <a:prstGeom prst="rect">
            <a:avLst/>
          </a:prstGeom>
        </p:spPr>
      </p:pic>
      <p:pic>
        <p:nvPicPr>
          <p:cNvPr id="40" name="Picture 15" descr="yellowish_b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957" y="2420726"/>
            <a:ext cx="2092748" cy="177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201900" y="3157841"/>
            <a:ext cx="1995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발달의 권리</a:t>
            </a:r>
            <a:endParaRPr lang="ko-KR" altLang="en-US" sz="2400" dirty="0"/>
          </a:p>
        </p:txBody>
      </p:sp>
      <p:pic>
        <p:nvPicPr>
          <p:cNvPr id="42" name="Picture 15" descr="yellowish_b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8900" y="4499451"/>
            <a:ext cx="356453" cy="3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15" descr="yellowish_b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99304" y="6087218"/>
            <a:ext cx="126420" cy="1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15" descr="yellowish_b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00000" flipH="1">
            <a:off x="1030908" y="5133821"/>
            <a:ext cx="233739" cy="2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5" descr="yellowish_b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071818" y="5609832"/>
            <a:ext cx="179306" cy="17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388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146" name="Picture 2" descr="C:\Users\user\Desktop\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2" y="7771"/>
            <a:ext cx="9378208" cy="6858000"/>
          </a:xfrm>
          <a:prstGeom prst="rect">
            <a:avLst/>
          </a:prstGeom>
          <a:noFill/>
        </p:spPr>
      </p:pic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500034" y="500042"/>
            <a:ext cx="8786874" cy="571504"/>
          </a:xfrm>
          <a:prstGeom prst="roundRect">
            <a:avLst>
              <a:gd name="adj" fmla="val 50000"/>
            </a:avLst>
          </a:prstGeom>
          <a:gradFill rotWithShape="1">
            <a:gsLst>
              <a:gs pos="35000">
                <a:srgbClr val="006600"/>
              </a:gs>
              <a:gs pos="0">
                <a:srgbClr val="006600"/>
              </a:gs>
              <a:gs pos="100000">
                <a:srgbClr val="006600"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□ 아동의 </a:t>
            </a:r>
            <a:r>
              <a:rPr lang="en-US" altLang="ko-KR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 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권리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참여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99" name="그룹 98"/>
          <p:cNvGrpSpPr>
            <a:grpSpLocks/>
          </p:cNvGrpSpPr>
          <p:nvPr/>
        </p:nvGrpSpPr>
        <p:grpSpPr bwMode="auto">
          <a:xfrm>
            <a:off x="2470068" y="1946425"/>
            <a:ext cx="6528204" cy="1948226"/>
            <a:chOff x="1186257" y="1798857"/>
            <a:chExt cx="6651062" cy="667927"/>
          </a:xfrm>
        </p:grpSpPr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1186257" y="1855035"/>
              <a:ext cx="6651062" cy="515280"/>
              <a:chOff x="592" y="1306"/>
              <a:chExt cx="4640" cy="2170"/>
            </a:xfrm>
          </p:grpSpPr>
          <p:sp>
            <p:nvSpPr>
              <p:cNvPr id="102" name="모서리가 둥근 직사각형 20"/>
              <p:cNvSpPr/>
              <p:nvPr/>
            </p:nvSpPr>
            <p:spPr>
              <a:xfrm>
                <a:off x="592" y="1306"/>
                <a:ext cx="4640" cy="2170"/>
              </a:xfrm>
              <a:prstGeom prst="roundRect">
                <a:avLst>
                  <a:gd name="adj" fmla="val 7867"/>
                </a:avLst>
              </a:prstGeom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03" name="모서리가 둥근 직사각형 21"/>
              <p:cNvSpPr/>
              <p:nvPr/>
            </p:nvSpPr>
            <p:spPr>
              <a:xfrm>
                <a:off x="662" y="1433"/>
                <a:ext cx="4511" cy="1998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01" name="Text Box 34"/>
            <p:cNvSpPr txBox="1">
              <a:spLocks noChangeArrowheads="1"/>
            </p:cNvSpPr>
            <p:nvPr/>
          </p:nvSpPr>
          <p:spPr bwMode="auto">
            <a:xfrm>
              <a:off x="1392466" y="1798857"/>
              <a:ext cx="6337556" cy="66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06463"/>
              <a:r>
                <a:rPr lang="en-US" dirty="0" smtClean="0"/>
                <a:t>  </a:t>
              </a:r>
              <a:endParaRPr lang="en-US" b="1" dirty="0" smtClean="0"/>
            </a:p>
            <a:p>
              <a:pPr>
                <a:lnSpc>
                  <a:spcPct val="11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자신의 의사를 표현할 자유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자기생활에 영향을 주는 일에 말할 수 있는 권리 </a:t>
              </a:r>
              <a:endParaRPr lang="en-US" altLang="ko-KR" sz="1900" b="1" dirty="0" smtClean="0">
                <a:solidFill>
                  <a:srgbClr val="0070C0"/>
                </a:solidFill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1900" b="1" dirty="0" smtClean="0">
                  <a:solidFill>
                    <a:srgbClr val="0070C0"/>
                  </a:solidFill>
                </a:rPr>
                <a:t>•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책임감 있는 어른이 되기 위해 아동 자신의 능력에</a:t>
              </a:r>
              <a:endParaRPr lang="en-US" altLang="ko-KR" sz="1900" b="1" dirty="0" smtClean="0">
                <a:solidFill>
                  <a:srgbClr val="0070C0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900" b="1" dirty="0">
                  <a:solidFill>
                    <a:srgbClr val="0070C0"/>
                  </a:solidFill>
                </a:rPr>
                <a:t> </a:t>
              </a:r>
              <a:r>
                <a:rPr lang="en-US" altLang="ko-KR" sz="1900" b="1" dirty="0" smtClean="0">
                  <a:solidFill>
                    <a:srgbClr val="0070C0"/>
                  </a:solidFill>
                </a:rPr>
                <a:t>  </a:t>
              </a:r>
              <a:r>
                <a:rPr lang="ko-KR" altLang="en-US" sz="1900" b="1" dirty="0" smtClean="0">
                  <a:solidFill>
                    <a:srgbClr val="0070C0"/>
                  </a:solidFill>
                </a:rPr>
                <a:t>부응하여 적절한 사회활동에 참여할 권리</a:t>
              </a:r>
              <a:endParaRPr lang="en-US" altLang="ko-KR" sz="1900" b="1" dirty="0" smtClean="0">
                <a:solidFill>
                  <a:srgbClr val="0070C0"/>
                </a:solidFill>
              </a:endParaRPr>
            </a:p>
            <a:p>
              <a:pPr algn="dist"/>
              <a:endParaRPr lang="ko-KR" altLang="en-US" sz="1900" b="1" dirty="0" smtClean="0">
                <a:solidFill>
                  <a:srgbClr val="0070C0"/>
                </a:solidFill>
              </a:endParaRPr>
            </a:p>
          </p:txBody>
        </p:sp>
      </p:grpSp>
      <p:grpSp>
        <p:nvGrpSpPr>
          <p:cNvPr id="109" name="그룹 3"/>
          <p:cNvGrpSpPr>
            <a:grpSpLocks/>
          </p:cNvGrpSpPr>
          <p:nvPr/>
        </p:nvGrpSpPr>
        <p:grpSpPr bwMode="auto">
          <a:xfrm>
            <a:off x="2483264" y="3710693"/>
            <a:ext cx="6515008" cy="2563577"/>
            <a:chOff x="1080327" y="3134083"/>
            <a:chExt cx="6651062" cy="544012"/>
          </a:xfrm>
        </p:grpSpPr>
        <p:grpSp>
          <p:nvGrpSpPr>
            <p:cNvPr id="110" name="Group 67"/>
            <p:cNvGrpSpPr>
              <a:grpSpLocks/>
            </p:cNvGrpSpPr>
            <p:nvPr/>
          </p:nvGrpSpPr>
          <p:grpSpPr bwMode="auto">
            <a:xfrm>
              <a:off x="1080327" y="3134083"/>
              <a:ext cx="6651062" cy="544012"/>
              <a:chOff x="517" y="1234"/>
              <a:chExt cx="4640" cy="2291"/>
            </a:xfrm>
          </p:grpSpPr>
          <p:sp>
            <p:nvSpPr>
              <p:cNvPr id="112" name="모서리가 둥근 직사각형 111"/>
              <p:cNvSpPr/>
              <p:nvPr/>
            </p:nvSpPr>
            <p:spPr>
              <a:xfrm>
                <a:off x="517" y="1234"/>
                <a:ext cx="4640" cy="2291"/>
              </a:xfrm>
              <a:prstGeom prst="roundRect">
                <a:avLst>
                  <a:gd name="adj" fmla="val 7867"/>
                </a:avLst>
              </a:prstGeom>
              <a:solidFill>
                <a:srgbClr val="FF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587" y="1295"/>
                <a:ext cx="4511" cy="2186"/>
              </a:xfrm>
              <a:prstGeom prst="roundRect">
                <a:avLst>
                  <a:gd name="adj" fmla="val 5809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b="0"/>
              </a:p>
            </p:txBody>
          </p:sp>
        </p:grpSp>
        <p:sp>
          <p:nvSpPr>
            <p:cNvPr id="111" name="Text Box 38"/>
            <p:cNvSpPr txBox="1">
              <a:spLocks noChangeArrowheads="1"/>
            </p:cNvSpPr>
            <p:nvPr/>
          </p:nvSpPr>
          <p:spPr bwMode="auto">
            <a:xfrm>
              <a:off x="1271117" y="3204365"/>
              <a:ext cx="6440513" cy="84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ko-KR" altLang="en-US" sz="2000" b="1" dirty="0"/>
            </a:p>
          </p:txBody>
        </p:sp>
      </p:grpSp>
      <p:sp>
        <p:nvSpPr>
          <p:cNvPr id="121" name="Text Box 117"/>
          <p:cNvSpPr txBox="1">
            <a:spLocks noChangeArrowheads="1"/>
          </p:cNvSpPr>
          <p:nvPr/>
        </p:nvSpPr>
        <p:spPr bwMode="auto">
          <a:xfrm>
            <a:off x="6821862" y="2243648"/>
            <a:ext cx="187321" cy="32316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ko-KR" altLang="en-US" sz="1500" b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502" y="3022678"/>
            <a:ext cx="2042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생존의 권리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48003" y="6286520"/>
            <a:ext cx="4531219" cy="538070"/>
            <a:chOff x="48003" y="6286520"/>
            <a:chExt cx="4531219" cy="538070"/>
          </a:xfrm>
        </p:grpSpPr>
        <p:pic>
          <p:nvPicPr>
            <p:cNvPr id="44" name="_x178264056" descr="EMB000014340a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3" y="6286520"/>
              <a:ext cx="863317" cy="526286"/>
            </a:xfrm>
            <a:prstGeom prst="rect">
              <a:avLst/>
            </a:prstGeom>
            <a:noFill/>
          </p:spPr>
        </p:pic>
        <p:sp>
          <p:nvSpPr>
            <p:cNvPr id="45" name="TextBox 44"/>
            <p:cNvSpPr txBox="1"/>
            <p:nvPr/>
          </p:nvSpPr>
          <p:spPr>
            <a:xfrm>
              <a:off x="785786" y="6562980"/>
              <a:ext cx="3793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군산은 어린이를 키우고</a:t>
              </a:r>
              <a:r>
                <a:rPr lang="en-US" altLang="ko-KR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, </a:t>
              </a:r>
              <a:r>
                <a:rPr lang="ko-KR" altLang="en-US" sz="1100" b="1" dirty="0" smtClean="0">
                  <a:solidFill>
                    <a:srgbClr val="00B050"/>
                  </a:solidFill>
                </a:rPr>
                <a:t>어린이는 군산의 가치를 키운다</a:t>
              </a:r>
              <a:r>
                <a:rPr lang="en-US" altLang="ko-KR" sz="1100" b="1" dirty="0" smtClean="0">
                  <a:solidFill>
                    <a:srgbClr val="00B050"/>
                  </a:solidFill>
                </a:rPr>
                <a:t>!</a:t>
              </a:r>
              <a:endParaRPr lang="ko-KR" altLang="en-US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6" name="AutoShape 5"/>
          <p:cNvSpPr>
            <a:spLocks noChangeArrowheads="1"/>
          </p:cNvSpPr>
          <p:nvPr/>
        </p:nvSpPr>
        <p:spPr bwMode="gray">
          <a:xfrm>
            <a:off x="2483263" y="1454779"/>
            <a:ext cx="6495653" cy="59558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7C9ED">
                  <a:gamma/>
                  <a:shade val="46275"/>
                  <a:invGamma/>
                </a:srgbClr>
              </a:gs>
              <a:gs pos="50000">
                <a:srgbClr val="57C9ED"/>
              </a:gs>
              <a:gs pos="100000">
                <a:srgbClr val="57C9ED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ko-KR" alt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참 여 의  권 리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51" name="그룹 93"/>
          <p:cNvGrpSpPr>
            <a:grpSpLocks/>
          </p:cNvGrpSpPr>
          <p:nvPr/>
        </p:nvGrpSpPr>
        <p:grpSpPr bwMode="auto">
          <a:xfrm>
            <a:off x="967663" y="4476776"/>
            <a:ext cx="1194240" cy="342439"/>
            <a:chOff x="739866" y="4167030"/>
            <a:chExt cx="6801657" cy="1900806"/>
          </a:xfrm>
        </p:grpSpPr>
        <p:pic>
          <p:nvPicPr>
            <p:cNvPr id="52" name="Picture 16" descr="cobalt blue_b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4" name="그룹 93"/>
          <p:cNvGrpSpPr>
            <a:grpSpLocks/>
          </p:cNvGrpSpPr>
          <p:nvPr/>
        </p:nvGrpSpPr>
        <p:grpSpPr bwMode="auto">
          <a:xfrm>
            <a:off x="1018351" y="5107925"/>
            <a:ext cx="787049" cy="240127"/>
            <a:chOff x="739866" y="4167030"/>
            <a:chExt cx="6801657" cy="1900806"/>
          </a:xfrm>
        </p:grpSpPr>
        <p:pic>
          <p:nvPicPr>
            <p:cNvPr id="55" name="Picture 16" descr="cobalt blue_b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8" name="그룹 93"/>
          <p:cNvGrpSpPr>
            <a:grpSpLocks/>
          </p:cNvGrpSpPr>
          <p:nvPr/>
        </p:nvGrpSpPr>
        <p:grpSpPr bwMode="auto">
          <a:xfrm>
            <a:off x="1043863" y="5634508"/>
            <a:ext cx="635117" cy="170631"/>
            <a:chOff x="739866" y="4167030"/>
            <a:chExt cx="6801657" cy="1900806"/>
          </a:xfrm>
        </p:grpSpPr>
        <p:pic>
          <p:nvPicPr>
            <p:cNvPr id="59" name="Picture 16" descr="cobalt blue_b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4" name="그룹 93"/>
          <p:cNvGrpSpPr>
            <a:grpSpLocks/>
          </p:cNvGrpSpPr>
          <p:nvPr/>
        </p:nvGrpSpPr>
        <p:grpSpPr bwMode="auto">
          <a:xfrm>
            <a:off x="1081708" y="6076404"/>
            <a:ext cx="440066" cy="152400"/>
            <a:chOff x="739866" y="4167030"/>
            <a:chExt cx="6801657" cy="1900806"/>
          </a:xfrm>
        </p:grpSpPr>
        <p:pic>
          <p:nvPicPr>
            <p:cNvPr id="65" name="Picture 16" descr="cobalt blue_b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9866" y="4189710"/>
              <a:ext cx="2021087" cy="187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 Box 117"/>
            <p:cNvSpPr txBox="1">
              <a:spLocks noChangeArrowheads="1"/>
            </p:cNvSpPr>
            <p:nvPr/>
          </p:nvSpPr>
          <p:spPr bwMode="auto">
            <a:xfrm>
              <a:off x="7356780" y="4167030"/>
              <a:ext cx="184743" cy="323358"/>
            </a:xfrm>
            <a:prstGeom prst="rect">
              <a:avLst/>
            </a:prstGeom>
            <a:noFill/>
            <a:ln>
              <a:noFill/>
            </a:ln>
            <a:effectLst>
              <a:outerShdw dist="28398" dir="3806097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ko-KR" altLang="en-US" sz="1500" b="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0" name="그룹 101"/>
          <p:cNvGrpSpPr>
            <a:grpSpLocks/>
          </p:cNvGrpSpPr>
          <p:nvPr/>
        </p:nvGrpSpPr>
        <p:grpSpPr bwMode="auto">
          <a:xfrm>
            <a:off x="140876" y="2389427"/>
            <a:ext cx="2016854" cy="1973315"/>
            <a:chOff x="4927803" y="1133236"/>
            <a:chExt cx="1331999" cy="1520898"/>
          </a:xfrm>
        </p:grpSpPr>
        <p:grpSp>
          <p:nvGrpSpPr>
            <p:cNvPr id="41" name="그룹 102"/>
            <p:cNvGrpSpPr>
              <a:grpSpLocks/>
            </p:cNvGrpSpPr>
            <p:nvPr/>
          </p:nvGrpSpPr>
          <p:grpSpPr bwMode="auto">
            <a:xfrm>
              <a:off x="4927803" y="1133236"/>
              <a:ext cx="1331999" cy="1403610"/>
              <a:chOff x="4927803" y="1133236"/>
              <a:chExt cx="1331999" cy="1403610"/>
            </a:xfrm>
          </p:grpSpPr>
          <p:sp>
            <p:nvSpPr>
              <p:cNvPr id="48" name="Oval 115"/>
              <p:cNvSpPr>
                <a:spLocks noChangeArrowheads="1"/>
              </p:cNvSpPr>
              <p:nvPr/>
            </p:nvSpPr>
            <p:spPr bwMode="auto">
              <a:xfrm>
                <a:off x="4927803" y="1133236"/>
                <a:ext cx="1331999" cy="1403610"/>
              </a:xfrm>
              <a:prstGeom prst="ellipse">
                <a:avLst/>
              </a:prstGeom>
              <a:gradFill rotWithShape="0">
                <a:gsLst>
                  <a:gs pos="0">
                    <a:srgbClr val="3399FF"/>
                  </a:gs>
                  <a:gs pos="100000">
                    <a:srgbClr val="12375C"/>
                  </a:gs>
                </a:gsLst>
                <a:path path="rect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algn="ctr" eaLnBrk="1" hangingPunct="1"/>
                <a:endParaRPr lang="ko-KR" altLang="ko-KR" sz="1800" b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49" name="Oval 116"/>
              <p:cNvSpPr>
                <a:spLocks noChangeArrowheads="1"/>
              </p:cNvSpPr>
              <p:nvPr/>
            </p:nvSpPr>
            <p:spPr bwMode="auto">
              <a:xfrm rot="-2675838">
                <a:off x="4964552" y="1252569"/>
                <a:ext cx="458691" cy="27987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eaLnBrk="0" hangingPunct="0"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FFFF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eaLnBrk="1" hangingPunct="1"/>
                <a:endParaRPr lang="ko-KR" altLang="en-US" sz="1800" b="0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endParaRPr>
              </a:p>
            </p:txBody>
          </p:sp>
          <p:sp>
            <p:nvSpPr>
              <p:cNvPr id="50" name="Text Box 117"/>
              <p:cNvSpPr txBox="1">
                <a:spLocks noChangeArrowheads="1"/>
              </p:cNvSpPr>
              <p:nvPr/>
            </p:nvSpPr>
            <p:spPr bwMode="auto">
              <a:xfrm>
                <a:off x="4988132" y="1709527"/>
                <a:ext cx="184743" cy="323180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28398" dir="3806097" algn="ctr" rotWithShape="0">
                  <a:schemeClr val="tx1"/>
                </a:outerShdw>
              </a:effectLst>
              <a:ex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ko-KR" altLang="en-US" sz="1500" b="0" dirty="0"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42" name="Oval 96"/>
            <p:cNvSpPr>
              <a:spLocks noChangeArrowheads="1"/>
            </p:cNvSpPr>
            <p:nvPr/>
          </p:nvSpPr>
          <p:spPr bwMode="auto">
            <a:xfrm>
              <a:off x="5153280" y="2398546"/>
              <a:ext cx="917575" cy="25558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eaLnBrk="0" hangingPunct="0"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eaLnBrk="0" hangingPunct="0"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eaLnBrk="0" hangingPunct="0"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eaLnBrk="0" hangingPunct="0"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FFFF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endParaRPr lang="ko-KR" altLang="en-US" sz="1800" b="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32224" y="3102554"/>
            <a:ext cx="1925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참여의 </a:t>
            </a:r>
            <a:r>
              <a:rPr lang="ko-KR" altLang="en-US" sz="24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권리</a:t>
            </a:r>
            <a:endParaRPr lang="ko-KR" altLang="en-US" sz="24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067" y="3894651"/>
            <a:ext cx="3016110" cy="220767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468" y="3864060"/>
            <a:ext cx="3016545" cy="228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68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1119</Words>
  <Application>Microsoft Office PowerPoint</Application>
  <PresentationFormat>화면 슬라이드 쇼(4:3)</PresentationFormat>
  <Paragraphs>228</Paragraphs>
  <Slides>17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31" baseType="lpstr">
      <vt:lpstr>HCI Poppy</vt:lpstr>
      <vt:lpstr>HY견고딕</vt:lpstr>
      <vt:lpstr>HY견명조</vt:lpstr>
      <vt:lpstr>HY수평선B</vt:lpstr>
      <vt:lpstr>HY울릉도B</vt:lpstr>
      <vt:lpstr>HY헤드라인M</vt:lpstr>
      <vt:lpstr>굴림</vt:lpstr>
      <vt:lpstr>맑은 고딕</vt:lpstr>
      <vt:lpstr>바탕</vt:lpstr>
      <vt:lpstr>휴먼둥근헤드라인</vt:lpstr>
      <vt:lpstr>휴먼명조</vt:lpstr>
      <vt:lpstr>휴먼엑스포</vt:lpstr>
      <vt:lpstr>Arial</vt:lpstr>
      <vt:lpstr>Office 테마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VMware</cp:lastModifiedBy>
  <cp:revision>75</cp:revision>
  <cp:lastPrinted>2015-11-26T06:39:18Z</cp:lastPrinted>
  <dcterms:created xsi:type="dcterms:W3CDTF">2015-07-16T12:00:35Z</dcterms:created>
  <dcterms:modified xsi:type="dcterms:W3CDTF">2015-11-26T07:19:23Z</dcterms:modified>
</cp:coreProperties>
</file>